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wav" ContentType="audio/unknown"/>
  <Override PartName="/ppt/notesSlides/notesSlide4.xml" ContentType="application/vnd.openxmlformats-officedocument.presentationml.notesSlide+xml"/>
  <Override PartName="/ppt/media/media2.wav" ContentType="audi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media1.mov" ContentType="video/unknown"/>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media2.mov" ContentType="video/unknown"/>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Tonight’s talk is about 3D sound for video games and the difference between surround sound and spatialized audio. </a:t>
            </a:r>
          </a:p>
          <a:p>
            <a:pPr/>
            <a:r>
              <a:t>I’ll start with a brief look at the history of game audio technology, and then dive in to the complex question of how we perceive sound in three dimensions.</a:t>
            </a:r>
          </a:p>
          <a:p>
            <a:pPr/>
            <a:r>
              <a:t>I’ll discuss some of the current techniques for simulating 3D sound for VR games using headphones, and wrap up with a look at how we might soon achieve a similar effect using loudspeakers.</a:t>
            </a:r>
          </a:p>
          <a:p>
            <a:pPr/>
            <a:r>
              <a:t>After the break, you’ll have a chance to listen to 3D sound over loudspeakers, and also to experience a VR game that uses the techniques discussed to deliver spatialized audio over headphones.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marL="388055" indent="-388055">
              <a:buSzPct val="100000"/>
              <a:buAutoNum type="arabicPeriod" startAt="1"/>
            </a:pPr>
            <a:r>
              <a:t>Digital audio in the form of 8-bit mono PCM appeared in the 1980’s via </a:t>
            </a:r>
          </a:p>
          <a:p>
            <a:pPr marL="388055" indent="-388055">
              <a:buSzPct val="100000"/>
              <a:buAutoNum type="arabicPeriod" startAt="1"/>
            </a:pPr>
            <a:r>
              <a:t>the Amiga Original Chip Set, and later on the Sound Blaster PC sound card.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marL="388055" indent="-388055">
              <a:buSzPct val="100000"/>
              <a:buAutoNum type="arabicPeriod" startAt="1"/>
            </a:pPr>
            <a:r>
              <a:t>In the early 1990’s, 16-bit stereo came to home consoles such as </a:t>
            </a:r>
          </a:p>
          <a:p>
            <a:pPr marL="388055" indent="-388055">
              <a:buSzPct val="100000"/>
              <a:buAutoNum type="arabicPeriod" startAt="1"/>
            </a:pPr>
            <a:r>
              <a:t>the SNES, and to PC gaming via the Sound Blaster Pro sound card.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marL="271638" indent="-271638">
              <a:buSzPct val="75000"/>
              <a:buChar char="•"/>
            </a:pPr>
            <a:r>
              <a:t>By 2001, gaming consoles such as the Xbox supported 5.1 surround sound – multichannel, CD-quality audio routed to multiple speakers surrounding the listener.</a:t>
            </a:r>
          </a:p>
          <a:p>
            <a:pPr marL="271638" indent="-271638">
              <a:buSzPct val="75000"/>
              <a:buChar char="•"/>
            </a:pPr>
            <a:r>
              <a:t>Advances in 3D graphics for game led to increased expectations for more realistic game audio. V</a:t>
            </a:r>
            <a:r>
              <a:rPr b="1"/>
              <a:t>ector-based amplitude panning</a:t>
            </a:r>
            <a:r>
              <a:t> allowed sound designers to pan and attenuate sounds according to the 3D coordinates of their virtual sources in the game. </a:t>
            </a:r>
          </a:p>
          <a:p>
            <a:pPr marL="271638" indent="-271638">
              <a:buSzPct val="75000"/>
              <a:buChar char="•"/>
            </a:pPr>
            <a:r>
              <a:t>VBAP uses lateral panning and volume attenuation for distance.</a:t>
            </a:r>
          </a:p>
          <a:p>
            <a:pPr marL="271638" indent="-271638">
              <a:buSzPct val="75000"/>
              <a:buChar char="•"/>
            </a:pPr>
            <a:r>
              <a:t>However, it does not produce the psychoacoustic cues we use to perceive 3D sound.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Since the development of 5.1 surround sound, not much has changed in 3D sound for games – until recently. </a:t>
            </a:r>
          </a:p>
          <a:p>
            <a:pPr marL="388055" indent="-388055">
              <a:buSzPct val="100000"/>
              <a:buAutoNum type="arabicPeriod" startAt="1"/>
            </a:pPr>
            <a:r>
              <a:t>Virtual reality systems such as Oculus Rift, HTC Vive, and Playstation VR have replaced the video monitor and surround sound speakers with </a:t>
            </a:r>
          </a:p>
          <a:p>
            <a:pPr marL="388055" indent="-388055">
              <a:buSzPct val="100000"/>
              <a:buAutoNum type="arabicPeriod" startAt="1"/>
            </a:pPr>
            <a:r>
              <a:t>a </a:t>
            </a:r>
            <a:r>
              <a:rPr b="1"/>
              <a:t>head-mounted display</a:t>
            </a:r>
            <a:r>
              <a:t>, the ability to </a:t>
            </a:r>
            <a:r>
              <a:rPr b="1"/>
              <a:t>track head motion, </a:t>
            </a:r>
            <a:r>
              <a:t>and </a:t>
            </a:r>
          </a:p>
          <a:p>
            <a:pPr marL="388055" indent="-388055">
              <a:buSzPct val="100000"/>
              <a:buAutoNum type="arabicPeriod" startAt="1"/>
            </a:pPr>
            <a:r>
              <a:t>Spatialized audio over</a:t>
            </a:r>
            <a:r>
              <a:rPr b="1"/>
              <a:t> headphones</a:t>
            </a:r>
            <a:r>
              <a:t> that simulates three dimensions of sound.</a:t>
            </a:r>
            <a:endParaRPr b="1"/>
          </a:p>
          <a:p>
            <a:pPr/>
            <a:r>
              <a:t>Let’s take a look at how we hear in three dimensions with two ears.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marL="388055" indent="-388055">
              <a:buSzPct val="100000"/>
              <a:buAutoNum type="arabicPeriod" startAt="1"/>
            </a:pPr>
            <a:r>
              <a:t>Our brain compares the signal entering our two ear canals, analyzing differences in timing, amplitude, and frequency to determine a sound’s direction of origin.</a:t>
            </a:r>
          </a:p>
          <a:p>
            <a:pPr marL="388055" indent="-388055">
              <a:buSzPct val="100000"/>
              <a:buAutoNum type="arabicPeriod" startAt="1"/>
            </a:pPr>
            <a:r>
              <a:t>Reflections, reverberation, and other cues tell us how far away it is.</a:t>
            </a:r>
          </a:p>
          <a:p>
            <a:pPr marL="388055" indent="-388055">
              <a:buSzPct val="100000"/>
              <a:buAutoNum type="arabicPeriod" startAt="1"/>
            </a:pPr>
            <a:r>
              <a:t>Sounds coming from behind a wall or other large object appear to lose some high-frequencies.</a:t>
            </a:r>
          </a:p>
          <a:p>
            <a:pPr marL="388055" indent="-388055">
              <a:buSzPct val="100000"/>
              <a:buAutoNum type="arabicPeriod" startAt="1"/>
            </a:pPr>
            <a:r>
              <a:t>Experience teaches us that birds are usually above rather than below.</a:t>
            </a:r>
          </a:p>
          <a:p>
            <a:pPr marL="388055" indent="-388055">
              <a:buSzPct val="100000"/>
              <a:buAutoNum type="arabicPeriod" startAt="1"/>
            </a:pPr>
            <a:r>
              <a:t>We use psychoacoustics, inference, visual cues, and learned cues to determine where a sound is coming from and how far away it 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Our brain measures differences in the arrival time and volume level at each ear to localize sounds laterally (left-to-right.)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Interaural time difference, or </a:t>
            </a:r>
            <a:r>
              <a:rPr b="1"/>
              <a:t>ITD</a:t>
            </a:r>
            <a:r>
              <a:t>, is the delay between the sound’s arrival in both ears.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Interaural level difference, or ILD, is the difference in the volume level at each ear.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ITD and ILD are frequency dependent. Which technique we use depends heavily on the frequency content of the sound.</a:t>
            </a:r>
          </a:p>
          <a:p>
            <a:pPr/>
            <a:r>
              <a:t>1. For wave lengths longer than the distance between our ears (below 800 Hz) we can distinguish the difference in arrival times at each ear, but have difficulty perceiving differences in level. For wave lengths much shorter than the inter aural distance (above 1500 Hz) we depend on level differences caused by head shadowing.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Sound interacts with our outer ears, head, neck, and torso,</a:t>
            </a:r>
          </a:p>
          <a:p>
            <a:pPr/>
            <a:r>
              <a:t>1. all of which filter and reflect the sound according to its direction of origin.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The information presented here on human sound localization and methods for spatializing audio comes largely from two excellent websites: </a:t>
            </a:r>
          </a:p>
          <a:p>
            <a:pPr marL="388055" indent="-388055">
              <a:buSzPct val="100000"/>
              <a:buAutoNum type="arabicPeriod" startAt="1"/>
            </a:pPr>
            <a:r>
              <a:t>Facebook Oculus “Introduction to Virtual Reality Audio” and </a:t>
            </a:r>
          </a:p>
          <a:p>
            <a:pPr marL="388055" indent="-388055">
              <a:buSzPct val="100000"/>
              <a:buAutoNum type="arabicPeriod" startAt="1"/>
            </a:pPr>
            <a:r>
              <a:t>Google VR “Spatialized Audio” </a:t>
            </a:r>
          </a:p>
          <a:p>
            <a:pPr marL="388055" indent="-388055">
              <a:buSzPct val="100000"/>
              <a:buAutoNum type="arabicPeriod" startAt="1"/>
            </a:pPr>
            <a:r>
              <a:t>For information regarding binaural audio over loudspeakers, I am deeply indebted to Dr. Edgar Choueiri and his 3-D Audio and Applied Acoustics Lab at Princeton University. Dr. Choueiri has been extremely generous in sharing with DigiPen his software, hardware, expertise, and his time.</a:t>
            </a:r>
          </a:p>
          <a:p>
            <a:pPr marL="388055" indent="-388055">
              <a:buSzPct val="100000"/>
              <a:buAutoNum type="arabicPeriod" startAt="1"/>
            </a:pPr>
            <a:r>
              <a:t>I’d also like to thank JJ Johnston and Paul Hubert of Immersion Networks for sharing with us a glimpse of their work on spatialized audio. I have no doubt we’ll be hearing more from them in the days and weeks to come.</a:t>
            </a:r>
          </a:p>
          <a:p>
            <a:pPr marL="388055" indent="-388055">
              <a:buSzPct val="100000"/>
              <a:buAutoNum type="arabicPeriod" startAt="1"/>
            </a:pPr>
            <a:r>
              <a:t>Finally, I’d like to thank my colleagues Matt Klassen, Greg Dixon, and Ian Shores, without whom this presentation would not have been possible.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marL="388055" indent="-388055">
              <a:buSzPct val="100000"/>
              <a:buAutoNum type="arabicPeriod" startAt="1"/>
            </a:pPr>
            <a:r>
              <a:t>[click]</a:t>
            </a:r>
          </a:p>
          <a:p>
            <a:pPr marL="388055" indent="-388055">
              <a:buSzPct val="100000"/>
              <a:buAutoNum type="arabicPeriod" startAt="1"/>
            </a:pPr>
            <a:r>
              <a:t>ITD, ILD, and spectral modifications combine to create a unique </a:t>
            </a:r>
            <a:r>
              <a:rPr b="1"/>
              <a:t>direction selective filter</a:t>
            </a:r>
            <a:r>
              <a:t>.</a:t>
            </a:r>
          </a:p>
          <a:p>
            <a:pPr marL="388055" indent="-388055">
              <a:buSzPct val="100000"/>
              <a:buAutoNum type="arabicPeriod" startAt="1"/>
            </a:pPr>
            <a:r>
              <a:t>Our brain infers the direction of origin according to this personal filter.</a:t>
            </a:r>
          </a:p>
          <a:p>
            <a:pPr marL="388055" indent="-388055">
              <a:buSzPct val="100000"/>
              <a:buAutoNum type="arabicPeriod" startAt="1"/>
            </a:pPr>
            <a:r>
              <a:t>The filter can be represented by a </a:t>
            </a:r>
            <a:r>
              <a:rPr b="1"/>
              <a:t>head related transfer function</a:t>
            </a:r>
            <a: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marL="388055" indent="-388055">
              <a:buSzPct val="100000"/>
              <a:buAutoNum type="arabicPeriod" startAt="1"/>
            </a:pPr>
            <a:r>
              <a:t>An HRTF is based on measurements of a human subject inside an anechoic chamber, using a microphone placed in each ear.</a:t>
            </a:r>
          </a:p>
          <a:p>
            <a:pPr marL="388055" indent="-388055">
              <a:buSzPct val="100000"/>
              <a:buAutoNum type="arabicPeriod" startAt="1"/>
            </a:pPr>
            <a:r>
              <a:t>The HRTF reproduces the ITD, ILD, and spectral cues that the brain uses to determine where a sound is coming from.</a:t>
            </a:r>
          </a:p>
          <a:p>
            <a:pPr marL="388055" indent="-388055">
              <a:buSzPct val="100000"/>
              <a:buAutoNum type="arabicPeriod" startAt="1"/>
            </a:pPr>
            <a:r>
              <a:t>While your personal HRTF will yield the most accurate results, a generic reference set of HRTFs may be adequate for simulation, especially when reinforced with visual cues and head tracking.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Head motion helps with ambiguity. To assist in localizing sounds coming from behind, we move our head side-to-side.</a:t>
            </a:r>
          </a:p>
          <a:p>
            <a:pPr/>
            <a:r>
              <a:t>1. This re-orients our ears to a position where we can more readily distinguish ILD &amp; ITD.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To assist in localizing sounds coming from above or below, we our cock our head.</a:t>
            </a:r>
          </a:p>
          <a:p>
            <a:pPr/>
            <a:r>
              <a:t>1. Again, this re-orients our ears to a position where we can more readily distinguish ILD &amp; ITD.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We use a variety of cues to determine distance. </a:t>
            </a:r>
          </a:p>
          <a:p>
            <a:pPr marL="388055" indent="-388055">
              <a:buSzPct val="100000"/>
              <a:buAutoNum type="arabicPeriod" startAt="1"/>
            </a:pPr>
            <a:r>
              <a:t>Of course, close sounds are louder than sounds further away, but this only works for familiar noises. </a:t>
            </a:r>
          </a:p>
          <a:p>
            <a:pPr marL="388055" indent="-388055">
              <a:buSzPct val="100000"/>
              <a:buAutoNum type="arabicPeriod" startAt="1"/>
            </a:pPr>
            <a:r>
              <a:t>The Initial Time Delay – the interval between the direct sound and its first reflection – helps us to distinguish distance.</a:t>
            </a:r>
          </a:p>
          <a:p>
            <a:pPr marL="388055" indent="-388055">
              <a:buSzPct val="100000"/>
              <a:buAutoNum type="arabicPeriod" startAt="1"/>
            </a:pPr>
            <a:r>
              <a:t>The ratio of direct sound (dry) to reverberant sound (wet) helps us hear distance.</a:t>
            </a:r>
          </a:p>
          <a:p>
            <a:pPr marL="388055" indent="-388055">
              <a:buSzPct val="100000"/>
              <a:buAutoNum type="arabicPeriod" startAt="1"/>
            </a:pPr>
            <a:r>
              <a:t>Motion parallax also helps distinguish near and far: experience teaches us that a sound that travels very quickly from left to right ear is probably very close; (if not, it must be moving </a:t>
            </a:r>
            <a:r>
              <a:rPr i="1"/>
              <a:t>extremely</a:t>
            </a:r>
            <a:r>
              <a:t> fast.)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Now that we’ve seen how we localize sound, let’s talk about how we might use this information to make something sound as if it’s coming from a particular point in 3D space.</a:t>
            </a:r>
          </a:p>
          <a:p>
            <a:pPr marL="388055" indent="-388055">
              <a:buSzPct val="100000"/>
              <a:buAutoNum type="arabicPeriod" startAt="1"/>
            </a:pPr>
            <a:r>
              <a:t>Spatialization is the reverse of localization. It’s the process of making a sound appear as if it’s coming from a particular point is space by replicating how sound waves interact with the environment and with our ears, head, and upper body.</a:t>
            </a:r>
          </a:p>
          <a:p>
            <a:pPr marL="388055" indent="-388055">
              <a:buSzPct val="100000"/>
              <a:buAutoNum type="arabicPeriod" startAt="1"/>
            </a:pPr>
            <a:r>
              <a:t>We apply an HRTF to a sound source to recreate the ITD, ILD, and spectral cues that cause our brain to infer the sound’s direction of origin.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Virtual reality video requires head tracking to sustain the illusion of three-dimensional </a:t>
            </a:r>
            <a:r>
              <a:rPr b="1"/>
              <a:t>objects</a:t>
            </a:r>
            <a:r>
              <a:t> in space.</a:t>
            </a:r>
          </a:p>
          <a:p>
            <a:pPr/>
            <a:r>
              <a:t>Virtual reality audio also requires head tracking to sustain the illusion of </a:t>
            </a:r>
            <a:r>
              <a:rPr b="1"/>
              <a:t>sound</a:t>
            </a:r>
            <a:r>
              <a:t> coming from three dimensions.</a:t>
            </a:r>
          </a:p>
          <a:p>
            <a:pPr marL="388055" indent="-388055">
              <a:buSzPct val="100000"/>
              <a:buAutoNum type="arabicPeriod" startAt="1"/>
            </a:pPr>
            <a:r>
              <a:t>By moving our head, we reposition our ears in space to perceive changes in time arrival, level, and frequency cues. Head motion helps us localize sounds. </a:t>
            </a:r>
          </a:p>
          <a:p>
            <a:pPr marL="388055" indent="-388055">
              <a:buSzPct val="100000"/>
              <a:buAutoNum type="arabicPeriod" startAt="1"/>
            </a:pPr>
            <a:r>
              <a:t>VR software uses rotation information to rotate the sound field in the opposite direction of head movement.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marL="388055" indent="-388055">
              <a:buSzPct val="100000"/>
              <a:buAutoNum type="arabicPeriod" startAt="1"/>
            </a:pPr>
            <a:r>
              <a:t>[click]  Head tracking is at least as important as HRTF in creating the illusion of 3D sound for VR audio.</a:t>
            </a:r>
          </a:p>
          <a:p>
            <a:pPr marL="388055" indent="-388055">
              <a:buSzPct val="100000"/>
              <a:buAutoNum type="arabicPeriod" startAt="1"/>
            </a:pPr>
            <a:r>
              <a:t>That’s because of the inherent lack of precision in our ability to resolve some binaural cues, and our dependence on head motion to do so.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Recall the four main cues we have for determining distance:</a:t>
            </a:r>
          </a:p>
          <a:p>
            <a:pPr/>
            <a:r>
              <a:t>[click] Loudness, [click] initial time delay, [click] reflections and late reverberations, and [click] motion parallax  </a:t>
            </a:r>
          </a:p>
          <a:p>
            <a:pPr marL="228600" indent="-228600">
              <a:buSzPct val="100000"/>
              <a:buChar char="•"/>
            </a:pPr>
            <a:r>
              <a:t>Loudness is easy to model, with simple attenuation based on the distance from the source to the listener.</a:t>
            </a:r>
          </a:p>
          <a:p>
            <a:pPr marL="228600" indent="-228600">
              <a:buSzPct val="100000"/>
              <a:buChar char="•"/>
            </a:pPr>
            <a:r>
              <a:t>Initial time delay is more expensive, requiring computation of early reflections based on environmental geometry.</a:t>
            </a:r>
          </a:p>
          <a:p>
            <a:pPr marL="228600" indent="-228600">
              <a:buSzPct val="100000"/>
              <a:buChar char="•"/>
            </a:pPr>
            <a:r>
              <a:t>Accurate modeling of reflections and late reverberations is very expensive computationally. For VR audio, application of artificial reverb (“wet/dry” mix) is a cheap alternative.</a:t>
            </a:r>
          </a:p>
          <a:p>
            <a:pPr marL="228600" indent="-228600">
              <a:buSzPct val="100000"/>
              <a:buChar char="•"/>
            </a:pPr>
            <a:r>
              <a:t>Motion parallax is a natural product of the velocity of a sound source, requiring no extra computation or processing.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Another technique currently in use for spatializing VR audio is ambisonics. This is a cursory look at ambisonics and how it’s currently being used in conjunction with HRTF to spatialize audio for VR.</a:t>
            </a:r>
          </a:p>
          <a:p>
            <a:pPr marL="388055" indent="-388055">
              <a:buSzPct val="100000"/>
              <a:buAutoNum type="arabicPeriod" startAt="1"/>
            </a:pPr>
            <a:r>
              <a:t>Ambisonics is a full-sphere surround sound technique, developed in the U.K. in the 1970’s, covering sound sources from above and below as well as left-to-right.</a:t>
            </a:r>
          </a:p>
          <a:p>
            <a:pPr marL="388055" indent="-388055">
              <a:buSzPct val="100000"/>
              <a:buAutoNum type="arabicPeriod" startAt="1"/>
            </a:pPr>
            <a:r>
              <a:t>In effect, it is a three-dimensional extension of the mid/side stereo recording technique, adding additional difference channels for height and depth.</a:t>
            </a:r>
          </a:p>
          <a:p>
            <a:pPr marL="388055" indent="-388055">
              <a:buSzPct val="100000"/>
              <a:buAutoNum type="arabicPeriod" startAt="1"/>
            </a:pPr>
            <a:r>
              <a:t>Unlike other multichannel surround formats, its transmission channels do not carry speaker signals.</a:t>
            </a:r>
          </a:p>
          <a:p>
            <a:pPr marL="388055" indent="-388055">
              <a:buSzPct val="100000"/>
              <a:buAutoNum type="arabicPeriod" startAt="1"/>
            </a:pPr>
            <a:r>
              <a:t>Instead, they contain a speaker-independent representation of the sound field which is decoded to the target speaker setup.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Let’s start with some definitions:</a:t>
            </a:r>
          </a:p>
          <a:p>
            <a:pPr marL="388055" indent="-388055">
              <a:buSzPct val="100000"/>
              <a:buAutoNum type="arabicPeriod" startAt="1"/>
            </a:pPr>
            <a:r>
              <a:t>Mono, monaural, or monophonic audio is mixed and routed through a single audio channel and perceived as coming from one position. </a:t>
            </a:r>
          </a:p>
          <a:p>
            <a:pPr marL="388055" indent="-388055">
              <a:buSzPct val="100000"/>
              <a:buAutoNum type="arabicPeriod" startAt="1"/>
            </a:pPr>
            <a:r>
              <a:t>Here’s a mono mix of Chopin’s Etude No. 10 Op. 3, arranged for viola and piano, performed by Brian Scott and Sachiko Stark, and recorded by Greg Dixon in our studio here at DigiPen. </a:t>
            </a:r>
          </a:p>
          <a:p>
            <a:pPr marL="388055" indent="-388055">
              <a:buSzPct val="100000"/>
              <a:buAutoNum type="arabicPeriod" startAt="1"/>
            </a:pPr>
            <a:r>
              <a:t>[click to play example]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Ambisonics depends on a loudspeaker array for playback.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Some VR systems use ambisonics to surround the listener with a high number of virtual loudspeakers.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Each virtual loudspeaker is associated with an HRTF to fool the listener into thinking the sound is located at that point in the virtual speaker array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marL="388055" indent="-388055">
              <a:buSzPct val="100000"/>
              <a:buAutoNum type="arabicPeriod" startAt="1"/>
            </a:pPr>
            <a:r>
              <a:t>Virtual sound sources may be mixed through an ambisonics bus to a fixed virtual speaker array, rather than applying an HRTF to each individual point source.</a:t>
            </a:r>
          </a:p>
          <a:p>
            <a:pPr marL="388055" indent="-388055">
              <a:buSzPct val="100000"/>
              <a:buAutoNum type="arabicPeriod" startAt="1"/>
            </a:pPr>
            <a:r>
              <a:t>This allows for more virtual point sources than the system might otherwise be capable of rendering as individual HRTFs. </a:t>
            </a:r>
          </a:p>
          <a:p>
            <a:pPr marL="388055" indent="-388055">
              <a:buSzPct val="100000"/>
              <a:buAutoNum type="arabicPeriod" startAt="1"/>
            </a:pPr>
            <a:r>
              <a:t>Ambisonic recordings of real-world ambiences can also be effective in a virtual environment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p>
          <a:p>
            <a:pPr marL="388055" indent="-388055">
              <a:buSzPct val="100000"/>
              <a:buAutoNum type="arabicPeriod" startAt="1"/>
            </a:pPr>
            <a:r>
              <a:t>Remember that binaural audio is sound that is transmitted separately to the two ears of the listener.</a:t>
            </a:r>
          </a:p>
          <a:p>
            <a:pPr marL="388055" indent="-388055">
              <a:buSzPct val="100000"/>
              <a:buAutoNum type="arabicPeriod" startAt="1"/>
            </a:pPr>
            <a:r>
              <a:t>The brain must compare two discrete signals in order to analyze differences in arrival time and signal level.</a:t>
            </a:r>
          </a:p>
          <a:p>
            <a:pPr marL="388055" indent="-388055">
              <a:buSzPct val="100000"/>
              <a:buAutoNum type="arabicPeriod" startAt="1"/>
            </a:pPr>
            <a:r>
              <a:t>Headphones ensure that each signal reaches its destination without also reaching the other ear, and so they are an essential component all current VR systems.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There is another way, however. </a:t>
            </a:r>
          </a:p>
          <a:p>
            <a:pPr/>
          </a:p>
          <a:p>
            <a:pPr/>
            <a:r>
              <a:t>Let’s take a look at a method for binaural audio through two loudspeakers.</a:t>
            </a:r>
          </a:p>
          <a:p>
            <a:pPr/>
            <a:r>
              <a:t>After the break, I hope some of you will try the VR game we have set up for you. </a:t>
            </a:r>
          </a:p>
          <a:p>
            <a:pPr/>
            <a:r>
              <a:t>If you do, you may come to appreciate why many of us working with VR are eager for a solution that uses speakers rather than headphones.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marL="388055" indent="-388055">
              <a:buSzPct val="100000"/>
              <a:buAutoNum type="arabicPeriod" startAt="1"/>
            </a:pPr>
            <a:r>
              <a:t>BACHH 3D Sound is audio technology developed by Dr. Edgar Choueiri at Princeton University’s 3D Audio and Applied Acoustics Lab.</a:t>
            </a:r>
          </a:p>
          <a:p>
            <a:pPr marL="388055" indent="-388055">
              <a:buSzPct val="100000"/>
              <a:buAutoNum type="arabicPeriod" startAt="1"/>
            </a:pPr>
            <a:r>
              <a:t>The technology is based on BACHH filters: optimized crosstalk cancellation (XTC) filters that allow binaural audio through two loudspeakers.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t>As you can see, both left and right binaural signals from two loudspeakers reach both of the listener’s ears. This “crosstalk” obscures the binaural cues we require in order to determine the sound’s direction of origin.</a:t>
            </a:r>
          </a:p>
          <a:p>
            <a:pPr defTabSz="584200">
              <a:lnSpc>
                <a:spcPct val="100000"/>
              </a:lnSpc>
              <a:defRPr>
                <a:latin typeface="Lucida Grande"/>
                <a:ea typeface="Lucida Grande"/>
                <a:cs typeface="Lucida Grande"/>
                <a:sym typeface="Lucida Grande"/>
              </a:defRPr>
            </a:pPr>
          </a:p>
          <a:p>
            <a:pPr defTabSz="584200">
              <a:lnSpc>
                <a:spcPct val="100000"/>
              </a:lnSpc>
              <a:defRPr>
                <a:latin typeface="Lucida Grande"/>
                <a:ea typeface="Lucida Grande"/>
                <a:cs typeface="Lucida Grande"/>
                <a:sym typeface="Lucida Grande"/>
              </a:defRPr>
            </a:pPr>
            <a:r>
              <a:t>If we could place a mattress between the speakers, we could keep the left signal from reaching the right ear, and the right signal from reaching the left ear.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Or we could use crosstalk cancellation filters designed to minimize spectral coloration to the input signal.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I won’t try to explain the math behind the filters, because I don’t understand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marL="388055" indent="-388055">
              <a:buSzPct val="100000"/>
              <a:buAutoNum type="arabicPeriod" startAt="1"/>
            </a:pPr>
            <a:r>
              <a:t>Stereo is recorded by two or more microphones and mixed and routed through two audio channels to two loudspeakers, giving a spatial effect to the sound.</a:t>
            </a:r>
          </a:p>
          <a:p>
            <a:pPr marL="388055" indent="-388055">
              <a:buSzPct val="100000"/>
              <a:buAutoNum type="arabicPeriod" startAt="1"/>
            </a:pPr>
            <a:r>
              <a:t>Here’s a stereo mix of the same recording.</a:t>
            </a:r>
          </a:p>
          <a:p>
            <a:pPr marL="388055" indent="-388055">
              <a:buSzPct val="100000"/>
              <a:buAutoNum type="arabicPeriod" startAt="1"/>
            </a:pPr>
            <a:r>
              <a:t>[click to play Chopin stereo example]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t>But the gist of it is a solution involving sending rapidly alternating signals of diminishing amplitude, 180 degrees out of phase, to cancel that portion of the signal reaching the wrong ear.</a:t>
            </a:r>
          </a:p>
          <a:p>
            <a:pPr defTabSz="584200">
              <a:lnSpc>
                <a:spcPct val="100000"/>
              </a:lnSpc>
              <a:defRPr>
                <a:latin typeface="Lucida Grande"/>
                <a:ea typeface="Lucida Grande"/>
                <a:cs typeface="Lucida Grande"/>
                <a:sym typeface="Lucida Grande"/>
              </a:defRPr>
            </a:pPr>
          </a:p>
          <a:p>
            <a:pPr defTabSz="584200">
              <a:lnSpc>
                <a:spcPct val="100000"/>
              </a:lnSpc>
              <a:defRPr>
                <a:latin typeface="Lucida Grande"/>
                <a:ea typeface="Lucida Grande"/>
                <a:cs typeface="Lucida Grande"/>
                <a:sym typeface="Lucida Grande"/>
              </a:defRPr>
            </a:pPr>
            <a:r>
              <a:t>For any sound coming from the right speaker, the same sound needs to come from the left speaker 180 degrees out of phase and delayed by the ITD (interaural time difference), canceling the signal so that it doesn’t reach the left ear.</a:t>
            </a:r>
          </a:p>
          <a:p>
            <a:pPr defTabSz="584200">
              <a:lnSpc>
                <a:spcPct val="100000"/>
              </a:lnSpc>
              <a:defRPr>
                <a:latin typeface="Lucida Grande"/>
                <a:ea typeface="Lucida Grande"/>
                <a:cs typeface="Lucida Grande"/>
                <a:sym typeface="Lucida Grande"/>
              </a:defRPr>
            </a:pPr>
          </a:p>
          <a:p>
            <a:pPr defTabSz="584200">
              <a:lnSpc>
                <a:spcPct val="100000"/>
              </a:lnSpc>
              <a:defRPr>
                <a:latin typeface="Lucida Grande"/>
                <a:ea typeface="Lucida Grande"/>
                <a:cs typeface="Lucida Grande"/>
                <a:sym typeface="Lucida Grande"/>
              </a:defRPr>
            </a:pPr>
            <a:r>
              <a:t>However, that new signal introduces its own crosstalk, which now needs to be cancelled in the right ear. This would seem to create a nearly infinite loop, but because of the effects of head shadowing, the phase-inverted impulses diminish in amplitude over a very short period time.</a:t>
            </a:r>
          </a:p>
          <a:p>
            <a:pPr defTabSz="584200">
              <a:lnSpc>
                <a:spcPct val="100000"/>
              </a:lnSpc>
              <a:defRPr>
                <a:latin typeface="Lucida Grande"/>
                <a:ea typeface="Lucida Grande"/>
                <a:cs typeface="Lucida Grande"/>
                <a:sym typeface="Lucida Grande"/>
              </a:defRPr>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For more detailed info, here’s the link to Dr. Choueiri’s paper explaining the math and physics.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In the meantime, let’s hear what it sounds like!</a:t>
            </a:r>
          </a:p>
          <a:p>
            <a:pPr/>
            <a:r>
              <a:t>May we have a volunteer?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marL="388055" indent="-388055">
              <a:buSzPct val="100000"/>
              <a:buAutoNum type="arabicPeriod" startAt="1"/>
            </a:pPr>
            <a:r>
              <a:t>[Switch to Pro Tools to play Chopin Etude No. 10 Op. 3]</a:t>
            </a:r>
          </a:p>
          <a:p>
            <a:pPr marL="388055" indent="-388055">
              <a:buSzPct val="100000"/>
              <a:buAutoNum type="arabicPeriod" startAt="1"/>
            </a:pPr>
            <a:r>
              <a:t>We’re familiar with how a mono signal, routed through two speakers at equal volume, sounds as if it’s coming from a single, “phantom” position between the two speakers.</a:t>
            </a:r>
          </a:p>
          <a:p>
            <a:pPr marL="388055" indent="-388055">
              <a:buSzPct val="100000"/>
              <a:buAutoNum type="arabicPeriod" startAt="1"/>
            </a:pPr>
            <a:r>
              <a:t>Changing the amplitude balance of the two signals pulls the image to one side. This is a basic example of amplitude panning.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marL="388055" indent="-388055">
              <a:buSzPct val="100000"/>
              <a:buAutoNum type="arabicPeriod" startAt="1"/>
            </a:pPr>
            <a:r>
              <a:t>“Having or relating to two ears”</a:t>
            </a:r>
          </a:p>
          <a:p>
            <a:pPr marL="388055" indent="-388055">
              <a:buSzPct val="100000"/>
              <a:buAutoNum type="arabicPeriod" startAt="1"/>
            </a:pPr>
            <a:r>
              <a:t>Binaural hearing, along with frequency cues, lets humans and other animals determine the direction and origin of sounds.</a:t>
            </a:r>
          </a:p>
          <a:p>
            <a:pPr marL="388055" indent="-388055">
              <a:buSzPct val="100000"/>
              <a:buAutoNum type="arabicPeriod" startAt="1"/>
            </a:pPr>
            <a:r>
              <a:t>Binaural recording is done with two microphones and transmitted separately to the two ears of the listener, typically with headphones. The importance of this distinction will become apparent as we explore the psychoacoustics of 3D sound perception.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marL="388055" indent="-388055">
              <a:buSzPct val="100000"/>
              <a:buAutoNum type="arabicPeriod" startAt="1"/>
            </a:pPr>
            <a:r>
              <a:t>Surround Sound is mixed and routed through multiple audio channels to multiple speakers surrounding the listener. </a:t>
            </a:r>
          </a:p>
          <a:p>
            <a:pPr marL="388055" indent="-388055">
              <a:buSzPct val="100000"/>
              <a:buAutoNum type="arabicPeriod" startAt="1"/>
            </a:pPr>
            <a:r>
              <a:t>This is the experience you get in a movie theater or home theater using 5.1 or 7.1 surround sound.</a:t>
            </a:r>
          </a:p>
          <a:p>
            <a:pPr/>
            <a:r>
              <a:t>Surround Sound is mixed in a studio with calibrated speakers, according to aesthetic judgements made by the mixing engineer, which may or may not be realistic.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marL="388055" indent="-388055">
              <a:buSzPct val="100000"/>
              <a:buAutoNum type="arabicPeriod" startAt="1"/>
            </a:pPr>
            <a:r>
              <a:t>Spatialized audio is processed to sound as if it is positioned at a specific point in three-dimensional space, simulating direction of origin and distance from the listener.</a:t>
            </a:r>
          </a:p>
          <a:p>
            <a:pPr marL="388055" indent="-388055">
              <a:buSzPct val="100000"/>
              <a:buAutoNum type="arabicPeriod" startAt="1"/>
            </a:pPr>
            <a:r>
              <a:t>Current VR systems use headphones to deliver binaural audio that fools us into hearing the direction of origin of virtual sound sources.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marL="388055" indent="-388055">
              <a:buSzPct val="100000"/>
              <a:buAutoNum type="arabicPeriod" startAt="1"/>
            </a:pPr>
            <a:r>
              <a:t>The video arcade machines of the 1970’s utilized… </a:t>
            </a:r>
          </a:p>
          <a:p>
            <a:pPr marL="388055" indent="-388055">
              <a:buSzPct val="100000"/>
              <a:buAutoNum type="arabicPeriod" startAt="1"/>
            </a:pPr>
            <a:r>
              <a:t>Simple wave generators – sine, square &amp; sawtooth – to produce tones and electronic sound effects.</a:t>
            </a:r>
          </a:p>
          <a:p>
            <a:pPr marL="388055" indent="-388055">
              <a:buSzPct val="100000"/>
              <a:buAutoNum type="arabicPeriod" startAt="1"/>
            </a:pPr>
            <a:r>
              <a:t>FM Synthesis allowed us to combine simple waveforms into complex waveforms</a:t>
            </a:r>
          </a:p>
          <a:p>
            <a:pPr marL="388055" indent="-388055">
              <a:buSzPct val="100000"/>
              <a:buAutoNum type="arabicPeriod" startAt="1"/>
            </a:pPr>
            <a:r>
              <a:t>Shape the amplitude envelopes with ADSR (attack, decay, sustain, release)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17" name="Shape 117"/>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pPr/>
            <a:r>
              <a:t>Title Text</a:t>
            </a:r>
          </a:p>
        </p:txBody>
      </p:sp>
      <p:sp>
        <p:nvSpPr>
          <p:cNvPr id="118" name="Shape 118"/>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latin typeface="Gill Sans"/>
                <a:ea typeface="Gill Sans"/>
                <a:cs typeface="Gill Sans"/>
                <a:sym typeface="Gill Sans"/>
              </a:defRPr>
            </a:lvl1pPr>
            <a:lvl2pPr marL="1333500" indent="-571500">
              <a:spcBef>
                <a:spcPts val="2400"/>
              </a:spcBef>
              <a:buSzPct val="171000"/>
              <a:defRPr sz="4200">
                <a:latin typeface="Gill Sans"/>
                <a:ea typeface="Gill Sans"/>
                <a:cs typeface="Gill Sans"/>
                <a:sym typeface="Gill Sans"/>
              </a:defRPr>
            </a:lvl2pPr>
            <a:lvl3pPr marL="1778000" indent="-571500">
              <a:spcBef>
                <a:spcPts val="2400"/>
              </a:spcBef>
              <a:buSzPct val="171000"/>
              <a:defRPr sz="4200">
                <a:latin typeface="Gill Sans"/>
                <a:ea typeface="Gill Sans"/>
                <a:cs typeface="Gill Sans"/>
                <a:sym typeface="Gill Sans"/>
              </a:defRPr>
            </a:lvl3pPr>
            <a:lvl4pPr marL="2222500" indent="-571500">
              <a:spcBef>
                <a:spcPts val="2400"/>
              </a:spcBef>
              <a:buSzPct val="171000"/>
              <a:defRPr sz="4200">
                <a:latin typeface="Gill Sans"/>
                <a:ea typeface="Gill Sans"/>
                <a:cs typeface="Gill Sans"/>
                <a:sym typeface="Gill Sans"/>
              </a:defRPr>
            </a:lvl4pPr>
            <a:lvl5pPr marL="2667000" indent="-571500">
              <a:spcBef>
                <a:spcPts val="2400"/>
              </a:spcBef>
              <a:buSzPct val="171000"/>
              <a:defRPr sz="42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26" name="Shape 126"/>
          <p:cNvSpPr/>
          <p:nvPr>
            <p:ph type="title"/>
          </p:nvPr>
        </p:nvSpPr>
        <p:spPr>
          <a:xfrm>
            <a:off x="1270000" y="240862"/>
            <a:ext cx="10464800" cy="2464676"/>
          </a:xfrm>
          <a:prstGeom prst="rect">
            <a:avLst/>
          </a:prstGeom>
        </p:spPr>
        <p:txBody>
          <a:bodyPr>
            <a:noAutofit/>
          </a:bodyPr>
          <a:lstStyle>
            <a:lvl1pPr defTabSz="914400">
              <a:defRPr sz="8400">
                <a:uFill>
                  <a:solidFill>
                    <a:srgbClr val="000000"/>
                  </a:solidFill>
                </a:uFill>
                <a:latin typeface="Gill Sans"/>
                <a:ea typeface="Gill Sans"/>
                <a:cs typeface="Gill Sans"/>
                <a:sym typeface="Gill Sans"/>
              </a:defRPr>
            </a:lvl1pPr>
          </a:lstStyle>
          <a:p>
            <a:pPr/>
            <a:r>
              <a:t>Title Text</a:t>
            </a:r>
          </a:p>
        </p:txBody>
      </p:sp>
      <p:sp>
        <p:nvSpPr>
          <p:cNvPr id="127" name="Shape 127"/>
          <p:cNvSpPr/>
          <p:nvPr>
            <p:ph type="body" idx="1"/>
          </p:nvPr>
        </p:nvSpPr>
        <p:spPr>
          <a:xfrm>
            <a:off x="1270000" y="2705537"/>
            <a:ext cx="10464800" cy="5841126"/>
          </a:xfrm>
          <a:prstGeom prst="rect">
            <a:avLst/>
          </a:prstGeom>
        </p:spPr>
        <p:txBody>
          <a:bodyPr>
            <a:noAutofit/>
          </a:bodyPr>
          <a:lstStyle>
            <a:lvl1pPr marL="838200" indent="-571500" defTabSz="914400">
              <a:spcBef>
                <a:spcPts val="2400"/>
              </a:spcBef>
              <a:buClr>
                <a:srgbClr val="000000"/>
              </a:buClr>
              <a:buSzPct val="171000"/>
              <a:buFont typeface="Gill Sans"/>
              <a:defRPr sz="4200">
                <a:uFill>
                  <a:solidFill>
                    <a:srgbClr val="000000"/>
                  </a:solidFill>
                </a:uFill>
                <a:latin typeface="Gill Sans"/>
                <a:ea typeface="Gill Sans"/>
                <a:cs typeface="Gill Sans"/>
                <a:sym typeface="Gill Sans"/>
              </a:defRPr>
            </a:lvl1pPr>
            <a:lvl2pPr marL="1282700" indent="-571500" defTabSz="914400">
              <a:spcBef>
                <a:spcPts val="2400"/>
              </a:spcBef>
              <a:buClr>
                <a:srgbClr val="000000"/>
              </a:buClr>
              <a:buSzPct val="171000"/>
              <a:buFont typeface="Gill Sans"/>
              <a:defRPr sz="4200">
                <a:uFill>
                  <a:solidFill>
                    <a:srgbClr val="000000"/>
                  </a:solidFill>
                </a:uFill>
                <a:latin typeface="Gill Sans"/>
                <a:ea typeface="Gill Sans"/>
                <a:cs typeface="Gill Sans"/>
                <a:sym typeface="Gill Sans"/>
              </a:defRPr>
            </a:lvl2pPr>
            <a:lvl3pPr marL="1727200" indent="-571500" defTabSz="914400">
              <a:spcBef>
                <a:spcPts val="2400"/>
              </a:spcBef>
              <a:buClr>
                <a:srgbClr val="000000"/>
              </a:buClr>
              <a:buSzPct val="171000"/>
              <a:buFont typeface="Gill Sans"/>
              <a:defRPr sz="4200">
                <a:uFill>
                  <a:solidFill>
                    <a:srgbClr val="000000"/>
                  </a:solidFill>
                </a:uFill>
                <a:latin typeface="Gill Sans"/>
                <a:ea typeface="Gill Sans"/>
                <a:cs typeface="Gill Sans"/>
                <a:sym typeface="Gill Sans"/>
              </a:defRPr>
            </a:lvl3pPr>
            <a:lvl4pPr marL="2171700" indent="-571500" defTabSz="914400">
              <a:spcBef>
                <a:spcPts val="2400"/>
              </a:spcBef>
              <a:buClr>
                <a:srgbClr val="000000"/>
              </a:buClr>
              <a:buSzPct val="171000"/>
              <a:buFont typeface="Gill Sans"/>
              <a:defRPr sz="4200">
                <a:uFill>
                  <a:solidFill>
                    <a:srgbClr val="000000"/>
                  </a:solidFill>
                </a:uFill>
                <a:latin typeface="Gill Sans"/>
                <a:ea typeface="Gill Sans"/>
                <a:cs typeface="Gill Sans"/>
                <a:sym typeface="Gill Sans"/>
              </a:defRPr>
            </a:lvl4pPr>
            <a:lvl5pPr marL="2616200" indent="-571500" defTabSz="914400">
              <a:spcBef>
                <a:spcPts val="2400"/>
              </a:spcBef>
              <a:buClr>
                <a:srgbClr val="000000"/>
              </a:buClr>
              <a:buSzPct val="171000"/>
              <a:buFont typeface="Gill Sans"/>
              <a:defRPr sz="4200">
                <a:uFill>
                  <a:solidFill>
                    <a:srgbClr val="000000"/>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6178550" y="9283700"/>
            <a:ext cx="647700" cy="723900"/>
          </a:xfrm>
          <a:prstGeom prst="rect">
            <a:avLst/>
          </a:prstGeom>
        </p:spPr>
        <p:txBody>
          <a:bodyPr/>
          <a:lstStyle>
            <a:lvl1pPr>
              <a:defRPr sz="4200">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developers.google.com/vr/concepts/spatial-audio"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gif"/><Relationship Id="rId4" Type="http://schemas.openxmlformats.org/officeDocument/2006/relationships/hyperlink" Target="https://developers.google.com/vr/concepts/spatial-audio"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hyperlink" Target="https://developers.google.com/vr/concepts/spatial-audio"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developer.oculus.com/documentation/audiosdk/latest/concepts/book-audio-intro/" TargetMode="External"/><Relationship Id="rId4" Type="http://schemas.openxmlformats.org/officeDocument/2006/relationships/hyperlink" Target="https://developers.google.com/vr/concepts/spatial-audio" TargetMode="External"/><Relationship Id="rId5" Type="http://schemas.openxmlformats.org/officeDocument/2006/relationships/hyperlink" Target="http://www.princeton.edu/3D3A/Projects.html"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hyperlink" Target="https://developer.oculus.com/documentation/audiosdk/latest/concepts/book-audio-intro/"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hyperlink" Target="https://developer.oculus.com/documentation/audiosdk/latest/concepts/book-audio-intro/" TargetMode="Externa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audio" Target="../media/media1.wav"/><Relationship Id="rId4" Type="http://schemas.microsoft.com/office/2007/relationships/media" Target="../media/media1.wav"/><Relationship Id="rId5"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hyperlink" Target="https://developers.google.com/vr/concepts/spatial-audio"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hyperlink" Target="https://developers.google.com/vr/concepts/spatial-audio" TargetMode="Externa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hyperlink" Target="https://developers.google.com/vr/concepts/spatial-audio" TargetMode="Externa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audio" Target="../media/media2.wav"/><Relationship Id="rId4" Type="http://schemas.microsoft.com/office/2007/relationships/media" Target="../media/media2.wav"/><Relationship Id="rId5" Type="http://schemas.openxmlformats.org/officeDocument/2006/relationships/image" Target="../media/image2.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2.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www.princeton.edu/3D3A/Publications/BACCHPaperV4d.pdf" TargetMode="External"/><Relationship Id="rId4" Type="http://schemas.openxmlformats.org/officeDocument/2006/relationships/hyperlink" Target="mailto:choueiri@princeton.edu" TargetMode="Externa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ctrTitle"/>
          </p:nvPr>
        </p:nvSpPr>
        <p:spPr>
          <a:xfrm>
            <a:off x="1270000" y="546100"/>
            <a:ext cx="10464800" cy="3302000"/>
          </a:xfrm>
          <a:prstGeom prst="rect">
            <a:avLst/>
          </a:prstGeom>
        </p:spPr>
        <p:txBody>
          <a:bodyPr/>
          <a:lstStyle/>
          <a:p>
            <a:pPr/>
            <a:r>
              <a:t>3D Sound </a:t>
            </a:r>
          </a:p>
          <a:p>
            <a:pPr/>
            <a:r>
              <a:t>for Video Games</a:t>
            </a:r>
          </a:p>
        </p:txBody>
      </p:sp>
      <p:sp>
        <p:nvSpPr>
          <p:cNvPr id="138" name="Shape 138"/>
          <p:cNvSpPr/>
          <p:nvPr>
            <p:ph type="subTitle" sz="quarter" idx="1"/>
          </p:nvPr>
        </p:nvSpPr>
        <p:spPr>
          <a:xfrm>
            <a:off x="1270000" y="3897083"/>
            <a:ext cx="10464800" cy="818804"/>
          </a:xfrm>
          <a:prstGeom prst="rect">
            <a:avLst/>
          </a:prstGeom>
        </p:spPr>
        <p:txBody>
          <a:bodyPr/>
          <a:lstStyle>
            <a:lvl1pPr>
              <a:defRPr i="1"/>
            </a:lvl1pPr>
          </a:lstStyle>
          <a:p>
            <a:pPr/>
            <a:r>
              <a:t>from surround sound to spatialized audio</a:t>
            </a:r>
          </a:p>
        </p:txBody>
      </p:sp>
      <p:sp>
        <p:nvSpPr>
          <p:cNvPr id="139" name="Shape 139"/>
          <p:cNvSpPr/>
          <p:nvPr/>
        </p:nvSpPr>
        <p:spPr>
          <a:xfrm>
            <a:off x="1534785" y="5670842"/>
            <a:ext cx="9935230" cy="247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500"/>
              </a:spcBef>
              <a:defRPr sz="3100">
                <a:latin typeface="Helvetica"/>
                <a:ea typeface="Helvetica"/>
                <a:cs typeface="Helvetica"/>
                <a:sym typeface="Helvetica"/>
              </a:defRPr>
            </a:pPr>
            <a:r>
              <a:t>Lawrence Schwedler</a:t>
            </a:r>
          </a:p>
          <a:p>
            <a:pPr>
              <a:defRPr sz="3100"/>
            </a:pPr>
            <a:r>
              <a:t>DigiPen Institute of Technology</a:t>
            </a:r>
          </a:p>
          <a:p>
            <a:pPr>
              <a:defRPr sz="3100"/>
            </a:pPr>
          </a:p>
          <a:p>
            <a:pPr>
              <a:defRPr sz="3100"/>
            </a:pPr>
            <a:r>
              <a:t>Audio Engineering Society Pacific Northwest Section</a:t>
            </a:r>
          </a:p>
          <a:p>
            <a:pPr>
              <a:defRPr sz="2800"/>
            </a:pPr>
            <a:r>
              <a:t>21 June 2017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defTabSz="490727">
              <a:defRPr sz="6719"/>
            </a:pPr>
            <a:r>
              <a:t>A Brief History of </a:t>
            </a:r>
          </a:p>
          <a:p>
            <a:pPr defTabSz="490727">
              <a:defRPr sz="6719"/>
            </a:pPr>
            <a:r>
              <a:t>Game Audio -1980’s</a:t>
            </a:r>
          </a:p>
        </p:txBody>
      </p:sp>
      <p:sp>
        <p:nvSpPr>
          <p:cNvPr id="186" name="Shape 186"/>
          <p:cNvSpPr/>
          <p:nvPr>
            <p:ph type="body" idx="1"/>
          </p:nvPr>
        </p:nvSpPr>
        <p:spPr>
          <a:prstGeom prst="rect">
            <a:avLst/>
          </a:prstGeom>
        </p:spPr>
        <p:txBody>
          <a:bodyPr/>
          <a:lstStyle/>
          <a:p>
            <a:pPr/>
            <a:r>
              <a:t>Home consoles, PCs</a:t>
            </a:r>
          </a:p>
          <a:p>
            <a:pPr/>
            <a:r>
              <a:t>Digital audio: 8-bit mono PCM</a:t>
            </a:r>
          </a:p>
          <a:p>
            <a:pPr/>
            <a:r>
              <a:t>Amiga Original Chip Set, Sound Blaster PC sound card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title"/>
          </p:nvPr>
        </p:nvSpPr>
        <p:spPr>
          <a:prstGeom prst="rect">
            <a:avLst/>
          </a:prstGeom>
        </p:spPr>
        <p:txBody>
          <a:bodyPr/>
          <a:lstStyle/>
          <a:p>
            <a:pPr defTabSz="490727">
              <a:defRPr sz="6719"/>
            </a:pPr>
            <a:r>
              <a:t>A Brief History of </a:t>
            </a:r>
          </a:p>
          <a:p>
            <a:pPr defTabSz="490727">
              <a:defRPr sz="6719"/>
            </a:pPr>
            <a:r>
              <a:t>Game Audio -1990’s</a:t>
            </a:r>
          </a:p>
        </p:txBody>
      </p:sp>
      <p:sp>
        <p:nvSpPr>
          <p:cNvPr id="191" name="Shape 191"/>
          <p:cNvSpPr/>
          <p:nvPr>
            <p:ph type="body" idx="1"/>
          </p:nvPr>
        </p:nvSpPr>
        <p:spPr>
          <a:prstGeom prst="rect">
            <a:avLst/>
          </a:prstGeom>
        </p:spPr>
        <p:txBody>
          <a:bodyPr/>
          <a:lstStyle/>
          <a:p>
            <a:pPr/>
            <a:r>
              <a:t>2nd gen home gaming consoles, PCs</a:t>
            </a:r>
          </a:p>
          <a:p>
            <a:pPr/>
            <a:r>
              <a:t>Digital audio: 16-bit stereo PCM</a:t>
            </a:r>
          </a:p>
          <a:p>
            <a:pPr/>
            <a:r>
              <a:t>SNES, Sound Blaster Pro PC sound card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p:nvPr>
        </p:nvSpPr>
        <p:spPr>
          <a:prstGeom prst="rect">
            <a:avLst/>
          </a:prstGeom>
        </p:spPr>
        <p:txBody>
          <a:bodyPr/>
          <a:lstStyle/>
          <a:p>
            <a:pPr defTabSz="490727">
              <a:defRPr sz="6719"/>
            </a:pPr>
            <a:r>
              <a:t>A Brief History of </a:t>
            </a:r>
          </a:p>
          <a:p>
            <a:pPr defTabSz="490727">
              <a:defRPr sz="6719"/>
            </a:pPr>
            <a:r>
              <a:t>Game Audio - 2001</a:t>
            </a:r>
          </a:p>
        </p:txBody>
      </p:sp>
      <p:sp>
        <p:nvSpPr>
          <p:cNvPr id="196" name="Shape 196"/>
          <p:cNvSpPr/>
          <p:nvPr>
            <p:ph type="body" idx="1"/>
          </p:nvPr>
        </p:nvSpPr>
        <p:spPr>
          <a:prstGeom prst="rect">
            <a:avLst/>
          </a:prstGeom>
        </p:spPr>
        <p:txBody>
          <a:bodyPr/>
          <a:lstStyle/>
          <a:p>
            <a:pPr/>
            <a:r>
              <a:t>modern game consoles like the Xbox</a:t>
            </a:r>
          </a:p>
          <a:p>
            <a:pPr/>
            <a:r>
              <a:t>Multichannel surround sound, 5.1 </a:t>
            </a:r>
          </a:p>
          <a:p>
            <a:pPr/>
            <a:r>
              <a:t>Vector Based Amplitude Panning</a:t>
            </a:r>
          </a:p>
          <a:p>
            <a:pPr/>
            <a:r>
              <a:t>Lateral panning for direction, volume attenuation for distance</a:t>
            </a:r>
          </a:p>
          <a:p>
            <a:pPr/>
            <a:r>
              <a:t>No psychoacoustic cues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prstGeom prst="rect">
            <a:avLst/>
          </a:prstGeom>
        </p:spPr>
        <p:txBody>
          <a:bodyPr/>
          <a:lstStyle/>
          <a:p>
            <a:pPr defTabSz="490727">
              <a:defRPr sz="6719"/>
            </a:pPr>
            <a:r>
              <a:t>A Brief History of </a:t>
            </a:r>
          </a:p>
          <a:p>
            <a:pPr defTabSz="490727">
              <a:defRPr sz="6719"/>
            </a:pPr>
            <a:r>
              <a:t>Game Audio</a:t>
            </a:r>
          </a:p>
        </p:txBody>
      </p:sp>
      <p:sp>
        <p:nvSpPr>
          <p:cNvPr id="201" name="Shape 201"/>
          <p:cNvSpPr/>
          <p:nvPr>
            <p:ph type="body" idx="1"/>
          </p:nvPr>
        </p:nvSpPr>
        <p:spPr>
          <a:prstGeom prst="rect">
            <a:avLst/>
          </a:prstGeom>
        </p:spPr>
        <p:txBody>
          <a:bodyPr/>
          <a:lstStyle/>
          <a:p>
            <a:pPr/>
            <a:r>
              <a:t>Oculus Rift, HTC Vive, Playstation VR</a:t>
            </a:r>
          </a:p>
          <a:p>
            <a:pPr/>
            <a:r>
              <a:t>A head-mounted display (HMD) that tracks head motion</a:t>
            </a:r>
          </a:p>
          <a:p>
            <a:pPr/>
            <a:r>
              <a:t>Spatialized audio over headphones that simulates three-dimensions of sound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prstGeom prst="rect">
            <a:avLst/>
          </a:prstGeom>
        </p:spPr>
        <p:txBody>
          <a:bodyPr/>
          <a:lstStyle>
            <a:lvl1pPr defTabSz="438150">
              <a:defRPr sz="6000"/>
            </a:lvl1pPr>
          </a:lstStyle>
          <a:p>
            <a:pPr/>
            <a:r>
              <a:t>Localization: How We Hear in Three Dimensions with Two Ears</a:t>
            </a:r>
          </a:p>
        </p:txBody>
      </p:sp>
      <p:sp>
        <p:nvSpPr>
          <p:cNvPr id="206" name="Shape 206"/>
          <p:cNvSpPr/>
          <p:nvPr>
            <p:ph type="body" idx="1"/>
          </p:nvPr>
        </p:nvSpPr>
        <p:spPr>
          <a:prstGeom prst="rect">
            <a:avLst/>
          </a:prstGeom>
        </p:spPr>
        <p:txBody>
          <a:bodyPr/>
          <a:lstStyle/>
          <a:p>
            <a:pPr marL="417830" indent="-417830" defTabSz="549148">
              <a:spcBef>
                <a:spcPts val="3900"/>
              </a:spcBef>
              <a:defRPr sz="3384"/>
            </a:pPr>
            <a:r>
              <a:t>Differences in timing, amplitude, and frequency determine direction of origin</a:t>
            </a:r>
          </a:p>
          <a:p>
            <a:pPr marL="417830" indent="-417830" defTabSz="549148">
              <a:spcBef>
                <a:spcPts val="3900"/>
              </a:spcBef>
              <a:defRPr sz="3384"/>
            </a:pPr>
            <a:r>
              <a:t>Reflections, reverberation, and other cues determine distance</a:t>
            </a:r>
          </a:p>
          <a:p>
            <a:pPr marL="417830" indent="-417830" defTabSz="549148">
              <a:spcBef>
                <a:spcPts val="3900"/>
              </a:spcBef>
              <a:defRPr sz="3384"/>
            </a:pPr>
            <a:r>
              <a:t>Occlusion causes low-pass filtering</a:t>
            </a:r>
          </a:p>
          <a:p>
            <a:pPr marL="417830" indent="-417830" defTabSz="549148">
              <a:spcBef>
                <a:spcPts val="3900"/>
              </a:spcBef>
              <a:defRPr sz="3384"/>
            </a:pPr>
            <a:r>
              <a:t>Learned cues</a:t>
            </a:r>
          </a:p>
          <a:p>
            <a:pPr marL="417830" indent="-417830" defTabSz="549148">
              <a:spcBef>
                <a:spcPts val="3900"/>
              </a:spcBef>
              <a:defRPr sz="3384"/>
            </a:pPr>
            <a:r>
              <a:t>Psychoacoustics, inference, visual and learned cues combine to help us localize sound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p:nvPr>
        </p:nvSpPr>
        <p:spPr>
          <a:prstGeom prst="rect">
            <a:avLst/>
          </a:prstGeom>
        </p:spPr>
        <p:txBody>
          <a:bodyPr/>
          <a:lstStyle/>
          <a:p>
            <a:pPr defTabSz="490727">
              <a:defRPr sz="6719"/>
            </a:pPr>
            <a:r>
              <a:t>How We Localize </a:t>
            </a:r>
          </a:p>
          <a:p>
            <a:pPr defTabSz="490727">
              <a:defRPr sz="6719"/>
            </a:pPr>
            <a:r>
              <a:t>Lateral Direction</a:t>
            </a:r>
          </a:p>
        </p:txBody>
      </p:sp>
      <p:sp>
        <p:nvSpPr>
          <p:cNvPr id="211" name="Shape 211"/>
          <p:cNvSpPr/>
          <p:nvPr>
            <p:ph type="body" idx="1"/>
          </p:nvPr>
        </p:nvSpPr>
        <p:spPr>
          <a:xfrm>
            <a:off x="952500" y="2603500"/>
            <a:ext cx="11099800" cy="5702645"/>
          </a:xfrm>
          <a:prstGeom prst="rect">
            <a:avLst/>
          </a:prstGeom>
        </p:spPr>
        <p:txBody>
          <a:bodyPr/>
          <a:lstStyle/>
          <a:p>
            <a:pPr marL="0" indent="0">
              <a:buSzTx/>
              <a:buNone/>
            </a:pPr>
            <a:r>
              <a:t>Our brain measures:</a:t>
            </a:r>
          </a:p>
          <a:p>
            <a:pPr/>
            <a:r>
              <a:t>differences in the arrival time</a:t>
            </a:r>
          </a:p>
          <a:p>
            <a:pPr/>
            <a:r>
              <a:t>differences in the volume level</a:t>
            </a:r>
          </a:p>
        </p:txBody>
      </p:sp>
      <p:sp>
        <p:nvSpPr>
          <p:cNvPr id="212" name="Shape 212"/>
          <p:cNvSpPr/>
          <p:nvPr/>
        </p:nvSpPr>
        <p:spPr>
          <a:xfrm>
            <a:off x="8050140" y="9023350"/>
            <a:ext cx="46084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900"/>
              <a:t>image from of Google VR - </a:t>
            </a:r>
            <a:r>
              <a:rPr sz="1900" u="sng">
                <a:hlinkClick r:id="rId3" invalidUrl="" action="" tgtFrame="" tooltip="" history="1" highlightClick="0" endSnd="0"/>
              </a:rPr>
              <a:t>Spatial Audio</a:t>
            </a:r>
            <a:r>
              <a:t>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p:nvPr>
        </p:nvSpPr>
        <p:spPr>
          <a:prstGeom prst="rect">
            <a:avLst/>
          </a:prstGeom>
        </p:spPr>
        <p:txBody>
          <a:bodyPr/>
          <a:lstStyle>
            <a:lvl1pPr defTabSz="543305">
              <a:defRPr sz="7440"/>
            </a:lvl1pPr>
          </a:lstStyle>
          <a:p>
            <a:pPr/>
            <a:r>
              <a:t>Interaural Time Difference</a:t>
            </a:r>
          </a:p>
        </p:txBody>
      </p:sp>
      <p:sp>
        <p:nvSpPr>
          <p:cNvPr id="217" name="Shape 217"/>
          <p:cNvSpPr/>
          <p:nvPr>
            <p:ph type="body" sz="quarter" idx="1"/>
          </p:nvPr>
        </p:nvSpPr>
        <p:spPr>
          <a:xfrm>
            <a:off x="952500" y="2603500"/>
            <a:ext cx="11099800" cy="1945171"/>
          </a:xfrm>
          <a:prstGeom prst="rect">
            <a:avLst/>
          </a:prstGeom>
        </p:spPr>
        <p:txBody>
          <a:bodyPr/>
          <a:lstStyle/>
          <a:p>
            <a:pPr lvl="1"/>
            <a:r>
              <a:rPr b="1">
                <a:latin typeface="Helvetica"/>
                <a:ea typeface="Helvetica"/>
                <a:cs typeface="Helvetica"/>
                <a:sym typeface="Helvetica"/>
              </a:rPr>
              <a:t>ITD</a:t>
            </a:r>
            <a:r>
              <a:t>: the delay between a sound’s arrival in both ears</a:t>
            </a:r>
          </a:p>
        </p:txBody>
      </p:sp>
      <p:pic>
        <p:nvPicPr>
          <p:cNvPr id="218" name="soundwave-to-ears3.gif"/>
          <p:cNvPicPr>
            <a:picLocks noChangeAspect="0"/>
          </p:cNvPicPr>
          <p:nvPr/>
        </p:nvPicPr>
        <p:blipFill>
          <a:blip r:embed="rId3">
            <a:extLst/>
          </a:blip>
          <a:stretch>
            <a:fillRect/>
          </a:stretch>
        </p:blipFill>
        <p:spPr>
          <a:xfrm>
            <a:off x="2332458" y="4608374"/>
            <a:ext cx="8339884" cy="4355273"/>
          </a:xfrm>
          <a:prstGeom prst="rect">
            <a:avLst/>
          </a:prstGeom>
          <a:ln w="12700">
            <a:miter lim="400000"/>
          </a:ln>
        </p:spPr>
      </p:pic>
      <p:sp>
        <p:nvSpPr>
          <p:cNvPr id="219" name="Shape 219"/>
          <p:cNvSpPr/>
          <p:nvPr/>
        </p:nvSpPr>
        <p:spPr>
          <a:xfrm>
            <a:off x="8184303" y="9023350"/>
            <a:ext cx="43401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900"/>
              <a:t>image from Google VR - </a:t>
            </a:r>
            <a:r>
              <a:rPr sz="1900" u="sng">
                <a:hlinkClick r:id="rId4" invalidUrl="" action="" tgtFrame="" tooltip="" history="1" highlightClick="0" endSnd="0"/>
              </a:rPr>
              <a:t>Spatial Audio</a:t>
            </a:r>
            <a:r>
              <a:t> </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title"/>
          </p:nvPr>
        </p:nvSpPr>
        <p:spPr>
          <a:prstGeom prst="rect">
            <a:avLst/>
          </a:prstGeom>
        </p:spPr>
        <p:txBody>
          <a:bodyPr/>
          <a:lstStyle>
            <a:lvl1pPr defTabSz="537463">
              <a:defRPr sz="7360"/>
            </a:lvl1pPr>
          </a:lstStyle>
          <a:p>
            <a:pPr/>
            <a:r>
              <a:t>Interaural Level Difference</a:t>
            </a:r>
          </a:p>
        </p:txBody>
      </p:sp>
      <p:sp>
        <p:nvSpPr>
          <p:cNvPr id="224" name="Shape 224"/>
          <p:cNvSpPr/>
          <p:nvPr>
            <p:ph type="body" sz="quarter" idx="1"/>
          </p:nvPr>
        </p:nvSpPr>
        <p:spPr>
          <a:xfrm>
            <a:off x="952500" y="2461246"/>
            <a:ext cx="11099800" cy="1704354"/>
          </a:xfrm>
          <a:prstGeom prst="rect">
            <a:avLst/>
          </a:prstGeom>
        </p:spPr>
        <p:txBody>
          <a:bodyPr/>
          <a:lstStyle/>
          <a:p>
            <a:pPr/>
            <a:r>
              <a:rPr b="1">
                <a:latin typeface="Helvetica"/>
                <a:ea typeface="Helvetica"/>
                <a:cs typeface="Helvetica"/>
                <a:sym typeface="Helvetica"/>
              </a:rPr>
              <a:t>ILD</a:t>
            </a:r>
            <a:r>
              <a:t>: the difference in the volume level at each ear</a:t>
            </a:r>
          </a:p>
        </p:txBody>
      </p:sp>
      <p:pic>
        <p:nvPicPr>
          <p:cNvPr id="225" name="ILD.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512560" y="4088502"/>
            <a:ext cx="9979680" cy="5613571"/>
          </a:xfrm>
          <a:prstGeom prst="rect">
            <a:avLst/>
          </a:prstGeom>
          <a:ln w="12700">
            <a:miter lim="400000"/>
          </a:ln>
        </p:spPr>
      </p:pic>
      <p:sp>
        <p:nvSpPr>
          <p:cNvPr id="226" name="Shape 226"/>
          <p:cNvSpPr/>
          <p:nvPr/>
        </p:nvSpPr>
        <p:spPr>
          <a:xfrm>
            <a:off x="2508965" y="9221027"/>
            <a:ext cx="1035459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defRPr sz="3600"/>
            </a:pPr>
            <a:r>
              <a:rPr sz="1900"/>
              <a:t>image courtesy of Dr. Edgar Choueiri, 3-D Audio &amp; Applied Acoustics Lab, Princeton University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924" fill="hold"/>
                                        <p:tgtEl>
                                          <p:spTgt spid="2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p:nvPr>
        </p:nvSpPr>
        <p:spPr>
          <a:prstGeom prst="rect">
            <a:avLst/>
          </a:prstGeom>
        </p:spPr>
        <p:txBody>
          <a:bodyPr/>
          <a:lstStyle>
            <a:lvl1pPr defTabSz="572516">
              <a:defRPr sz="7840"/>
            </a:lvl1pPr>
          </a:lstStyle>
          <a:p>
            <a:pPr/>
            <a:r>
              <a:t>ITD, ILD, and Frequency</a:t>
            </a:r>
          </a:p>
        </p:txBody>
      </p:sp>
      <p:sp>
        <p:nvSpPr>
          <p:cNvPr id="231" name="Shape 231"/>
          <p:cNvSpPr/>
          <p:nvPr>
            <p:ph type="body" idx="1"/>
          </p:nvPr>
        </p:nvSpPr>
        <p:spPr>
          <a:prstGeom prst="rect">
            <a:avLst/>
          </a:prstGeom>
        </p:spPr>
        <p:txBody>
          <a:bodyPr/>
          <a:lstStyle/>
          <a:p>
            <a:pPr/>
            <a:r>
              <a:t>below 500-800 Hz – mostly ITD </a:t>
            </a:r>
          </a:p>
          <a:p>
            <a:pPr/>
            <a:r>
              <a:t>~800-1500 Hz – ITD and ILD</a:t>
            </a:r>
          </a:p>
          <a:p>
            <a:pPr/>
            <a:r>
              <a:t>above 1500 Hz – mostly ILD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p:nvPr>
        </p:nvSpPr>
        <p:spPr>
          <a:prstGeom prst="rect">
            <a:avLst/>
          </a:prstGeom>
        </p:spPr>
        <p:txBody>
          <a:bodyPr/>
          <a:lstStyle/>
          <a:p>
            <a:pPr defTabSz="490727">
              <a:defRPr sz="6719"/>
            </a:pPr>
            <a:r>
              <a:t>Localizing </a:t>
            </a:r>
          </a:p>
          <a:p>
            <a:pPr defTabSz="490727">
              <a:defRPr sz="6719"/>
            </a:pPr>
            <a:r>
              <a:t>Front-to-Back &amp; Elevation</a:t>
            </a:r>
          </a:p>
        </p:txBody>
      </p:sp>
      <p:sp>
        <p:nvSpPr>
          <p:cNvPr id="236" name="Shape 236"/>
          <p:cNvSpPr/>
          <p:nvPr>
            <p:ph type="body" sz="half" idx="1"/>
          </p:nvPr>
        </p:nvSpPr>
        <p:spPr>
          <a:xfrm>
            <a:off x="952500" y="2603500"/>
            <a:ext cx="11099800" cy="2477329"/>
          </a:xfrm>
          <a:prstGeom prst="rect">
            <a:avLst/>
          </a:prstGeom>
        </p:spPr>
        <p:txBody>
          <a:bodyPr/>
          <a:lstStyle/>
          <a:p>
            <a:pPr/>
            <a:r>
              <a:t>Sounds are filtered and reflected according to direction of origin</a:t>
            </a:r>
          </a:p>
        </p:txBody>
      </p:sp>
      <p:pic>
        <p:nvPicPr>
          <p:cNvPr id="237" name="Screen Shot 2017-06-15 at 10.15.40 PM.png"/>
          <p:cNvPicPr>
            <a:picLocks noChangeAspect="1"/>
          </p:cNvPicPr>
          <p:nvPr/>
        </p:nvPicPr>
        <p:blipFill>
          <a:blip r:embed="rId3">
            <a:extLst/>
          </a:blip>
          <a:stretch>
            <a:fillRect/>
          </a:stretch>
        </p:blipFill>
        <p:spPr>
          <a:xfrm>
            <a:off x="2770792" y="4680301"/>
            <a:ext cx="7463216" cy="4299199"/>
          </a:xfrm>
          <a:prstGeom prst="rect">
            <a:avLst/>
          </a:prstGeom>
          <a:ln w="12700">
            <a:miter lim="400000"/>
          </a:ln>
        </p:spPr>
      </p:pic>
      <p:sp>
        <p:nvSpPr>
          <p:cNvPr id="238" name="Shape 238"/>
          <p:cNvSpPr/>
          <p:nvPr/>
        </p:nvSpPr>
        <p:spPr>
          <a:xfrm>
            <a:off x="8184303" y="9023350"/>
            <a:ext cx="43401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900"/>
              <a:t>image from Google VR - </a:t>
            </a:r>
            <a:r>
              <a:rPr sz="1900" u="sng">
                <a:hlinkClick r:id="rId4" invalidUrl="" action="" tgtFrame="" tooltip="" history="1" highlightClick="0" endSnd="0"/>
              </a:rPr>
              <a:t>Spatial Audio</a:t>
            </a:r>
            <a:r>
              <a:t>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r>
              <a:t>Sources</a:t>
            </a:r>
          </a:p>
        </p:txBody>
      </p:sp>
      <p:sp>
        <p:nvSpPr>
          <p:cNvPr id="144" name="Shape 144"/>
          <p:cNvSpPr/>
          <p:nvPr>
            <p:ph type="body" idx="1"/>
          </p:nvPr>
        </p:nvSpPr>
        <p:spPr>
          <a:prstGeom prst="rect">
            <a:avLst/>
          </a:prstGeom>
        </p:spPr>
        <p:txBody>
          <a:bodyPr/>
          <a:lstStyle/>
          <a:p>
            <a:pPr/>
            <a:r>
              <a:t>Facebook Oculus Audio SDK - </a:t>
            </a:r>
            <a:r>
              <a:rPr u="sng">
                <a:hlinkClick r:id="rId3" invalidUrl="" action="" tgtFrame="" tooltip="" history="1" highlightClick="0" endSnd="0"/>
              </a:rPr>
              <a:t>Introduction to Virtual Reality Audio</a:t>
            </a:r>
            <a:r>
              <a:t> </a:t>
            </a:r>
          </a:p>
          <a:p>
            <a:pPr/>
            <a:r>
              <a:t>Google VR - </a:t>
            </a:r>
            <a:r>
              <a:rPr u="sng">
                <a:hlinkClick r:id="rId4" invalidUrl="" action="" tgtFrame="" tooltip="" history="1" highlightClick="0" endSnd="0"/>
              </a:rPr>
              <a:t>Spatial Audio</a:t>
            </a:r>
          </a:p>
          <a:p>
            <a:pPr/>
            <a:r>
              <a:t>Dr. Edgar Choueiri, 3-D Audio &amp; Applied Acoustics Lab, Princeton University - </a:t>
            </a:r>
            <a:r>
              <a:rPr u="sng">
                <a:hlinkClick r:id="rId5" invalidUrl="" action="" tgtFrame="" tooltip="" history="1" highlightClick="0" endSnd="0"/>
              </a:rPr>
              <a:t>BACHH™ 3D Sound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4"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prstGeom prst="rect">
            <a:avLst/>
          </a:prstGeom>
        </p:spPr>
        <p:txBody>
          <a:bodyPr/>
          <a:lstStyle/>
          <a:p>
            <a:pPr/>
            <a:r>
              <a:t>Our Personal Filter</a:t>
            </a:r>
          </a:p>
        </p:txBody>
      </p:sp>
      <p:sp>
        <p:nvSpPr>
          <p:cNvPr id="243" name="Shape 243"/>
          <p:cNvSpPr/>
          <p:nvPr>
            <p:ph type="body" idx="1"/>
          </p:nvPr>
        </p:nvSpPr>
        <p:spPr>
          <a:prstGeom prst="rect">
            <a:avLst/>
          </a:prstGeom>
        </p:spPr>
        <p:txBody>
          <a:bodyPr/>
          <a:lstStyle/>
          <a:p>
            <a:pPr/>
            <a:r>
              <a:t>ITD + ILD + spectral modifications = </a:t>
            </a:r>
            <a:r>
              <a:rPr i="1"/>
              <a:t>direction selective filter</a:t>
            </a:r>
          </a:p>
          <a:p>
            <a:pPr/>
            <a:r>
              <a:t>The brain infers direction of origin according to this filter</a:t>
            </a:r>
          </a:p>
          <a:p>
            <a:pPr/>
            <a:r>
              <a:t>The filter can be represented by a </a:t>
            </a:r>
            <a:r>
              <a:rPr b="1">
                <a:latin typeface="Helvetica"/>
                <a:ea typeface="Helvetica"/>
                <a:cs typeface="Helvetica"/>
                <a:sym typeface="Helvetica"/>
              </a:rPr>
              <a:t>head related transfer function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p:nvPr>
        </p:nvSpPr>
        <p:spPr>
          <a:prstGeom prst="rect">
            <a:avLst/>
          </a:prstGeom>
        </p:spPr>
        <p:txBody>
          <a:bodyPr/>
          <a:lstStyle/>
          <a:p>
            <a:pPr/>
            <a:r>
              <a:t>HRTF</a:t>
            </a:r>
          </a:p>
        </p:txBody>
      </p:sp>
      <p:sp>
        <p:nvSpPr>
          <p:cNvPr id="248" name="Shape 248"/>
          <p:cNvSpPr/>
          <p:nvPr>
            <p:ph type="body" idx="1"/>
          </p:nvPr>
        </p:nvSpPr>
        <p:spPr>
          <a:prstGeom prst="rect">
            <a:avLst/>
          </a:prstGeom>
        </p:spPr>
        <p:txBody>
          <a:bodyPr/>
          <a:lstStyle/>
          <a:p>
            <a:pPr/>
            <a:r>
              <a:t>An HRTF is based on measurements of a human subject inside an anechoic chamber</a:t>
            </a:r>
          </a:p>
          <a:p>
            <a:pPr/>
            <a:r>
              <a:t>The HRTF reproduces the ITD, ILD, and spectral cues</a:t>
            </a:r>
          </a:p>
          <a:p>
            <a:pPr/>
            <a:r>
              <a:t>A generic reference set of HRTFs may be adequate for simulation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p:nvPr>
        </p:nvSpPr>
        <p:spPr>
          <a:prstGeom prst="rect">
            <a:avLst/>
          </a:prstGeom>
        </p:spPr>
        <p:txBody>
          <a:bodyPr/>
          <a:lstStyle>
            <a:lvl1pPr defTabSz="490727">
              <a:defRPr sz="6719"/>
            </a:lvl1pPr>
          </a:lstStyle>
          <a:p>
            <a:pPr/>
            <a:r>
              <a:t>Head Motion Helps With Ambiguity</a:t>
            </a:r>
          </a:p>
        </p:txBody>
      </p:sp>
      <p:pic>
        <p:nvPicPr>
          <p:cNvPr id="253" name="front-to-back.png"/>
          <p:cNvPicPr>
            <a:picLocks noChangeAspect="1"/>
          </p:cNvPicPr>
          <p:nvPr/>
        </p:nvPicPr>
        <p:blipFill>
          <a:blip r:embed="rId3">
            <a:extLst/>
          </a:blip>
          <a:stretch>
            <a:fillRect/>
          </a:stretch>
        </p:blipFill>
        <p:spPr>
          <a:xfrm>
            <a:off x="-481488" y="2586136"/>
            <a:ext cx="13967776" cy="6333928"/>
          </a:xfrm>
          <a:prstGeom prst="rect">
            <a:avLst/>
          </a:prstGeom>
          <a:ln w="12700">
            <a:miter lim="400000"/>
          </a:ln>
        </p:spPr>
      </p:pic>
      <p:sp>
        <p:nvSpPr>
          <p:cNvPr id="254" name="Shape 254"/>
          <p:cNvSpPr/>
          <p:nvPr/>
        </p:nvSpPr>
        <p:spPr>
          <a:xfrm>
            <a:off x="3996011" y="9185688"/>
            <a:ext cx="854073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900"/>
            </a:pPr>
            <a:r>
              <a:t>image from Facebook Oculus Audio SDK - </a:t>
            </a:r>
            <a:r>
              <a:rPr u="sng">
                <a:hlinkClick r:id="rId4" invalidUrl="" action="" tgtFrame="" tooltip="" history="1" highlightClick="0" endSnd="0"/>
              </a:rPr>
              <a:t>Introduction to Virtual Reality Audio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3"/>
                                        </p:tgtEl>
                                        <p:attrNameLst>
                                          <p:attrName>style.visibility</p:attrName>
                                        </p:attrNameLst>
                                      </p:cBhvr>
                                      <p:to>
                                        <p:strVal val="visible"/>
                                      </p:to>
                                    </p:set>
                                    <p:animEffect filter="dissolve" transition="in">
                                      <p:cBhvr>
                                        <p:cTn id="7" dur="500"/>
                                        <p:tgtEl>
                                          <p:spTgt spid="253"/>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54"/>
                                        </p:tgtEl>
                                        <p:attrNameLst>
                                          <p:attrName>style.visibility</p:attrName>
                                        </p:attrNameLst>
                                      </p:cBhvr>
                                      <p:to>
                                        <p:strVal val="visible"/>
                                      </p:to>
                                    </p:set>
                                    <p:animEffect filter="dissolve" transition="in">
                                      <p:cBhvr>
                                        <p:cTn id="11"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2"/>
      <p:bldP build="whole" bldLvl="1" animBg="1" rev="0" advAuto="0" spid="253"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p:nvPr>
        </p:nvSpPr>
        <p:spPr>
          <a:prstGeom prst="rect">
            <a:avLst/>
          </a:prstGeom>
        </p:spPr>
        <p:txBody>
          <a:bodyPr/>
          <a:lstStyle>
            <a:lvl1pPr defTabSz="490727">
              <a:defRPr sz="6719"/>
            </a:lvl1pPr>
          </a:lstStyle>
          <a:p>
            <a:pPr/>
            <a:r>
              <a:t>Head Motion Helps With Ambiguity</a:t>
            </a:r>
          </a:p>
        </p:txBody>
      </p:sp>
      <p:pic>
        <p:nvPicPr>
          <p:cNvPr id="259" name="above-below.png"/>
          <p:cNvPicPr>
            <a:picLocks noChangeAspect="1"/>
          </p:cNvPicPr>
          <p:nvPr/>
        </p:nvPicPr>
        <p:blipFill>
          <a:blip r:embed="rId3">
            <a:extLst/>
          </a:blip>
          <a:stretch>
            <a:fillRect/>
          </a:stretch>
        </p:blipFill>
        <p:spPr>
          <a:xfrm>
            <a:off x="-480680" y="2586502"/>
            <a:ext cx="13966160" cy="6333196"/>
          </a:xfrm>
          <a:prstGeom prst="rect">
            <a:avLst/>
          </a:prstGeom>
          <a:ln w="12700">
            <a:miter lim="400000"/>
          </a:ln>
        </p:spPr>
      </p:pic>
      <p:sp>
        <p:nvSpPr>
          <p:cNvPr id="260" name="Shape 260"/>
          <p:cNvSpPr/>
          <p:nvPr/>
        </p:nvSpPr>
        <p:spPr>
          <a:xfrm>
            <a:off x="3996011" y="9185688"/>
            <a:ext cx="854073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900"/>
            </a:pPr>
            <a:r>
              <a:t>image from Facebook Oculus Audio SDK - </a:t>
            </a:r>
            <a:r>
              <a:rPr u="sng">
                <a:hlinkClick r:id="rId4" invalidUrl="" action="" tgtFrame="" tooltip="" history="1" highlightClick="0" endSnd="0"/>
              </a:rPr>
              <a:t>Introduction to Virtual Reality Audio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2"/>
      <p:bldP build="whole" bldLvl="1" animBg="1" rev="0" advAuto="0" spid="259"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p:nvPr>
        </p:nvSpPr>
        <p:spPr>
          <a:prstGeom prst="rect">
            <a:avLst/>
          </a:prstGeom>
        </p:spPr>
        <p:txBody>
          <a:bodyPr/>
          <a:lstStyle>
            <a:lvl1pPr defTabSz="490727">
              <a:defRPr sz="6719"/>
            </a:lvl1pPr>
          </a:lstStyle>
          <a:p>
            <a:pPr/>
            <a:r>
              <a:t>How We Determine Distance</a:t>
            </a:r>
          </a:p>
        </p:txBody>
      </p:sp>
      <p:sp>
        <p:nvSpPr>
          <p:cNvPr id="265" name="Shape 265"/>
          <p:cNvSpPr/>
          <p:nvPr>
            <p:ph type="body" idx="1"/>
          </p:nvPr>
        </p:nvSpPr>
        <p:spPr>
          <a:prstGeom prst="rect">
            <a:avLst/>
          </a:prstGeom>
        </p:spPr>
        <p:txBody>
          <a:bodyPr/>
          <a:lstStyle/>
          <a:p>
            <a:pPr/>
            <a:r>
              <a:t>Loudness (for familiar sounds)</a:t>
            </a:r>
          </a:p>
          <a:p>
            <a:pPr/>
            <a:r>
              <a:t>Initial time delay: the interval between the direct sound and its first reflection</a:t>
            </a:r>
          </a:p>
          <a:p>
            <a:pPr/>
            <a:r>
              <a:t>Ratio of direct sound to reverberation (wet/dry mix)</a:t>
            </a:r>
          </a:p>
          <a:p>
            <a:pPr/>
            <a:r>
              <a:t>Motion parallax</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r>
              <a:t>Spatialized Audio</a:t>
            </a:r>
          </a:p>
        </p:txBody>
      </p:sp>
      <p:sp>
        <p:nvSpPr>
          <p:cNvPr id="270" name="Shape 270"/>
          <p:cNvSpPr/>
          <p:nvPr>
            <p:ph type="body" idx="1"/>
          </p:nvPr>
        </p:nvSpPr>
        <p:spPr>
          <a:prstGeom prst="rect">
            <a:avLst/>
          </a:prstGeom>
        </p:spPr>
        <p:txBody>
          <a:bodyPr/>
          <a:lstStyle/>
          <a:p>
            <a:pPr/>
            <a:r>
              <a:t>Spatialization is the reverse of localization</a:t>
            </a:r>
          </a:p>
          <a:p>
            <a:pPr/>
            <a:r>
              <a:t>Apply an HRTF to a sound source to recreate the ITD, ILD, and spectral cues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prstGeom prst="rect">
            <a:avLst/>
          </a:prstGeom>
        </p:spPr>
        <p:txBody>
          <a:bodyPr/>
          <a:lstStyle/>
          <a:p>
            <a:pPr/>
            <a:r>
              <a:t>Head Tracking</a:t>
            </a:r>
          </a:p>
        </p:txBody>
      </p:sp>
      <p:sp>
        <p:nvSpPr>
          <p:cNvPr id="275" name="Shape 275"/>
          <p:cNvSpPr/>
          <p:nvPr>
            <p:ph type="body" idx="1"/>
          </p:nvPr>
        </p:nvSpPr>
        <p:spPr>
          <a:prstGeom prst="rect">
            <a:avLst/>
          </a:prstGeom>
        </p:spPr>
        <p:txBody>
          <a:bodyPr/>
          <a:lstStyle/>
          <a:p>
            <a:pPr/>
            <a:r>
              <a:t>By moving our head, we reposition our ears in space to perceive changes in time arrival, level, and frequency cues</a:t>
            </a:r>
          </a:p>
          <a:p>
            <a:pPr/>
            <a:r>
              <a:t>VR software uses rotation information to rotate the sound field in the opposite direction of head movement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prstGeom prst="rect">
            <a:avLst/>
          </a:prstGeom>
        </p:spPr>
        <p:txBody>
          <a:bodyPr/>
          <a:lstStyle>
            <a:lvl1pPr defTabSz="531622">
              <a:defRPr sz="7280"/>
            </a:lvl1pPr>
          </a:lstStyle>
          <a:p>
            <a:pPr/>
            <a:r>
              <a:t>Head Tracking Is Essential</a:t>
            </a:r>
          </a:p>
        </p:txBody>
      </p:sp>
      <p:sp>
        <p:nvSpPr>
          <p:cNvPr id="280" name="Shape 280"/>
          <p:cNvSpPr/>
          <p:nvPr>
            <p:ph type="body" idx="1"/>
          </p:nvPr>
        </p:nvSpPr>
        <p:spPr>
          <a:prstGeom prst="rect">
            <a:avLst/>
          </a:prstGeom>
        </p:spPr>
        <p:txBody>
          <a:bodyPr/>
          <a:lstStyle/>
          <a:p>
            <a:pPr/>
            <a:r>
              <a:t>Head tracking is at least as important as HRTF in creating the illusion of 3D sound for VR audio</a:t>
            </a:r>
          </a:p>
          <a:p>
            <a:pPr/>
            <a:r>
              <a:t>That’s because of the inherent lack of precision in our ability to resolve some binaural cues, and our dependence on head motion to do so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prstGeom prst="rect">
            <a:avLst/>
          </a:prstGeom>
        </p:spPr>
        <p:txBody>
          <a:bodyPr/>
          <a:lstStyle/>
          <a:p>
            <a:pPr/>
            <a:r>
              <a:t>Distance Modeling</a:t>
            </a:r>
          </a:p>
        </p:txBody>
      </p:sp>
      <p:sp>
        <p:nvSpPr>
          <p:cNvPr id="285" name="Shape 285"/>
          <p:cNvSpPr/>
          <p:nvPr>
            <p:ph type="body" idx="1"/>
          </p:nvPr>
        </p:nvSpPr>
        <p:spPr>
          <a:prstGeom prst="rect">
            <a:avLst/>
          </a:prstGeom>
        </p:spPr>
        <p:txBody>
          <a:bodyPr/>
          <a:lstStyle/>
          <a:p>
            <a:pPr/>
            <a:r>
              <a:t>Loudness</a:t>
            </a:r>
          </a:p>
          <a:p>
            <a:pPr/>
            <a:r>
              <a:t>Initial time delay</a:t>
            </a:r>
          </a:p>
          <a:p>
            <a:pPr/>
            <a:r>
              <a:t>Reflections and late reverberations</a:t>
            </a:r>
          </a:p>
          <a:p>
            <a:pPr/>
            <a:r>
              <a:t>Motion parallax</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prstGeom prst="rect">
            <a:avLst/>
          </a:prstGeom>
        </p:spPr>
        <p:txBody>
          <a:bodyPr/>
          <a:lstStyle/>
          <a:p>
            <a:pPr/>
            <a:r>
              <a:t>Ambisonics</a:t>
            </a:r>
          </a:p>
        </p:txBody>
      </p:sp>
      <p:sp>
        <p:nvSpPr>
          <p:cNvPr id="290" name="Shape 290"/>
          <p:cNvSpPr/>
          <p:nvPr>
            <p:ph type="body" idx="1"/>
          </p:nvPr>
        </p:nvSpPr>
        <p:spPr>
          <a:prstGeom prst="rect">
            <a:avLst/>
          </a:prstGeom>
        </p:spPr>
        <p:txBody>
          <a:bodyPr/>
          <a:lstStyle/>
          <a:p>
            <a:pPr marL="413384" indent="-413384" defTabSz="543305">
              <a:spcBef>
                <a:spcPts val="3900"/>
              </a:spcBef>
              <a:defRPr sz="3348"/>
            </a:pPr>
            <a:r>
              <a:t>A full-sphere surround sound technique</a:t>
            </a:r>
          </a:p>
          <a:p>
            <a:pPr marL="413384" indent="-413384" defTabSz="543305">
              <a:spcBef>
                <a:spcPts val="3900"/>
              </a:spcBef>
              <a:defRPr sz="3348"/>
            </a:pPr>
            <a:r>
              <a:t>A three-dimensional extension of M/S (mid/side) stereo recording technique, adding additional difference channels for height and depth</a:t>
            </a:r>
          </a:p>
          <a:p>
            <a:pPr marL="413384" indent="-413384" defTabSz="543305">
              <a:spcBef>
                <a:spcPts val="3900"/>
              </a:spcBef>
              <a:defRPr sz="3348"/>
            </a:pPr>
            <a:r>
              <a:t>Unlike other multichannel surround formats, its transmission channels do not carry speaker signals</a:t>
            </a:r>
          </a:p>
          <a:p>
            <a:pPr marL="413384" indent="-413384" defTabSz="543305">
              <a:spcBef>
                <a:spcPts val="3900"/>
              </a:spcBef>
              <a:defRPr sz="3348"/>
            </a:pPr>
            <a:r>
              <a:t>Instead, they contain a speaker-independent representation of the sound field which is </a:t>
            </a:r>
            <a:r>
              <a:rPr b="1">
                <a:latin typeface="Helvetica"/>
                <a:ea typeface="Helvetica"/>
                <a:cs typeface="Helvetica"/>
                <a:sym typeface="Helvetica"/>
              </a:rPr>
              <a:t>decoded</a:t>
            </a:r>
            <a:r>
              <a:t> to the target speaker setup</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9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lvl1pPr defTabSz="490727">
              <a:defRPr sz="6719"/>
            </a:lvl1pPr>
          </a:lstStyle>
          <a:p>
            <a:pPr/>
            <a:r>
              <a:t>Mono, Monaural, Monophonic</a:t>
            </a:r>
          </a:p>
        </p:txBody>
      </p:sp>
      <p:sp>
        <p:nvSpPr>
          <p:cNvPr id="149" name="Shape 149"/>
          <p:cNvSpPr/>
          <p:nvPr>
            <p:ph type="body" idx="1"/>
          </p:nvPr>
        </p:nvSpPr>
        <p:spPr>
          <a:prstGeom prst="rect">
            <a:avLst/>
          </a:prstGeom>
        </p:spPr>
        <p:txBody>
          <a:bodyPr/>
          <a:lstStyle/>
          <a:p>
            <a:pPr/>
            <a:r>
              <a:t>Mixed and routed through a single audio channel and perceived as coming from one position</a:t>
            </a:r>
          </a:p>
          <a:p>
            <a:pPr/>
            <a:r>
              <a:t>Mono mix of Chopin Etude No. 10, Op. 3</a:t>
            </a:r>
          </a:p>
        </p:txBody>
      </p:sp>
      <p:pic>
        <p:nvPicPr>
          <p:cNvPr id="150" name="ChopinMono.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9695555" y="8233892"/>
            <a:ext cx="571501" cy="5715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mediacall" nodeType="clickEffect" presetSubtype="0" presetID="1" grpId="2" fill="hold">
                                  <p:stCondLst>
                                    <p:cond delay="0"/>
                                  </p:stCondLst>
                                  <p:childTnLst>
                                    <p:cmd type="call" cmd="playFrom(0.0)">
                                      <p:cBhvr>
                                        <p:cTn id="16" dur="40959999" fill="hold"/>
                                        <p:tgtEl>
                                          <p:spTgt spid="15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7" fill="hold" display="0">
                  <p:stCondLst>
                    <p:cond delay="indefinite"/>
                  </p:stCondLst>
                </p:cTn>
                <p:tgtEl>
                  <p:spTgt spid="150"/>
                </p:tgtEl>
              </p:cMediaNode>
            </p:audio>
          </p:childTnLst>
        </p:cTn>
      </p:par>
    </p:tnLst>
    <p:bldLst>
      <p:bldP build="p" bldLvl="5" animBg="1" rev="0" advAuto="0" spid="149"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prstGeom prst="rect">
            <a:avLst/>
          </a:prstGeom>
        </p:spPr>
        <p:txBody>
          <a:bodyPr/>
          <a:lstStyle/>
          <a:p>
            <a:pPr/>
            <a:r>
              <a:t>Ambisonics</a:t>
            </a:r>
          </a:p>
        </p:txBody>
      </p:sp>
      <p:sp>
        <p:nvSpPr>
          <p:cNvPr id="295" name="Shape 295"/>
          <p:cNvSpPr/>
          <p:nvPr>
            <p:ph type="body" sz="quarter" idx="1"/>
          </p:nvPr>
        </p:nvSpPr>
        <p:spPr>
          <a:xfrm>
            <a:off x="952500" y="2133600"/>
            <a:ext cx="11099800" cy="1959986"/>
          </a:xfrm>
          <a:prstGeom prst="rect">
            <a:avLst/>
          </a:prstGeom>
        </p:spPr>
        <p:txBody>
          <a:bodyPr/>
          <a:lstStyle/>
          <a:p>
            <a:pPr/>
            <a:r>
              <a:t>Ambisonics depends on a loudspeaker array for playback</a:t>
            </a:r>
          </a:p>
        </p:txBody>
      </p:sp>
      <p:pic>
        <p:nvPicPr>
          <p:cNvPr id="296" name="speakers-surround-head-3d.png"/>
          <p:cNvPicPr>
            <a:picLocks noChangeAspect="1"/>
          </p:cNvPicPr>
          <p:nvPr/>
        </p:nvPicPr>
        <p:blipFill>
          <a:blip r:embed="rId3">
            <a:extLst/>
          </a:blip>
          <a:stretch>
            <a:fillRect/>
          </a:stretch>
        </p:blipFill>
        <p:spPr>
          <a:xfrm>
            <a:off x="2281085" y="4133043"/>
            <a:ext cx="8442630" cy="4756015"/>
          </a:xfrm>
          <a:prstGeom prst="rect">
            <a:avLst/>
          </a:prstGeom>
          <a:ln w="12700">
            <a:miter lim="400000"/>
          </a:ln>
        </p:spPr>
      </p:pic>
      <p:sp>
        <p:nvSpPr>
          <p:cNvPr id="297" name="Shape 297"/>
          <p:cNvSpPr/>
          <p:nvPr/>
        </p:nvSpPr>
        <p:spPr>
          <a:xfrm>
            <a:off x="8184303" y="9023350"/>
            <a:ext cx="43401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900"/>
              <a:t>image from Google VR - </a:t>
            </a:r>
            <a:r>
              <a:rPr sz="1900" u="sng">
                <a:hlinkClick r:id="rId4" invalidUrl="" action="" tgtFrame="" tooltip="" history="1" highlightClick="0" endSnd="0"/>
              </a:rPr>
              <a:t>Spatial Audio</a:t>
            </a:r>
            <a:r>
              <a:t> </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p:nvPr>
        </p:nvSpPr>
        <p:spPr>
          <a:prstGeom prst="rect">
            <a:avLst/>
          </a:prstGeom>
        </p:spPr>
        <p:txBody>
          <a:bodyPr/>
          <a:lstStyle/>
          <a:p>
            <a:pPr/>
            <a:r>
              <a:t>Ambisonics</a:t>
            </a:r>
          </a:p>
        </p:txBody>
      </p:sp>
      <p:sp>
        <p:nvSpPr>
          <p:cNvPr id="302" name="Shape 302"/>
          <p:cNvSpPr/>
          <p:nvPr>
            <p:ph type="body" sz="quarter" idx="1"/>
          </p:nvPr>
        </p:nvSpPr>
        <p:spPr>
          <a:xfrm>
            <a:off x="952500" y="2133600"/>
            <a:ext cx="11099800" cy="1959986"/>
          </a:xfrm>
          <a:prstGeom prst="rect">
            <a:avLst/>
          </a:prstGeom>
        </p:spPr>
        <p:txBody>
          <a:bodyPr/>
          <a:lstStyle/>
          <a:p>
            <a:pPr/>
            <a:r>
              <a:t>Some VR systems use ambisonics to surround the listener with a high number of virtual loudspeakers</a:t>
            </a:r>
          </a:p>
        </p:txBody>
      </p:sp>
      <p:pic>
        <p:nvPicPr>
          <p:cNvPr id="303" name="speakers-surround-head-3d.png"/>
          <p:cNvPicPr>
            <a:picLocks noChangeAspect="1"/>
          </p:cNvPicPr>
          <p:nvPr/>
        </p:nvPicPr>
        <p:blipFill>
          <a:blip r:embed="rId3">
            <a:extLst/>
          </a:blip>
          <a:stretch>
            <a:fillRect/>
          </a:stretch>
        </p:blipFill>
        <p:spPr>
          <a:xfrm>
            <a:off x="2281085" y="4133043"/>
            <a:ext cx="8442630" cy="4756015"/>
          </a:xfrm>
          <a:prstGeom prst="rect">
            <a:avLst/>
          </a:prstGeom>
          <a:ln w="12700">
            <a:miter lim="400000"/>
          </a:ln>
        </p:spPr>
      </p:pic>
      <p:sp>
        <p:nvSpPr>
          <p:cNvPr id="304" name="Shape 304"/>
          <p:cNvSpPr/>
          <p:nvPr/>
        </p:nvSpPr>
        <p:spPr>
          <a:xfrm>
            <a:off x="8184303" y="9023350"/>
            <a:ext cx="43401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900"/>
              <a:t>image from Google VR - </a:t>
            </a:r>
            <a:r>
              <a:rPr sz="1900" u="sng">
                <a:hlinkClick r:id="rId4" invalidUrl="" action="" tgtFrame="" tooltip="" history="1" highlightClick="0" endSnd="0"/>
              </a:rPr>
              <a:t>Spatial Audio</a:t>
            </a:r>
            <a:r>
              <a:t> </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prstGeom prst="rect">
            <a:avLst/>
          </a:prstGeom>
        </p:spPr>
        <p:txBody>
          <a:bodyPr/>
          <a:lstStyle/>
          <a:p>
            <a:pPr/>
            <a:r>
              <a:t>Ambisonics</a:t>
            </a:r>
          </a:p>
        </p:txBody>
      </p:sp>
      <p:sp>
        <p:nvSpPr>
          <p:cNvPr id="309" name="Shape 309"/>
          <p:cNvSpPr/>
          <p:nvPr>
            <p:ph type="body" sz="quarter" idx="1"/>
          </p:nvPr>
        </p:nvSpPr>
        <p:spPr>
          <a:xfrm>
            <a:off x="952500" y="2133600"/>
            <a:ext cx="11099800" cy="1959986"/>
          </a:xfrm>
          <a:prstGeom prst="rect">
            <a:avLst/>
          </a:prstGeom>
        </p:spPr>
        <p:txBody>
          <a:bodyPr/>
          <a:lstStyle/>
          <a:p>
            <a:pPr/>
            <a:r>
              <a:t>Each virtual loudspeaker is associated with an HRTF to fool the listener into thinking the sound is located at that point in the virtual speaker array</a:t>
            </a:r>
          </a:p>
        </p:txBody>
      </p:sp>
      <p:pic>
        <p:nvPicPr>
          <p:cNvPr id="310" name="speakers-surround-head-3d.png"/>
          <p:cNvPicPr>
            <a:picLocks noChangeAspect="1"/>
          </p:cNvPicPr>
          <p:nvPr/>
        </p:nvPicPr>
        <p:blipFill>
          <a:blip r:embed="rId3">
            <a:extLst/>
          </a:blip>
          <a:stretch>
            <a:fillRect/>
          </a:stretch>
        </p:blipFill>
        <p:spPr>
          <a:xfrm>
            <a:off x="2281085" y="4133043"/>
            <a:ext cx="8442630" cy="4756015"/>
          </a:xfrm>
          <a:prstGeom prst="rect">
            <a:avLst/>
          </a:prstGeom>
          <a:ln w="12700">
            <a:miter lim="400000"/>
          </a:ln>
        </p:spPr>
      </p:pic>
      <p:sp>
        <p:nvSpPr>
          <p:cNvPr id="311" name="Shape 311"/>
          <p:cNvSpPr/>
          <p:nvPr/>
        </p:nvSpPr>
        <p:spPr>
          <a:xfrm>
            <a:off x="8184303" y="9023350"/>
            <a:ext cx="43401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900"/>
              <a:t>image from Google VR - </a:t>
            </a:r>
            <a:r>
              <a:rPr sz="1900" u="sng">
                <a:hlinkClick r:id="rId4" invalidUrl="" action="" tgtFrame="" tooltip="" history="1" highlightClick="0" endSnd="0"/>
              </a:rPr>
              <a:t>Spatial Audio</a:t>
            </a:r>
            <a:r>
              <a:t> </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prstGeom prst="rect">
            <a:avLst/>
          </a:prstGeom>
        </p:spPr>
        <p:txBody>
          <a:bodyPr/>
          <a:lstStyle/>
          <a:p>
            <a:pPr/>
            <a:r>
              <a:t>Ambisonics</a:t>
            </a:r>
          </a:p>
        </p:txBody>
      </p:sp>
      <p:sp>
        <p:nvSpPr>
          <p:cNvPr id="316" name="Shape 316"/>
          <p:cNvSpPr/>
          <p:nvPr>
            <p:ph type="body" idx="1"/>
          </p:nvPr>
        </p:nvSpPr>
        <p:spPr>
          <a:prstGeom prst="rect">
            <a:avLst/>
          </a:prstGeom>
        </p:spPr>
        <p:txBody>
          <a:bodyPr/>
          <a:lstStyle/>
          <a:p>
            <a:pPr/>
            <a:r>
              <a:t>Virtual sound sources may be mixed through an ambisonics bus to a fixed virtual speaker array</a:t>
            </a:r>
          </a:p>
          <a:p>
            <a:pPr/>
            <a:r>
              <a:t>This allows for more virtual point sources than the system might otherwise be capable of rendering as individual HRTFs</a:t>
            </a:r>
          </a:p>
          <a:p>
            <a:pPr/>
            <a:r>
              <a:t>Ambisonic recordings of real-world ambiences can also be effective in a virtual environment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p:nvPr>
        </p:nvSpPr>
        <p:spPr>
          <a:prstGeom prst="rect">
            <a:avLst/>
          </a:prstGeom>
        </p:spPr>
        <p:txBody>
          <a:bodyPr/>
          <a:lstStyle>
            <a:lvl1pPr defTabSz="531622">
              <a:defRPr sz="7280"/>
            </a:lvl1pPr>
          </a:lstStyle>
          <a:p>
            <a:pPr/>
            <a:r>
              <a:t>Headphones vs. Speakers</a:t>
            </a:r>
          </a:p>
        </p:txBody>
      </p:sp>
      <p:sp>
        <p:nvSpPr>
          <p:cNvPr id="321" name="Shape 321"/>
          <p:cNvSpPr/>
          <p:nvPr>
            <p:ph type="body" idx="1"/>
          </p:nvPr>
        </p:nvSpPr>
        <p:spPr>
          <a:prstGeom prst="rect">
            <a:avLst/>
          </a:prstGeom>
        </p:spPr>
        <p:txBody>
          <a:bodyPr/>
          <a:lstStyle/>
          <a:p>
            <a:pPr/>
            <a:r>
              <a:t>Binaural audio is sound that is transmitted separately to the two ears of the listener.</a:t>
            </a:r>
          </a:p>
          <a:p>
            <a:pPr/>
            <a:r>
              <a:t>The brain must compare two discrete signals in order to analyze differences in arrival time and signal level</a:t>
            </a:r>
          </a:p>
          <a:p>
            <a:pPr/>
            <a:r>
              <a:t>Headphones ensure that each signal reaches its destination without also reaching the other ear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2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1"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title"/>
          </p:nvPr>
        </p:nvSpPr>
        <p:spPr>
          <a:prstGeom prst="rect">
            <a:avLst/>
          </a:prstGeom>
        </p:spPr>
        <p:txBody>
          <a:bodyPr/>
          <a:lstStyle>
            <a:lvl1pPr defTabSz="531622">
              <a:defRPr sz="7280"/>
            </a:lvl1pPr>
          </a:lstStyle>
          <a:p>
            <a:pPr/>
            <a:r>
              <a:t>Headphones vs. Speakers</a:t>
            </a:r>
          </a:p>
        </p:txBody>
      </p:sp>
      <p:sp>
        <p:nvSpPr>
          <p:cNvPr id="326" name="Shape 326"/>
          <p:cNvSpPr/>
          <p:nvPr>
            <p:ph type="body" idx="1"/>
          </p:nvPr>
        </p:nvSpPr>
        <p:spPr>
          <a:prstGeom prst="rect">
            <a:avLst/>
          </a:prstGeom>
        </p:spPr>
        <p:txBody>
          <a:bodyPr/>
          <a:lstStyle/>
          <a:p>
            <a:pPr/>
            <a:r>
              <a:t>There is another way, however…</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title"/>
          </p:nvPr>
        </p:nvSpPr>
        <p:spPr>
          <a:prstGeom prst="rect">
            <a:avLst/>
          </a:prstGeom>
        </p:spPr>
        <p:txBody>
          <a:bodyPr/>
          <a:lstStyle/>
          <a:p>
            <a:pPr/>
            <a:r>
              <a:t>BACHH™ 3D Sound</a:t>
            </a:r>
          </a:p>
        </p:txBody>
      </p:sp>
      <p:sp>
        <p:nvSpPr>
          <p:cNvPr id="331" name="Shape 331"/>
          <p:cNvSpPr/>
          <p:nvPr>
            <p:ph type="body" idx="1"/>
          </p:nvPr>
        </p:nvSpPr>
        <p:spPr>
          <a:prstGeom prst="rect">
            <a:avLst/>
          </a:prstGeom>
        </p:spPr>
        <p:txBody>
          <a:bodyPr/>
          <a:lstStyle/>
          <a:p>
            <a:pPr/>
            <a:r>
              <a:t>Audio technology developed by Dr. Edgar Choueiri at Princeton University’s 3D Audio and Applied Acoustics Lab.</a:t>
            </a:r>
          </a:p>
          <a:p>
            <a:pPr/>
            <a:r>
              <a:t>Based on BACHH™ filters: optimized crosstalk cancellation (XTC) filters that allow binaural audio through two loudspeakers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3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XTC.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498600" y="495300"/>
            <a:ext cx="15623822" cy="8788400"/>
          </a:xfrm>
          <a:prstGeom prst="rect">
            <a:avLst/>
          </a:prstGeom>
          <a:ln w="12700">
            <a:miter lim="400000"/>
          </a:ln>
        </p:spPr>
      </p:pic>
      <p:sp>
        <p:nvSpPr>
          <p:cNvPr id="336" name="Shape 336"/>
          <p:cNvSpPr/>
          <p:nvPr/>
        </p:nvSpPr>
        <p:spPr>
          <a:xfrm>
            <a:off x="2508965" y="9221027"/>
            <a:ext cx="1035459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defRPr sz="3600"/>
            </a:pPr>
            <a:r>
              <a:rPr sz="1900"/>
              <a:t>image courtesy of Dr. Edgar Choueiri, 3-D Audio &amp; Applied Acoustics Lab, Princeton University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6220" fill="hold"/>
                                        <p:tgtEl>
                                          <p:spTgt spid="335"/>
                                        </p:tgtEl>
                                      </p:cBhvr>
                                    </p:cmd>
                                  </p:childTnLst>
                                </p:cTn>
                              </p:par>
                            </p:childTnLst>
                          </p:cTn>
                        </p:par>
                        <p:par>
                          <p:cTn id="7" fill="hold">
                            <p:stCondLst>
                              <p:cond delay="36220"/>
                            </p:stCondLst>
                            <p:childTnLst>
                              <p:par>
                                <p:cTn id="8" presetClass="entr" nodeType="afterEffect" presetID="9" grpId="2" fill="hold">
                                  <p:stCondLst>
                                    <p:cond delay="0"/>
                                  </p:stCondLst>
                                  <p:iterate type="el" backwards="0">
                                    <p:tmAbs val="0"/>
                                  </p:iterate>
                                  <p:childTnLst>
                                    <p:set>
                                      <p:cBhvr>
                                        <p:cTn id="9" fill="hold"/>
                                        <p:tgtEl>
                                          <p:spTgt spid="336"/>
                                        </p:tgtEl>
                                        <p:attrNameLst>
                                          <p:attrName>style.visibility</p:attrName>
                                        </p:attrNameLst>
                                      </p:cBhvr>
                                      <p:to>
                                        <p:strVal val="visible"/>
                                      </p:to>
                                    </p:set>
                                    <p:animEffect filter="dissolve" transition="in">
                                      <p:cBhvr>
                                        <p:cTn id="10"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335"/>
                </p:tgtEl>
              </p:cMediaNode>
            </p:video>
          </p:childTnLst>
        </p:cTn>
      </p:par>
    </p:tnLst>
    <p:bldLst>
      <p:bldP build="whole" bldLvl="1" animBg="1" rev="0" advAuto="0" spid="336" grpId="2"/>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p:nvPr>
        </p:nvSpPr>
        <p:spPr>
          <a:xfrm>
            <a:off x="952500" y="1562100"/>
            <a:ext cx="11099800" cy="3934178"/>
          </a:xfrm>
          <a:prstGeom prst="rect">
            <a:avLst/>
          </a:prstGeom>
        </p:spPr>
        <p:txBody>
          <a:bodyPr/>
          <a:lstStyle>
            <a:lvl1pPr defTabSz="455675">
              <a:defRPr sz="6240"/>
            </a:lvl1pPr>
          </a:lstStyle>
          <a:p>
            <a:pPr/>
            <a:r>
              <a:t>Or, we could use crosstalk cancellation filters designed to minimize spectral coloration to the input signal</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7" name="Group 347"/>
          <p:cNvGrpSpPr/>
          <p:nvPr/>
        </p:nvGrpSpPr>
        <p:grpSpPr>
          <a:xfrm>
            <a:off x="50800" y="1206500"/>
            <a:ext cx="12801600" cy="7965860"/>
            <a:chOff x="0" y="0"/>
            <a:chExt cx="12801600" cy="7965859"/>
          </a:xfrm>
        </p:grpSpPr>
        <p:pic>
          <p:nvPicPr>
            <p:cNvPr id="344" name="droppedImage.png"/>
            <p:cNvPicPr>
              <a:picLocks noChangeAspect="1"/>
            </p:cNvPicPr>
            <p:nvPr/>
          </p:nvPicPr>
          <p:blipFill>
            <a:blip r:embed="rId3">
              <a:extLst/>
            </a:blip>
            <a:stretch>
              <a:fillRect/>
            </a:stretch>
          </p:blipFill>
          <p:spPr>
            <a:xfrm>
              <a:off x="3149600" y="0"/>
              <a:ext cx="6794500" cy="1676400"/>
            </a:xfrm>
            <a:prstGeom prst="rect">
              <a:avLst/>
            </a:prstGeom>
            <a:ln w="12700" cap="flat">
              <a:noFill/>
              <a:miter lim="400000"/>
            </a:ln>
            <a:effectLst/>
          </p:spPr>
        </p:pic>
        <p:pic>
          <p:nvPicPr>
            <p:cNvPr id="345" name="droppedImage.png"/>
            <p:cNvPicPr>
              <a:picLocks noChangeAspect="1"/>
            </p:cNvPicPr>
            <p:nvPr/>
          </p:nvPicPr>
          <p:blipFill>
            <a:blip r:embed="rId4">
              <a:extLst/>
            </a:blip>
            <a:stretch>
              <a:fillRect/>
            </a:stretch>
          </p:blipFill>
          <p:spPr>
            <a:xfrm>
              <a:off x="0" y="1574800"/>
              <a:ext cx="6350000" cy="5625339"/>
            </a:xfrm>
            <a:prstGeom prst="rect">
              <a:avLst/>
            </a:prstGeom>
            <a:ln w="12700" cap="flat">
              <a:noFill/>
              <a:miter lim="400000"/>
            </a:ln>
            <a:effectLst/>
          </p:spPr>
        </p:pic>
        <p:pic>
          <p:nvPicPr>
            <p:cNvPr id="346" name="droppedImage.png"/>
            <p:cNvPicPr>
              <a:picLocks noChangeAspect="1"/>
            </p:cNvPicPr>
            <p:nvPr/>
          </p:nvPicPr>
          <p:blipFill>
            <a:blip r:embed="rId5">
              <a:extLst/>
            </a:blip>
            <a:stretch>
              <a:fillRect/>
            </a:stretch>
          </p:blipFill>
          <p:spPr>
            <a:xfrm>
              <a:off x="6451600" y="1714500"/>
              <a:ext cx="6350000" cy="6251360"/>
            </a:xfrm>
            <a:prstGeom prst="rect">
              <a:avLst/>
            </a:prstGeom>
            <a:ln w="12700" cap="flat">
              <a:noFill/>
              <a:miter lim="400000"/>
            </a:ln>
            <a:effectLst/>
          </p:spPr>
        </p:pic>
      </p:grpSp>
      <p:sp>
        <p:nvSpPr>
          <p:cNvPr id="348" name="Shape 348"/>
          <p:cNvSpPr/>
          <p:nvPr/>
        </p:nvSpPr>
        <p:spPr>
          <a:xfrm>
            <a:off x="1943100" y="50800"/>
            <a:ext cx="92964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500">
                <a:latin typeface="Gill Sans"/>
                <a:ea typeface="Gill Sans"/>
                <a:cs typeface="Gill Sans"/>
                <a:sym typeface="Gill Sans"/>
              </a:defRPr>
            </a:lvl1pPr>
          </a:lstStyle>
          <a:p>
            <a:pPr/>
            <a:r>
              <a:t>10 equations and 2 loudspeakers</a:t>
            </a:r>
          </a:p>
        </p:txBody>
      </p:sp>
      <p:grpSp>
        <p:nvGrpSpPr>
          <p:cNvPr id="351" name="Group 351"/>
          <p:cNvGrpSpPr/>
          <p:nvPr/>
        </p:nvGrpSpPr>
        <p:grpSpPr>
          <a:xfrm>
            <a:off x="-177800" y="63500"/>
            <a:ext cx="13347700" cy="2819400"/>
            <a:chOff x="3530600" y="3530600"/>
            <a:chExt cx="13347700" cy="2819400"/>
          </a:xfrm>
        </p:grpSpPr>
        <p:pic>
          <p:nvPicPr>
            <p:cNvPr id="349" name="pasted-image.tiff"/>
            <p:cNvPicPr>
              <a:picLocks noChangeAspect="1"/>
            </p:cNvPicPr>
            <p:nvPr/>
          </p:nvPicPr>
          <p:blipFill>
            <a:blip r:embed="rId6">
              <a:extLst/>
            </a:blip>
            <a:srcRect l="0" t="0" r="0" b="0"/>
            <a:stretch>
              <a:fillRect/>
            </a:stretch>
          </p:blipFill>
          <p:spPr>
            <a:xfrm>
              <a:off x="3530600" y="3530600"/>
              <a:ext cx="2819400" cy="2819400"/>
            </a:xfrm>
            <a:prstGeom prst="rect">
              <a:avLst/>
            </a:prstGeom>
            <a:ln w="12700" cap="flat">
              <a:noFill/>
              <a:miter lim="400000"/>
            </a:ln>
            <a:effectLst/>
          </p:spPr>
        </p:pic>
        <p:pic>
          <p:nvPicPr>
            <p:cNvPr id="350" name="pasted-image.tiff"/>
            <p:cNvPicPr>
              <a:picLocks noChangeAspect="1"/>
            </p:cNvPicPr>
            <p:nvPr/>
          </p:nvPicPr>
          <p:blipFill>
            <a:blip r:embed="rId6">
              <a:extLst/>
            </a:blip>
            <a:srcRect l="0" t="0" r="0" b="0"/>
            <a:stretch>
              <a:fillRect/>
            </a:stretch>
          </p:blipFill>
          <p:spPr>
            <a:xfrm flipH="1">
              <a:off x="14058900" y="3530600"/>
              <a:ext cx="2819400" cy="2819400"/>
            </a:xfrm>
            <a:prstGeom prst="rect">
              <a:avLst/>
            </a:prstGeom>
            <a:ln w="12700" cap="flat">
              <a:noFill/>
              <a:miter lim="400000"/>
            </a:ln>
            <a:effectLst/>
          </p:spPr>
        </p:pic>
      </p:gr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prstGeom prst="rect">
            <a:avLst/>
          </a:prstGeom>
        </p:spPr>
        <p:txBody>
          <a:bodyPr/>
          <a:lstStyle/>
          <a:p>
            <a:pPr/>
            <a:r>
              <a:t>Stereo, Stereophonic</a:t>
            </a:r>
          </a:p>
        </p:txBody>
      </p:sp>
      <p:sp>
        <p:nvSpPr>
          <p:cNvPr id="155" name="Shape 155"/>
          <p:cNvSpPr/>
          <p:nvPr>
            <p:ph type="body" idx="1"/>
          </p:nvPr>
        </p:nvSpPr>
        <p:spPr>
          <a:prstGeom prst="rect">
            <a:avLst/>
          </a:prstGeom>
        </p:spPr>
        <p:txBody>
          <a:bodyPr/>
          <a:lstStyle/>
          <a:p>
            <a:pPr/>
            <a:r>
              <a:t>Recorded by two or more microphones and mixed and routed through two audio channels to two speakers</a:t>
            </a:r>
          </a:p>
          <a:p>
            <a:pPr/>
            <a:r>
              <a:t>Stereo mix of Chopin Etude No. 10, Op. 3</a:t>
            </a:r>
          </a:p>
        </p:txBody>
      </p:sp>
      <p:pic>
        <p:nvPicPr>
          <p:cNvPr id="156" name="ChopinStereo.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9826043" y="8346136"/>
            <a:ext cx="571501" cy="5715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mediacall" nodeType="clickEffect" presetSubtype="0" presetID="1" grpId="2" fill="hold">
                                  <p:stCondLst>
                                    <p:cond delay="0"/>
                                  </p:stCondLst>
                                  <p:childTnLst>
                                    <p:cmd type="call" cmd="playFrom(0.0)">
                                      <p:cBhvr>
                                        <p:cTn id="16" dur="41344001" fill="hold"/>
                                        <p:tgtEl>
                                          <p:spTgt spid="15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7" fill="hold" display="0">
                  <p:stCondLst>
                    <p:cond delay="indefinite"/>
                  </p:stCondLst>
                </p:cTn>
                <p:tgtEl>
                  <p:spTgt spid="156"/>
                </p:tgtEl>
              </p:cMediaNode>
            </p:audio>
          </p:childTnLst>
        </p:cTn>
      </p:par>
    </p:tnLst>
    <p:bldLst>
      <p:bldP build="p" bldLvl="5" animBg="1" rev="0" advAuto="0" spid="155"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5" name="5nD0=.pdf"/>
          <p:cNvPicPr>
            <a:picLocks noChangeAspect="1"/>
          </p:cNvPicPr>
          <p:nvPr/>
        </p:nvPicPr>
        <p:blipFill>
          <a:blip r:embed="rId3">
            <a:extLst/>
          </a:blip>
          <a:stretch>
            <a:fillRect/>
          </a:stretch>
        </p:blipFill>
        <p:spPr>
          <a:xfrm>
            <a:off x="844702" y="2552189"/>
            <a:ext cx="10626021" cy="6432218"/>
          </a:xfrm>
          <a:prstGeom prst="rect">
            <a:avLst/>
          </a:prstGeom>
          <a:ln w="12700">
            <a:miter lim="400000"/>
          </a:ln>
        </p:spPr>
      </p:pic>
      <p:sp>
        <p:nvSpPr>
          <p:cNvPr id="356" name="Shape 356"/>
          <p:cNvSpPr/>
          <p:nvPr>
            <p:ph type="title"/>
          </p:nvPr>
        </p:nvSpPr>
        <p:spPr>
          <a:xfrm>
            <a:off x="952500" y="444500"/>
            <a:ext cx="11099800" cy="1446117"/>
          </a:xfrm>
          <a:prstGeom prst="rect">
            <a:avLst/>
          </a:prstGeom>
        </p:spPr>
        <p:txBody>
          <a:bodyPr>
            <a:normAutofit fontScale="100000" lnSpcReduction="0"/>
          </a:bodyPr>
          <a:lstStyle>
            <a:lvl1pPr>
              <a:defRPr sz="6500">
                <a:latin typeface="+mn-lt"/>
                <a:ea typeface="+mn-ea"/>
                <a:cs typeface="+mn-cs"/>
                <a:sym typeface="Helvetica Light"/>
              </a:defRPr>
            </a:lvl1pPr>
          </a:lstStyle>
          <a:p>
            <a:pPr/>
            <a:r>
              <a:t>but the gist of it is…</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title"/>
          </p:nvPr>
        </p:nvSpPr>
        <p:spPr>
          <a:prstGeom prst="rect">
            <a:avLst/>
          </a:prstGeom>
        </p:spPr>
        <p:txBody>
          <a:bodyPr/>
          <a:lstStyle>
            <a:lvl1pPr defTabSz="362204">
              <a:defRPr sz="4960"/>
            </a:lvl1pPr>
          </a:lstStyle>
          <a:p>
            <a:pPr/>
            <a:r>
              <a:t>Optimal Crosstalk Cancellation for Binaural Audio with Two Loudspeakers</a:t>
            </a:r>
          </a:p>
        </p:txBody>
      </p:sp>
      <p:sp>
        <p:nvSpPr>
          <p:cNvPr id="361" name="Shape 361"/>
          <p:cNvSpPr/>
          <p:nvPr>
            <p:ph type="body" sz="quarter" idx="1"/>
          </p:nvPr>
        </p:nvSpPr>
        <p:spPr>
          <a:xfrm>
            <a:off x="952500" y="5367463"/>
            <a:ext cx="11099800" cy="2159001"/>
          </a:xfrm>
          <a:prstGeom prst="rect">
            <a:avLst/>
          </a:prstGeom>
        </p:spPr>
        <p:txBody>
          <a:bodyPr/>
          <a:lstStyle>
            <a:lvl1pPr marL="0" indent="0">
              <a:buSzTx/>
              <a:buNone/>
              <a:defRPr u="sng">
                <a:hlinkClick r:id="rId3" invalidUrl="" action="" tgtFrame="" tooltip="" history="1" highlightClick="0" endSnd="0"/>
              </a:defRPr>
            </a:lvl1pPr>
          </a:lstStyle>
          <a:p>
            <a:pPr>
              <a:defRPr u="none"/>
            </a:pPr>
            <a:r>
              <a:rPr u="sng">
                <a:hlinkClick r:id="rId3" invalidUrl="" action="" tgtFrame="" tooltip="" history="1" highlightClick="0" endSnd="0"/>
              </a:rPr>
              <a:t>http://www.princeton.edu/3D3A/Publications/BACCHPaperV4d.pdf</a:t>
            </a:r>
          </a:p>
        </p:txBody>
      </p:sp>
      <p:sp>
        <p:nvSpPr>
          <p:cNvPr id="362" name="Shape 362"/>
          <p:cNvSpPr/>
          <p:nvPr/>
        </p:nvSpPr>
        <p:spPr>
          <a:xfrm>
            <a:off x="952500" y="2905981"/>
            <a:ext cx="10989031" cy="24564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a:spcBef>
                <a:spcPts val="4200"/>
              </a:spcBef>
            </a:pPr>
            <a:r>
              <a:t>Edgar Y. Choueiri</a:t>
            </a:r>
          </a:p>
          <a:p>
            <a:pPr algn="l">
              <a:spcBef>
                <a:spcPts val="600"/>
              </a:spcBef>
            </a:pPr>
            <a:r>
              <a:t>Princeton University</a:t>
            </a:r>
          </a:p>
          <a:p>
            <a:pPr algn="l">
              <a:spcBef>
                <a:spcPts val="600"/>
              </a:spcBef>
            </a:pPr>
            <a:r>
              <a:rPr u="sng">
                <a:hlinkClick r:id="rId4" invalidUrl="" action="" tgtFrame="" tooltip="" history="1" highlightClick="0" endSnd="0"/>
              </a:rPr>
              <a:t>choueiri@princeton.edu</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title"/>
          </p:nvPr>
        </p:nvSpPr>
        <p:spPr>
          <a:prstGeom prst="rect">
            <a:avLst/>
          </a:prstGeom>
        </p:spPr>
        <p:txBody>
          <a:bodyPr/>
          <a:lstStyle>
            <a:lvl1pPr defTabSz="543305">
              <a:defRPr sz="7440"/>
            </a:lvl1pPr>
          </a:lstStyle>
          <a:p>
            <a:pPr/>
            <a:r>
              <a:t>and now, a demonstration</a:t>
            </a:r>
          </a:p>
        </p:txBody>
      </p:sp>
      <p:sp>
        <p:nvSpPr>
          <p:cNvPr id="367" name="Shape 367"/>
          <p:cNvSpPr/>
          <p:nvPr>
            <p:ph type="body" idx="1"/>
          </p:nvPr>
        </p:nvSpPr>
        <p:spPr>
          <a:prstGeom prst="rect">
            <a:avLst/>
          </a:prstGeom>
        </p:spPr>
        <p:txBody>
          <a:bodyPr/>
          <a:lstStyle/>
          <a:p>
            <a:pPr/>
            <a:r>
              <a:t>may we have a volunteer?</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ctrTitle"/>
          </p:nvPr>
        </p:nvSpPr>
        <p:spPr>
          <a:xfrm>
            <a:off x="1270000" y="546100"/>
            <a:ext cx="10464800" cy="3302000"/>
          </a:xfrm>
          <a:prstGeom prst="rect">
            <a:avLst/>
          </a:prstGeom>
        </p:spPr>
        <p:txBody>
          <a:bodyPr/>
          <a:lstStyle/>
          <a:p>
            <a:pPr/>
            <a:r>
              <a:t>3D Sound </a:t>
            </a:r>
          </a:p>
          <a:p>
            <a:pPr/>
            <a:r>
              <a:t>for Video Games</a:t>
            </a:r>
          </a:p>
        </p:txBody>
      </p:sp>
      <p:sp>
        <p:nvSpPr>
          <p:cNvPr id="373" name="Shape 373"/>
          <p:cNvSpPr/>
          <p:nvPr>
            <p:ph type="subTitle" sz="quarter" idx="1"/>
          </p:nvPr>
        </p:nvSpPr>
        <p:spPr>
          <a:xfrm>
            <a:off x="1270000" y="3897083"/>
            <a:ext cx="10464800" cy="818804"/>
          </a:xfrm>
          <a:prstGeom prst="rect">
            <a:avLst/>
          </a:prstGeom>
        </p:spPr>
        <p:txBody>
          <a:bodyPr/>
          <a:lstStyle>
            <a:lvl1pPr>
              <a:defRPr i="1"/>
            </a:lvl1pPr>
          </a:lstStyle>
          <a:p>
            <a:pPr/>
            <a:r>
              <a:t>from surround sound to spatialized audio</a:t>
            </a:r>
          </a:p>
        </p:txBody>
      </p:sp>
      <p:sp>
        <p:nvSpPr>
          <p:cNvPr id="374" name="Shape 374"/>
          <p:cNvSpPr/>
          <p:nvPr/>
        </p:nvSpPr>
        <p:spPr>
          <a:xfrm>
            <a:off x="1534785" y="5670842"/>
            <a:ext cx="9935230" cy="247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500"/>
              </a:spcBef>
              <a:defRPr sz="3100">
                <a:latin typeface="Helvetica"/>
                <a:ea typeface="Helvetica"/>
                <a:cs typeface="Helvetica"/>
                <a:sym typeface="Helvetica"/>
              </a:defRPr>
            </a:pPr>
            <a:r>
              <a:t>Lawrence Schwedler</a:t>
            </a:r>
          </a:p>
          <a:p>
            <a:pPr>
              <a:defRPr sz="3100"/>
            </a:pPr>
            <a:r>
              <a:t>DigiPen Institute of Technology</a:t>
            </a:r>
          </a:p>
          <a:p>
            <a:pPr>
              <a:defRPr sz="3100"/>
            </a:pPr>
          </a:p>
          <a:p>
            <a:pPr>
              <a:defRPr sz="3100"/>
            </a:pPr>
            <a:r>
              <a:t>Audio Engineering Society Pacific Northwest Section</a:t>
            </a:r>
          </a:p>
          <a:p>
            <a:pPr>
              <a:defRPr sz="2800"/>
            </a:pPr>
            <a:r>
              <a:t>21 June 2017</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prstGeom prst="rect">
            <a:avLst/>
          </a:prstGeom>
        </p:spPr>
        <p:txBody>
          <a:bodyPr/>
          <a:lstStyle>
            <a:lvl1pPr defTabSz="490727">
              <a:defRPr sz="6719"/>
            </a:lvl1pPr>
          </a:lstStyle>
          <a:p>
            <a:pPr/>
            <a:r>
              <a:t>Stereo vs. Mono over Two Channels </a:t>
            </a:r>
          </a:p>
        </p:txBody>
      </p:sp>
      <p:sp>
        <p:nvSpPr>
          <p:cNvPr id="161" name="Shape 161"/>
          <p:cNvSpPr/>
          <p:nvPr>
            <p:ph type="body" idx="1"/>
          </p:nvPr>
        </p:nvSpPr>
        <p:spPr>
          <a:prstGeom prst="rect">
            <a:avLst/>
          </a:prstGeom>
        </p:spPr>
        <p:txBody>
          <a:bodyPr/>
          <a:lstStyle/>
          <a:p>
            <a:pPr lvl="1"/>
            <a:r>
              <a:t>ProTools demo: Chopin Etude No. 10 Op. 3</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prstGeom prst="rect">
            <a:avLst/>
          </a:prstGeom>
        </p:spPr>
        <p:txBody>
          <a:bodyPr/>
          <a:lstStyle/>
          <a:p>
            <a:pPr/>
            <a:r>
              <a:t>Binaural</a:t>
            </a:r>
          </a:p>
        </p:txBody>
      </p:sp>
      <p:sp>
        <p:nvSpPr>
          <p:cNvPr id="166" name="Shape 166"/>
          <p:cNvSpPr/>
          <p:nvPr>
            <p:ph type="body" idx="1"/>
          </p:nvPr>
        </p:nvSpPr>
        <p:spPr>
          <a:prstGeom prst="rect">
            <a:avLst/>
          </a:prstGeom>
        </p:spPr>
        <p:txBody>
          <a:bodyPr/>
          <a:lstStyle/>
          <a:p>
            <a:pPr/>
            <a:r>
              <a:t>“Having or relating to two ears”</a:t>
            </a:r>
          </a:p>
          <a:p>
            <a:pPr/>
            <a:r>
              <a:t>Binaural hearing, along with frequency cues, lets humans and other animals determine the direction and origin of sounds.</a:t>
            </a:r>
          </a:p>
          <a:p>
            <a:pPr/>
            <a:r>
              <a:t>Binaural recording is done with two microphones and transmitted separately to the two ears of the listener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prstGeom prst="rect">
            <a:avLst/>
          </a:prstGeom>
        </p:spPr>
        <p:txBody>
          <a:bodyPr/>
          <a:lstStyle/>
          <a:p>
            <a:pPr/>
            <a:r>
              <a:t>Surround Sound</a:t>
            </a:r>
          </a:p>
        </p:txBody>
      </p:sp>
      <p:sp>
        <p:nvSpPr>
          <p:cNvPr id="171" name="Shape 171"/>
          <p:cNvSpPr/>
          <p:nvPr>
            <p:ph type="body" idx="1"/>
          </p:nvPr>
        </p:nvSpPr>
        <p:spPr>
          <a:prstGeom prst="rect">
            <a:avLst/>
          </a:prstGeom>
        </p:spPr>
        <p:txBody>
          <a:bodyPr/>
          <a:lstStyle/>
          <a:p>
            <a:pPr/>
            <a:r>
              <a:t>Mixed and routed through multiple audio channels to multiple speakers surrounding the listener</a:t>
            </a:r>
          </a:p>
          <a:p>
            <a:pPr/>
            <a:r>
              <a:t>Movie theater, home theater, 5.1, 7.1 surround sound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prstGeom prst="rect">
            <a:avLst/>
          </a:prstGeom>
        </p:spPr>
        <p:txBody>
          <a:bodyPr/>
          <a:lstStyle/>
          <a:p>
            <a:pPr/>
            <a:r>
              <a:t>Spatialized Audio</a:t>
            </a:r>
          </a:p>
        </p:txBody>
      </p:sp>
      <p:sp>
        <p:nvSpPr>
          <p:cNvPr id="176" name="Shape 176"/>
          <p:cNvSpPr/>
          <p:nvPr>
            <p:ph type="body" idx="1"/>
          </p:nvPr>
        </p:nvSpPr>
        <p:spPr>
          <a:prstGeom prst="rect">
            <a:avLst/>
          </a:prstGeom>
        </p:spPr>
        <p:txBody>
          <a:bodyPr/>
          <a:lstStyle/>
          <a:p>
            <a:pPr/>
            <a:r>
              <a:t>Audio processed to sound as if it is positioned at a specific point in three-dimensional space, simulating direction of origin and distance from the listener</a:t>
            </a:r>
          </a:p>
          <a:p>
            <a:pPr/>
            <a:r>
              <a:t>Current VR systems use headphones to deliver binaural audio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p>
            <a:pPr defTabSz="490727">
              <a:defRPr sz="6719"/>
            </a:pPr>
            <a:r>
              <a:t>A Brief History of </a:t>
            </a:r>
          </a:p>
          <a:p>
            <a:pPr defTabSz="490727">
              <a:defRPr sz="6719"/>
            </a:pPr>
            <a:r>
              <a:t>Game Audio - 1970’s</a:t>
            </a:r>
          </a:p>
        </p:txBody>
      </p:sp>
      <p:sp>
        <p:nvSpPr>
          <p:cNvPr id="181" name="Shape 181"/>
          <p:cNvSpPr/>
          <p:nvPr>
            <p:ph type="body" idx="1"/>
          </p:nvPr>
        </p:nvSpPr>
        <p:spPr>
          <a:prstGeom prst="rect">
            <a:avLst/>
          </a:prstGeom>
        </p:spPr>
        <p:txBody>
          <a:bodyPr/>
          <a:lstStyle/>
          <a:p>
            <a:pPr/>
            <a:r>
              <a:t>Video arcades, early game consoles</a:t>
            </a:r>
          </a:p>
          <a:p>
            <a:pPr/>
            <a:r>
              <a:t>Simple wave generators – sine, square, sawtooth</a:t>
            </a:r>
          </a:p>
          <a:p>
            <a:pPr/>
            <a:r>
              <a:t>FM synthesis – combine simple waveforms into complex waveforms </a:t>
            </a:r>
          </a:p>
          <a:p>
            <a:pPr/>
            <a:r>
              <a:t>Shape the amplitude envelopes with ADSR (attack, decay, sustain, release)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1"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