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9" r:id="rId2"/>
    <p:sldId id="420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5" r:id="rId12"/>
    <p:sldId id="432" r:id="rId13"/>
    <p:sldId id="434" r:id="rId14"/>
    <p:sldId id="444" r:id="rId15"/>
    <p:sldId id="440" r:id="rId16"/>
    <p:sldId id="433" r:id="rId17"/>
    <p:sldId id="442" r:id="rId18"/>
    <p:sldId id="441" r:id="rId19"/>
    <p:sldId id="443" r:id="rId20"/>
    <p:sldId id="422" r:id="rId21"/>
    <p:sldId id="421" r:id="rId22"/>
    <p:sldId id="436" r:id="rId23"/>
    <p:sldId id="437" r:id="rId24"/>
    <p:sldId id="438" r:id="rId25"/>
    <p:sldId id="445" r:id="rId26"/>
    <p:sldId id="3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F854-342F-458C-B2B2-E983E0AA724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2DA6F-BC3C-4BAC-B6FB-FBB25231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AES  Presentation first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2DA6F-BC3C-4BAC-B6FB-FBB2523163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frame on couch</a:t>
            </a:r>
            <a:r>
              <a:rPr lang="en-US" baseline="0" dirty="0" smtClean="0"/>
              <a:t> removed before measurement acquired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2DA6F-BC3C-4BAC-B6FB-FBB252316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3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Farina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2DA6F-BC3C-4BAC-B6FB-FBB2523163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FFD4-4350-45D5-B9EC-6D275956327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019F-15D1-48B9-B608-4A3256A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macoustics.com/holmimpulse.php" TargetMode="External"/><Relationship Id="rId2" Type="http://schemas.openxmlformats.org/officeDocument/2006/relationships/hyperlink" Target="http://www.roomeqwizar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permegaultragroovy.com/products/fuzzmeasure/" TargetMode="External"/><Relationship Id="rId4" Type="http://schemas.openxmlformats.org/officeDocument/2006/relationships/hyperlink" Target="http://www.artalabs.hr/download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ts-express.com/dayton-audio-emm-6-electret-measurement-microphone--390-8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ralex.com/tools/testing-data/fire-testing-dat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kacoustics.com/acoustic-primer/" TargetMode="External"/><Relationship Id="rId2" Type="http://schemas.openxmlformats.org/officeDocument/2006/relationships/hyperlink" Target="http://www.atsacoustics.com/cat--DIY-Acoustic-Materials--10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ousticfrontiers.com/room-acoustic-measurements-101/" TargetMode="External"/><Relationship Id="rId4" Type="http://schemas.openxmlformats.org/officeDocument/2006/relationships/hyperlink" Target="http://realtraps.com/articles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altraps.com/" TargetMode="External"/><Relationship Id="rId2" Type="http://schemas.openxmlformats.org/officeDocument/2006/relationships/hyperlink" Target="http://www.auralex.com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ltimatesupport.com/products/ultimate-acoustics.html" TargetMode="External"/><Relationship Id="rId5" Type="http://schemas.openxmlformats.org/officeDocument/2006/relationships/hyperlink" Target="https://acousticalsolutions.com/" TargetMode="External"/><Relationship Id="rId4" Type="http://schemas.openxmlformats.org/officeDocument/2006/relationships/hyperlink" Target="http://www.gikacoustic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ln>
            <a:noFill/>
          </a:ln>
        </p:spPr>
        <p:txBody>
          <a:bodyPr/>
          <a:lstStyle/>
          <a:p>
            <a:r>
              <a:rPr lang="en-US" dirty="0" smtClean="0"/>
              <a:t>Room Acoustics -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9050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J.D. Johnston – Himself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Bob Smith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SoundSmith</a:t>
            </a:r>
            <a:r>
              <a:rPr lang="en-US" dirty="0" smtClean="0">
                <a:solidFill>
                  <a:schemeClr val="tx1"/>
                </a:solidFill>
              </a:rPr>
              <a:t> Labs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Dan Mortensen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Dansound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Rick </a:t>
            </a:r>
            <a:r>
              <a:rPr lang="en-US" dirty="0">
                <a:solidFill>
                  <a:schemeClr val="tx1"/>
                </a:solidFill>
              </a:rPr>
              <a:t>Chinn - </a:t>
            </a:r>
            <a:r>
              <a:rPr lang="en-US" dirty="0" err="1" smtClean="0">
                <a:solidFill>
                  <a:schemeClr val="tx1"/>
                </a:solidFill>
              </a:rPr>
              <a:t>Uneeda</a:t>
            </a:r>
            <a:r>
              <a:rPr lang="en-US" dirty="0" smtClean="0">
                <a:solidFill>
                  <a:schemeClr val="tx1"/>
                </a:solidFill>
              </a:rPr>
              <a:t> Audio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© 2017 Bob Smith et.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 - zoom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 – time measurement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 - annotated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96" y="35295"/>
            <a:ext cx="5105399" cy="6807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6496" y="4419600"/>
            <a:ext cx="2047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picture frame</a:t>
            </a:r>
            <a:br>
              <a:rPr lang="en-US" sz="2200" dirty="0" smtClean="0"/>
            </a:br>
            <a:r>
              <a:rPr lang="en-US" sz="2200" dirty="0" smtClean="0"/>
              <a:t>removed before</a:t>
            </a:r>
            <a:br>
              <a:rPr lang="en-US" sz="2200" dirty="0" smtClean="0"/>
            </a:br>
            <a:r>
              <a:rPr lang="en-US" sz="2200" dirty="0" smtClean="0"/>
              <a:t>measurement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76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Convert time to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3500" dirty="0" smtClean="0"/>
              <a:t>reflection distance = </a:t>
            </a:r>
            <a:br>
              <a:rPr lang="en-US" sz="3500" dirty="0" smtClean="0"/>
            </a:br>
            <a:r>
              <a:rPr lang="en-US" sz="3500" dirty="0" smtClean="0"/>
              <a:t>reflection time * speed of sound </a:t>
            </a:r>
          </a:p>
          <a:p>
            <a:pPr>
              <a:lnSpc>
                <a:spcPct val="150000"/>
              </a:lnSpc>
            </a:pPr>
            <a:endParaRPr lang="en-US" sz="3500" dirty="0"/>
          </a:p>
          <a:p>
            <a:pPr>
              <a:lnSpc>
                <a:spcPct val="150000"/>
              </a:lnSpc>
            </a:pPr>
            <a:r>
              <a:rPr lang="en-US" sz="3500" dirty="0" smtClean="0"/>
              <a:t>total distance = </a:t>
            </a:r>
            <a:br>
              <a:rPr lang="en-US" sz="3500" dirty="0" smtClean="0"/>
            </a:br>
            <a:r>
              <a:rPr lang="en-US" sz="3500" dirty="0" smtClean="0"/>
              <a:t>reflection distance + </a:t>
            </a:r>
            <a:br>
              <a:rPr lang="en-US" sz="3500" dirty="0" smtClean="0"/>
            </a:br>
            <a:r>
              <a:rPr lang="en-US" sz="3500" dirty="0" smtClean="0"/>
              <a:t>speaker to microphone distance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35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12706"/>
              </p:ext>
            </p:extLst>
          </p:nvPr>
        </p:nvGraphicFramePr>
        <p:xfrm>
          <a:off x="152397" y="609596"/>
          <a:ext cx="8763002" cy="6049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169"/>
                <a:gridCol w="1218605"/>
                <a:gridCol w="1218605"/>
                <a:gridCol w="2656285"/>
                <a:gridCol w="1223169"/>
                <a:gridCol w="1223169"/>
              </a:tblGrid>
              <a:tr h="31833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20161231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Room Acoustic Measurements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°F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room temperature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distance speaker to mic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1126.1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ft/s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 of sound ft/s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343.2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m/s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 of sound m/s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2.913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time speaker to mic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ETC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d1 + 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surface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d1 + 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d1 + 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measured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inches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feet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2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0.854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129.31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speaker stand front ledge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50.91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4.24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144.16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244.16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floor (diffuse)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96.13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4.380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150.34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250.34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floor (diffuse)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98.56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4.646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159.47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259.47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ceiling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102.15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5.167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177.35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277.35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couch façade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109.19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9.10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9.375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421.79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right side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166.06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11.875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407.60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507.60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left side wall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16.65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23.292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799.47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899.47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back wall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354.12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29.51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2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 – 100 cm listening position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ETC – 50 cm listening position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FR  </a:t>
            </a:r>
            <a:r>
              <a:rPr lang="en-US" sz="4000" dirty="0" smtClean="0"/>
              <a:t>50 cm - 100 cm  comparison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Equipment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M</a:t>
            </a:r>
            <a:r>
              <a:rPr lang="en-US" sz="3000" dirty="0" smtClean="0"/>
              <a:t>onitors to be used for mixing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Audio Interface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Inexpensive </a:t>
            </a:r>
            <a:r>
              <a:rPr lang="en-US" sz="3000" dirty="0"/>
              <a:t>measurement mic and stand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Measurement SW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Tape </a:t>
            </a:r>
            <a:r>
              <a:rPr lang="en-US" sz="3000" dirty="0" smtClean="0"/>
              <a:t>measure </a:t>
            </a:r>
            <a:r>
              <a:rPr lang="en-US" sz="3000" smtClean="0"/>
              <a:t>and string</a:t>
            </a:r>
            <a:endParaRPr lang="en-US" sz="30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679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Measurement 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Room EQ Wizard  (PC, Mac, Linux, any Java)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2"/>
              </a:rPr>
              <a:t>http://www.roomeqwizard.com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Holm Impulse  (PC only)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www.holmacoustics.com/holmimpulse.php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ARTA  (PC only)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www.artalabs.hr/download.htm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Fuzzmeasure</a:t>
            </a:r>
            <a:r>
              <a:rPr lang="en-US" sz="2800" dirty="0" smtClean="0"/>
              <a:t>  (Mac Only)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5"/>
              </a:rPr>
              <a:t>http://supermegaultragroovy.com/products/fuzzmeasure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8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Measurement 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Inexpensive Omni Measurement Mic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2"/>
              </a:rPr>
              <a:t>http://www.parts-express.com/dayton-audio-emm-6-electret-measurement-microphone--</a:t>
            </a:r>
            <a:r>
              <a:rPr lang="en-US" sz="2800" dirty="0" smtClean="0">
                <a:hlinkClick r:id="rId2"/>
              </a:rPr>
              <a:t>390-801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71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 Fire 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Auralex</a:t>
            </a:r>
            <a:r>
              <a:rPr lang="en-US" sz="2800" dirty="0" smtClean="0"/>
              <a:t> Fire Test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2"/>
              </a:rPr>
              <a:t>http://www.auralex.com/tools/testing-data/fire-testing-data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70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Resources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2"/>
              </a:rPr>
              <a:t>http://www.roomeqwizard.com/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://www.atsacoustics.com/cat--DIY-Acoustic-Materials--</a:t>
            </a:r>
            <a:r>
              <a:rPr lang="en-US" sz="2800" dirty="0" smtClean="0">
                <a:hlinkClick r:id="rId2"/>
              </a:rPr>
              <a:t>102.html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3"/>
              </a:rPr>
              <a:t>http://www.gikacoustics.com/acoustic-primer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realtraps.com/articles.htm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5"/>
              </a:rPr>
              <a:t>http://www.acousticfrontiers.com/room-acoustic-measurements-101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67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Vendors –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www.auralex.comm/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3"/>
              </a:rPr>
              <a:t>http://www.atsacoustics.com</a:t>
            </a:r>
            <a:r>
              <a:rPr lang="en-US" sz="2800" dirty="0" smtClean="0">
                <a:hlinkClick r:id="rId3"/>
              </a:rPr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3"/>
              </a:rPr>
              <a:t>http://www.acoustimac.com/oc7032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://realtraps.com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4"/>
              </a:rPr>
              <a:t>http://www.gikacoustics.com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5"/>
              </a:rPr>
              <a:t>https://acousticalsolutions.com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hlinkClick r:id="rId6"/>
              </a:rPr>
              <a:t>http://</a:t>
            </a:r>
            <a:r>
              <a:rPr lang="en-US" sz="2800" dirty="0" smtClean="0">
                <a:hlinkClick r:id="rId6"/>
              </a:rPr>
              <a:t>www.ultimatesupport.com/products/ultimate-acoustics.html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36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26"/>
            <a:ext cx="9144000" cy="6127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6027" y="74858"/>
            <a:ext cx="617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Farina – Impulse Response measurement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4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21" y="0"/>
            <a:ext cx="4508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Locate monitors where they will be used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3000" dirty="0" smtClean="0"/>
              <a:t>Locate measurement microphone at listening position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3000" dirty="0" smtClean="0"/>
              <a:t>Obtain acoustic measurements for each monitor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000" dirty="0" smtClean="0"/>
              <a:t>Determine acoustic problems, often nearby reflective surfaces</a:t>
            </a:r>
            <a:endParaRPr lang="en-US" sz="30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750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Steps 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 smtClean="0"/>
              <a:t>Locate monitors and measurement microphone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3900" dirty="0" smtClean="0"/>
              <a:t>Send excitation signal to a monitor at approximately 85 to 90 </a:t>
            </a:r>
            <a:r>
              <a:rPr lang="en-US" sz="3900" dirty="0" err="1" smtClean="0"/>
              <a:t>dBA</a:t>
            </a:r>
            <a:r>
              <a:rPr lang="en-US" sz="3900" dirty="0" smtClean="0"/>
              <a:t> as observed at the listening position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3900" dirty="0" smtClean="0"/>
              <a:t>Record and calculate impulse response (usually simultaneous with previous step)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3900" dirty="0" smtClean="0"/>
              <a:t>Generate Energy Time Curve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3900" dirty="0" smtClean="0"/>
              <a:t>Analyze ETC for reflections after direct impulse.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30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Steps 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00" dirty="0" smtClean="0"/>
              <a:t>Calculate distance of reflection from time if necessary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Add this distance to distance between monitor and mic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5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Use a tape measure or a piece of string the total length calculated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4200" dirty="0"/>
              <a:t>F</a:t>
            </a:r>
            <a:r>
              <a:rPr lang="en-US" sz="4200" dirty="0" smtClean="0"/>
              <a:t>asten one end at the center of the monitor, the other at the measurement tip of the measurement mic.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Find a surface the string can touch while keeping the string taught.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569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Steps 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Treat the problem at that surface accordingly.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3000" dirty="0" smtClean="0"/>
              <a:t>Repeat steps until desired results are achieved.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3000" dirty="0" smtClean="0"/>
              <a:t>Repeat steps for other monitor, though many  acoustic problems may have been reduced to a satisfactory level already from steps with first monitor.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Excitation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/>
              <a:t>Log Sine Sweep  (Crest Factor = 3 dB)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	</a:t>
            </a:r>
            <a:r>
              <a:rPr lang="en-US" sz="2400" dirty="0" smtClean="0"/>
              <a:t>–</a:t>
            </a:r>
            <a:r>
              <a:rPr lang="en-US" sz="2800" dirty="0" smtClean="0"/>
              <a:t> </a:t>
            </a:r>
            <a:r>
              <a:rPr lang="en-US" sz="2400" dirty="0" smtClean="0"/>
              <a:t>highest signal to noise for measurement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	– highest </a:t>
            </a:r>
            <a:r>
              <a:rPr lang="en-US" sz="2400" dirty="0" smtClean="0"/>
              <a:t>annoyance factor to others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 smtClean="0"/>
          </a:p>
          <a:p>
            <a:pPr>
              <a:lnSpc>
                <a:spcPct val="110000"/>
              </a:lnSpc>
            </a:pPr>
            <a:r>
              <a:rPr lang="en-US" sz="3000" dirty="0" smtClean="0"/>
              <a:t>Periodic Noise  (Crest Factor = 9 dB)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	</a:t>
            </a:r>
            <a:r>
              <a:rPr lang="en-US" sz="2400" dirty="0"/>
              <a:t>–</a:t>
            </a:r>
            <a:r>
              <a:rPr lang="en-US" sz="2800" dirty="0"/>
              <a:t> </a:t>
            </a:r>
            <a:r>
              <a:rPr lang="en-US" sz="2400" dirty="0" smtClean="0"/>
              <a:t>lower </a:t>
            </a:r>
            <a:r>
              <a:rPr lang="en-US" sz="2400" dirty="0"/>
              <a:t>signal to noise </a:t>
            </a:r>
            <a:r>
              <a:rPr lang="en-US" sz="2400" dirty="0" smtClean="0"/>
              <a:t>than Log Sine Sweep</a:t>
            </a: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	– </a:t>
            </a:r>
            <a:r>
              <a:rPr lang="en-US" sz="2400" dirty="0" smtClean="0"/>
              <a:t>much lower </a:t>
            </a:r>
            <a:r>
              <a:rPr lang="en-US" sz="2400" dirty="0"/>
              <a:t>annoyance factor to </a:t>
            </a:r>
            <a:r>
              <a:rPr lang="en-US" sz="2400" dirty="0" smtClean="0"/>
              <a:t>others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MLS  (Crest Factor = 0 theoretical, 6 ~ 9 dB practical)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– potentially higher measurement distortion in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	 </a:t>
            </a:r>
            <a:r>
              <a:rPr lang="en-US" sz="2400" dirty="0" smtClean="0"/>
              <a:t>  non-linear systems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898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438400" cy="1905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Obtaining Impulse Response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477322" cy="68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438400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Generate ETC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4" y="0"/>
            <a:ext cx="4281234" cy="68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544</Words>
  <Application>Microsoft Office PowerPoint</Application>
  <PresentationFormat>On-screen Show (4:3)</PresentationFormat>
  <Paragraphs>192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Room Acoustics - Measurements</vt:lpstr>
      <vt:lpstr>Equipment List</vt:lpstr>
      <vt:lpstr>Objective</vt:lpstr>
      <vt:lpstr>Steps  1/3</vt:lpstr>
      <vt:lpstr>Steps  2/3</vt:lpstr>
      <vt:lpstr>Steps  3/3</vt:lpstr>
      <vt:lpstr>Excitation Signals</vt:lpstr>
      <vt:lpstr>Obtaining Impulse Response</vt:lpstr>
      <vt:lpstr>Generate ETC</vt:lpstr>
      <vt:lpstr>ETC</vt:lpstr>
      <vt:lpstr>ETC - zoom</vt:lpstr>
      <vt:lpstr>ETC – time measurement</vt:lpstr>
      <vt:lpstr>ETC - annotated</vt:lpstr>
      <vt:lpstr>PowerPoint Presentation</vt:lpstr>
      <vt:lpstr>Convert time to distance</vt:lpstr>
      <vt:lpstr>PowerPoint Presentation</vt:lpstr>
      <vt:lpstr>ETC – 100 cm listening position</vt:lpstr>
      <vt:lpstr>ETC – 50 cm listening position</vt:lpstr>
      <vt:lpstr>FR  50 cm - 100 cm  comparison</vt:lpstr>
      <vt:lpstr>Measurement SW</vt:lpstr>
      <vt:lpstr>Measurement HW</vt:lpstr>
      <vt:lpstr>Example Fire Test Data</vt:lpstr>
      <vt:lpstr>Resources - examples</vt:lpstr>
      <vt:lpstr>Vendors – examples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 Acoustics - measurements</dc:title>
  <dc:creator>Bob Smith - SoundSmith Labs</dc:creator>
  <cp:lastModifiedBy>bobs</cp:lastModifiedBy>
  <cp:revision>276</cp:revision>
  <dcterms:created xsi:type="dcterms:W3CDTF">2012-01-09T14:01:10Z</dcterms:created>
  <dcterms:modified xsi:type="dcterms:W3CDTF">2017-01-25T05:39:40Z</dcterms:modified>
</cp:coreProperties>
</file>