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1" r:id="rId9"/>
    <p:sldId id="263" r:id="rId10"/>
    <p:sldId id="264" r:id="rId11"/>
    <p:sldId id="265" r:id="rId12"/>
    <p:sldId id="282" r:id="rId13"/>
    <p:sldId id="266" r:id="rId14"/>
    <p:sldId id="267" r:id="rId15"/>
    <p:sldId id="268" r:id="rId16"/>
    <p:sldId id="269" r:id="rId17"/>
    <p:sldId id="274" r:id="rId18"/>
    <p:sldId id="275" r:id="rId19"/>
    <p:sldId id="280" r:id="rId20"/>
    <p:sldId id="278" r:id="rId21"/>
    <p:sldId id="279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-408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C5238-1190-4EDD-8F08-3F0D1D7C5DE9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3D2D2-268B-4B0B-99EA-6AC2BD972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39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Wake up bobs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3D2D2-268B-4B0B-99EA-6AC2BD972F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63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0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6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0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70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8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5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8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0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8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2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38DC-95E5-437F-8C8F-F178E23E20F7}" type="datetimeFigureOut">
              <a:rPr lang="en-US" smtClean="0"/>
              <a:t>1/24/2017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F2B38-8B7A-4DB2-A0CC-9AF160B36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2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 want me to mix this in</a:t>
            </a:r>
            <a:br>
              <a:rPr lang="en-US" dirty="0"/>
            </a:br>
            <a:r>
              <a:rPr lang="en-US" dirty="0"/>
              <a:t>***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HERE</a:t>
            </a:r>
            <a:r>
              <a:rPr lang="en-US" dirty="0"/>
              <a:t>????***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7275" y="3602037"/>
            <a:ext cx="11521440" cy="2583609"/>
          </a:xfrm>
        </p:spPr>
        <p:txBody>
          <a:bodyPr>
            <a:normAutofit/>
          </a:bodyPr>
          <a:lstStyle/>
          <a:p>
            <a:r>
              <a:rPr lang="en-US" dirty="0"/>
              <a:t>J.D. Johnston – Himself</a:t>
            </a:r>
            <a:br>
              <a:rPr lang="en-US" dirty="0"/>
            </a:br>
            <a:r>
              <a:rPr lang="en-US" dirty="0"/>
              <a:t>Bob Smith – </a:t>
            </a:r>
            <a:r>
              <a:rPr lang="en-US" dirty="0" err="1"/>
              <a:t>Acousticus</a:t>
            </a:r>
            <a:r>
              <a:rPr lang="en-US" dirty="0"/>
              <a:t> </a:t>
            </a:r>
            <a:r>
              <a:rPr lang="en-US" dirty="0" err="1"/>
              <a:t>Measurebus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974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steps: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set up your listening position so it’s symmetric. Too much asymmetry (side walls different distances) will be really hard to mitigate.  Of course, symmetry makes frequency response worse.</a:t>
            </a:r>
          </a:p>
          <a:p>
            <a:r>
              <a:rPr lang="en-US" dirty="0"/>
              <a:t>Clap your hands. Listen for flutter or an obvious echoes or reflections. Those obvious reflections will be the first thing you work on absorbing.</a:t>
            </a:r>
          </a:p>
          <a:p>
            <a:r>
              <a:rPr lang="en-US" dirty="0"/>
              <a:t>Listen some more. Will this actually suffice, or do you need to do more?</a:t>
            </a:r>
          </a:p>
          <a:p>
            <a:r>
              <a:rPr lang="en-US" dirty="0"/>
              <a:t>Sometimes this will get you where you need. But usually not.</a:t>
            </a:r>
          </a:p>
        </p:txBody>
      </p:sp>
    </p:spTree>
    <p:extLst>
      <p:ext uri="{BB962C8B-B14F-4D97-AF65-F5344CB8AC3E}">
        <p14:creationId xmlns:p14="http://schemas.microsoft.com/office/powerpoint/2010/main" val="904929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now the physics, or at least a summary of the physics.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Reflections are a kind of filter, much like what most people call a ‘digital filter’.</a:t>
            </a:r>
          </a:p>
          <a:p>
            <a:pPr lvl="1"/>
            <a:r>
              <a:rPr lang="en-US" dirty="0"/>
              <a:t>In addition to providing frequency shaping, they can destroy stereo imaging.</a:t>
            </a:r>
          </a:p>
          <a:p>
            <a:pPr lvl="1"/>
            <a:r>
              <a:rPr lang="en-US" dirty="0"/>
              <a:t>Low frequency room modes will come about via reflections from whole walls.</a:t>
            </a:r>
          </a:p>
          <a:p>
            <a:pPr lvl="1"/>
            <a:r>
              <a:rPr lang="en-US" dirty="0"/>
              <a:t>High frequency reflections can occur from walls, windows, tables, ceilings, floors, you-name-it.</a:t>
            </a:r>
          </a:p>
          <a:p>
            <a:endParaRPr lang="en-US" dirty="0"/>
          </a:p>
          <a:p>
            <a:r>
              <a:rPr lang="en-US" dirty="0"/>
              <a:t>You need to fix the worst problems in order to be able to do a good mix/recording/monitoring.</a:t>
            </a:r>
          </a:p>
          <a:p>
            <a:pPr lvl="1"/>
            <a:r>
              <a:rPr lang="en-US" dirty="0"/>
              <a:t>No, electronic means will not fix room modes and high frequency reflections. While you can cut peaks, you can’t “fill” big dips in the room response.</a:t>
            </a:r>
          </a:p>
        </p:txBody>
      </p:sp>
    </p:spTree>
    <p:extLst>
      <p:ext uri="{BB962C8B-B14F-4D97-AF65-F5344CB8AC3E}">
        <p14:creationId xmlns:p14="http://schemas.microsoft.com/office/powerpoint/2010/main" val="2074499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655" y="83115"/>
            <a:ext cx="10515600" cy="762920"/>
          </a:xfrm>
        </p:spPr>
        <p:txBody>
          <a:bodyPr/>
          <a:lstStyle/>
          <a:p>
            <a:pPr algn="ctr"/>
            <a:r>
              <a:rPr lang="en-US" dirty="0"/>
              <a:t>Show frequency response again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100" y="784699"/>
            <a:ext cx="7962662" cy="603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60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</a:t>
            </a:r>
            <a:r>
              <a:rPr lang="en-US" dirty="0" err="1"/>
              <a:t>soundfields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commonly use an </a:t>
            </a:r>
            <a:r>
              <a:rPr lang="en-US" dirty="0" err="1"/>
              <a:t>omni</a:t>
            </a:r>
            <a:r>
              <a:rPr lang="en-US" dirty="0"/>
              <a:t> mike to capture the “frequency response” of a room.</a:t>
            </a:r>
          </a:p>
          <a:p>
            <a:pPr lvl="1"/>
            <a:r>
              <a:rPr lang="en-US" dirty="0"/>
              <a:t>No, that’s not the frequency response of the room!</a:t>
            </a:r>
          </a:p>
          <a:p>
            <a:pPr lvl="1"/>
            <a:r>
              <a:rPr lang="en-US" dirty="0"/>
              <a:t>That’s only one of 4 variables at that *exact point* in the room.</a:t>
            </a:r>
          </a:p>
          <a:p>
            <a:pPr lvl="1"/>
            <a:endParaRPr lang="en-US" dirty="0"/>
          </a:p>
          <a:p>
            <a:r>
              <a:rPr lang="en-US" dirty="0"/>
              <a:t>Yes, you’re missing two things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response at any other point in the room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volume velocity of the air at the point of measurement.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Yes, this means you’ve got ¼ of one of many points, in terms of information.</a:t>
            </a:r>
          </a:p>
        </p:txBody>
      </p:sp>
    </p:spTree>
    <p:extLst>
      <p:ext uri="{BB962C8B-B14F-4D97-AF65-F5344CB8AC3E}">
        <p14:creationId xmlns:p14="http://schemas.microsoft.com/office/powerpoint/2010/main" val="95207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physics: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If you’re at a dip in the room response (in pressure, i.e. </a:t>
            </a:r>
            <a:r>
              <a:rPr lang="en-US" dirty="0" err="1"/>
              <a:t>omni</a:t>
            </a:r>
            <a:r>
              <a:rPr lang="en-US" dirty="0"/>
              <a:t> microphone terms) you are at a peak in the volume velocity in the room.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Yes, that dip means there is a peak in the room somewhere else, 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It also means that despite the lack of pressure at that point, there is lots of energy in the sound at that point, just not in a way you can hear at low frequencies (but you can at frequencies above 100Hz!)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Adding more energy to a room that stores too much energy is just about as pointless as you might imagine.</a:t>
            </a:r>
          </a:p>
        </p:txBody>
      </p:sp>
    </p:spTree>
    <p:extLst>
      <p:ext uri="{BB962C8B-B14F-4D97-AF65-F5344CB8AC3E}">
        <p14:creationId xmlns:p14="http://schemas.microsoft.com/office/powerpoint/2010/main" val="2366217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so what to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First, figure out where the worst reflection comes from</a:t>
            </a:r>
          </a:p>
          <a:p>
            <a:r>
              <a:rPr lang="en-US" dirty="0"/>
              <a:t>Absorb it.</a:t>
            </a:r>
          </a:p>
          <a:p>
            <a:endParaRPr lang="en-US" dirty="0"/>
          </a:p>
          <a:p>
            <a:r>
              <a:rPr lang="en-US" dirty="0"/>
              <a:t>Then, figure out where the (next) worst reflection comes from</a:t>
            </a:r>
          </a:p>
          <a:p>
            <a:r>
              <a:rPr lang="en-US" dirty="0"/>
              <a:t>Absorb it.</a:t>
            </a:r>
          </a:p>
          <a:p>
            <a:endParaRPr lang="en-US" dirty="0"/>
          </a:p>
          <a:p>
            <a:r>
              <a:rPr lang="en-US" dirty="0"/>
              <a:t>Then, figure out where the (next) worst reflection comes from</a:t>
            </a:r>
          </a:p>
          <a:p>
            <a:r>
              <a:rPr lang="en-US" dirty="0"/>
              <a:t>Absorb it.</a:t>
            </a:r>
          </a:p>
          <a:p>
            <a:endParaRPr lang="en-US" dirty="0"/>
          </a:p>
          <a:p>
            <a:r>
              <a:rPr lang="en-US" dirty="0"/>
              <a:t>Repeat until the situation is tolerable.</a:t>
            </a:r>
          </a:p>
        </p:txBody>
      </p:sp>
    </p:spTree>
    <p:extLst>
      <p:ext uri="{BB962C8B-B14F-4D97-AF65-F5344CB8AC3E}">
        <p14:creationId xmlns:p14="http://schemas.microsoft.com/office/powerpoint/2010/main" val="974661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Right, so how do you do that?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First, if you can HEAR it, you really, really need to absorb it. So any place you hear flutter, or slap echoes, or anything of that sort, there’s where you start.</a:t>
            </a:r>
          </a:p>
          <a:p>
            <a:endParaRPr lang="en-US" dirty="0"/>
          </a:p>
          <a:p>
            <a:r>
              <a:rPr lang="en-US" dirty="0"/>
              <a:t>For the reflections that you can’t identify from just listening, then you want to use some form of room analysis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but not to add electronic correction, until the last step</a:t>
            </a:r>
          </a:p>
          <a:p>
            <a:pPr lvl="1"/>
            <a:r>
              <a:rPr lang="en-US" dirty="0"/>
              <a:t>Use the impulse response you get from the room to find out where the reflection comes from.</a:t>
            </a:r>
          </a:p>
          <a:p>
            <a:pPr lvl="1"/>
            <a:r>
              <a:rPr lang="en-US" dirty="0"/>
              <a:t>Then, yes, you guessed it, you absorb it.</a:t>
            </a:r>
          </a:p>
          <a:p>
            <a:pPr lvl="1"/>
            <a:r>
              <a:rPr lang="en-US" dirty="0"/>
              <a:t>Sometimes you can use a figure 8 microphone, off-axis, to point to the source of  a reflection. Usually, you can use a piece of string.</a:t>
            </a:r>
          </a:p>
        </p:txBody>
      </p:sp>
    </p:spTree>
    <p:extLst>
      <p:ext uri="{BB962C8B-B14F-4D97-AF65-F5344CB8AC3E}">
        <p14:creationId xmlns:p14="http://schemas.microsoft.com/office/powerpoint/2010/main" val="1513609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Treating the surface (with ASTM certified material)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First, consider how absorption works.</a:t>
            </a:r>
          </a:p>
          <a:p>
            <a:pPr lvl="1"/>
            <a:r>
              <a:rPr lang="en-US" dirty="0"/>
              <a:t>Fiberglass, porous foam, and the like all work on air movement, that is to say, volume velocity.</a:t>
            </a:r>
          </a:p>
          <a:p>
            <a:pPr lvl="1"/>
            <a:r>
              <a:rPr lang="en-US" dirty="0"/>
              <a:t>Walls and reflective surfaces are specifically PRESSURE locations, not velocity locations, unless the wall is moving, at least.</a:t>
            </a:r>
          </a:p>
          <a:p>
            <a:pPr lvl="2"/>
            <a:r>
              <a:rPr lang="en-US" dirty="0"/>
              <a:t>If it is then perhaps we’re in the wrong discussion.</a:t>
            </a:r>
          </a:p>
          <a:p>
            <a:pPr lvl="1"/>
            <a:r>
              <a:rPr lang="en-US" dirty="0"/>
              <a:t>If you put the material against the wall, you’ll be absorbing frequencies of wavelength ¼ the material thickness and shorter.</a:t>
            </a:r>
          </a:p>
          <a:p>
            <a:pPr lvl="2"/>
            <a:r>
              <a:rPr lang="en-US" dirty="0"/>
              <a:t>For 3” material, that means you get substantial absorption at about 1100Hz or so.</a:t>
            </a:r>
          </a:p>
          <a:p>
            <a:pPr lvl="2"/>
            <a:r>
              <a:rPr lang="en-US" dirty="0"/>
              <a:t>For 3” material that’s 9” away from the wall, more like 262Hz or so.</a:t>
            </a:r>
          </a:p>
          <a:p>
            <a:pPr lvl="1"/>
            <a:r>
              <a:rPr lang="en-US" dirty="0"/>
              <a:t>So, put your material in a frame, and don’t apply it directly to a surface, unless all you are concerned about is higher frequencies.</a:t>
            </a:r>
          </a:p>
          <a:p>
            <a:pPr lvl="1"/>
            <a:r>
              <a:rPr lang="en-US" dirty="0"/>
              <a:t>Yes, you get some absorption at frequencies lower than the above, but the fall off is quite rapid.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06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Ceilings and floors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Ceilings can make it hard to support or hang absorbing material.</a:t>
            </a:r>
          </a:p>
          <a:p>
            <a:pPr lvl="1"/>
            <a:r>
              <a:rPr lang="en-US" dirty="0"/>
              <a:t>It’s worth a try if and only if you can do it safely.  When the speaker-ceiling and speaker-floor distance are the same, however, this does become quite important.</a:t>
            </a:r>
          </a:p>
          <a:p>
            <a:pPr lvl="1"/>
            <a:r>
              <a:rPr lang="en-US" dirty="0"/>
              <a:t>Again, having some air behind the absorbing material is helpful. This is great if you can actually do it.</a:t>
            </a:r>
          </a:p>
          <a:p>
            <a:pPr lvl="1"/>
            <a:r>
              <a:rPr lang="en-US" dirty="0"/>
              <a:t>Most “acoustic tile” doesn’t do much of anything.</a:t>
            </a:r>
          </a:p>
          <a:p>
            <a:r>
              <a:rPr lang="en-US" dirty="0"/>
              <a:t>Floors? Well, you have to walk on floors.  If that’s the only reflection you have, you’re not doing too badly, with most speakers that have a bit of “beaming” at mid and high frequencies.</a:t>
            </a:r>
          </a:p>
        </p:txBody>
      </p:sp>
    </p:spTree>
    <p:extLst>
      <p:ext uri="{BB962C8B-B14F-4D97-AF65-F5344CB8AC3E}">
        <p14:creationId xmlns:p14="http://schemas.microsoft.com/office/powerpoint/2010/main" val="320259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timbre</a:t>
            </a:r>
          </a:p>
          <a:p>
            <a:r>
              <a:rPr lang="en-US" dirty="0"/>
              <a:t>Ruin stereo imaging</a:t>
            </a:r>
          </a:p>
          <a:p>
            <a:r>
              <a:rPr lang="en-US" dirty="0"/>
              <a:t>Can put actual zeros in the transfer function at high frequencies.</a:t>
            </a:r>
          </a:p>
          <a:p>
            <a:endParaRPr lang="en-US" dirty="0"/>
          </a:p>
          <a:p>
            <a:r>
              <a:rPr lang="en-US" dirty="0"/>
              <a:t>Early, here, means under 5-10 milliseconds.</a:t>
            </a:r>
          </a:p>
          <a:p>
            <a:pPr lvl="1"/>
            <a:r>
              <a:rPr lang="en-US" dirty="0"/>
              <a:t>That’s side and back walls, ceiling and floor, in a small room.</a:t>
            </a:r>
          </a:p>
          <a:p>
            <a:pPr lvl="1"/>
            <a:r>
              <a:rPr lang="en-US" dirty="0"/>
              <a:t>These are the first things to go after.</a:t>
            </a:r>
          </a:p>
        </p:txBody>
      </p:sp>
    </p:spTree>
    <p:extLst>
      <p:ext uri="{BB962C8B-B14F-4D97-AF65-F5344CB8AC3E}">
        <p14:creationId xmlns:p14="http://schemas.microsoft.com/office/powerpoint/2010/main" val="130648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goals of this introduction: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does a small, untreated room, do?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can we detect the worst reflections in a bad room (where one does not have legal authority to use a bulldozer) without spending over $200 dollars, assuming you have a laptop?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Where do these reflections come from?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can we do about them?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can’t we do much about?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98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Those later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very late reflections create the primary bass modes of the space you’re working in.  They can be hard to absorb at low frequencies.</a:t>
            </a:r>
          </a:p>
          <a:p>
            <a:r>
              <a:rPr lang="en-US" dirty="0"/>
              <a:t>As long as you reduce the high-frequency reflections from those places, you’ll suffer most from bass modes.</a:t>
            </a:r>
          </a:p>
          <a:p>
            <a:r>
              <a:rPr lang="en-US" dirty="0"/>
              <a:t>Spaced absorption again is the way to go.  Some people use specially fabricated bass traps, which can work in the right setting.</a:t>
            </a:r>
          </a:p>
          <a:p>
            <a:r>
              <a:rPr lang="en-US" dirty="0"/>
              <a:t>Having long lengths (in the direction of the mode) of absorption away from walls a bit helps as well.</a:t>
            </a:r>
          </a:p>
          <a:p>
            <a:r>
              <a:rPr lang="en-US" dirty="0"/>
              <a:t>For this you need to know the direction.</a:t>
            </a:r>
          </a:p>
        </p:txBody>
      </p:sp>
    </p:spTree>
    <p:extLst>
      <p:ext uri="{BB962C8B-B14F-4D97-AF65-F5344CB8AC3E}">
        <p14:creationId xmlns:p14="http://schemas.microsoft.com/office/powerpoint/2010/main" val="24310071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 of bass mode volume velocity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699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When you’ve detected either a peak or a dip in the bass region with your </a:t>
            </a:r>
            <a:r>
              <a:rPr lang="en-US" dirty="0" err="1"/>
              <a:t>omni</a:t>
            </a:r>
            <a:r>
              <a:rPr lang="en-US" dirty="0"/>
              <a:t> microphone, you have several options:</a:t>
            </a:r>
          </a:p>
          <a:p>
            <a:pPr lvl="1"/>
            <a:r>
              <a:rPr lang="en-US" dirty="0"/>
              <a:t>You can look and try to figure it out.</a:t>
            </a:r>
          </a:p>
          <a:p>
            <a:pPr lvl="1"/>
            <a:r>
              <a:rPr lang="en-US" dirty="0"/>
              <a:t>You can listen with your ears in place of the mike. Listen especially for out-of-phase sensations in some directions. If you find that, that’s the direction of the major mode that’s pestering you.</a:t>
            </a:r>
          </a:p>
          <a:p>
            <a:pPr lvl="1"/>
            <a:r>
              <a:rPr lang="en-US" dirty="0"/>
              <a:t>You can take a figure-8 mike, and play continuous pink noise, or narrowband noise in the frequency band you care about.</a:t>
            </a:r>
          </a:p>
          <a:p>
            <a:pPr lvl="2"/>
            <a:r>
              <a:rPr lang="en-US" dirty="0"/>
              <a:t>You rotate the mike in horizontal and vertical axis until you see the lowest measurement at the problem frequency.</a:t>
            </a:r>
          </a:p>
          <a:p>
            <a:pPr lvl="2"/>
            <a:r>
              <a:rPr lang="en-US" dirty="0"/>
              <a:t>The zero in the figure 8 pattern is now pointing toward the source of the offending reflections. </a:t>
            </a:r>
          </a:p>
          <a:p>
            <a:pPr lvl="2"/>
            <a:r>
              <a:rPr lang="en-US" dirty="0"/>
              <a:t>Do this again with a different angle that shows a null, and you will find that one direction will be common to both measurements. This is the direction in which you need to look for reflections. </a:t>
            </a:r>
          </a:p>
          <a:p>
            <a:pPr lvl="1"/>
            <a:r>
              <a:rPr lang="en-US" dirty="0"/>
              <a:t>You can relate peaks and nulls to room dimensions, especially if they repeat at regular intervals in frequency.  More on that if you want, after the talk.</a:t>
            </a:r>
          </a:p>
        </p:txBody>
      </p:sp>
    </p:spTree>
    <p:extLst>
      <p:ext uri="{BB962C8B-B14F-4D97-AF65-F5344CB8AC3E}">
        <p14:creationId xmlns:p14="http://schemas.microsoft.com/office/powerpoint/2010/main" val="35157725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Absorption vs. diffusion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problem in makeshift venue is almost always a lack of both</a:t>
            </a:r>
          </a:p>
          <a:p>
            <a:r>
              <a:rPr lang="en-US" dirty="0"/>
              <a:t>Making the room dead eliminates the need for diffusion.</a:t>
            </a:r>
          </a:p>
          <a:p>
            <a:r>
              <a:rPr lang="en-US" dirty="0"/>
              <a:t>Remember, diffusion does NOT absorb sound, it scatters it, and scatters different frequencies differently.</a:t>
            </a:r>
          </a:p>
          <a:p>
            <a:endParaRPr lang="en-US" dirty="0"/>
          </a:p>
          <a:p>
            <a:r>
              <a:rPr lang="en-US" dirty="0"/>
              <a:t>Diffusion is almost impossible at low frequencies. Absorption is your only real hope there.</a:t>
            </a:r>
          </a:p>
        </p:txBody>
      </p:sp>
    </p:spTree>
    <p:extLst>
      <p:ext uri="{BB962C8B-B14F-4D97-AF65-F5344CB8AC3E}">
        <p14:creationId xmlns:p14="http://schemas.microsoft.com/office/powerpoint/2010/main" val="1352396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WARNING!!! MOST IMPORTANT ISSUE: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032" y="2215166"/>
            <a:ext cx="11797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lgerian" panose="04020705040A02060702" pitchFamily="82" charset="0"/>
              </a:rPr>
              <a:t>We are going to talk about using foam and other Sound absorbing materials.</a:t>
            </a:r>
          </a:p>
          <a:p>
            <a:pPr algn="ctr"/>
            <a:endParaRPr lang="en-US" sz="4800" dirty="0">
              <a:latin typeface="Algerian" panose="04020705040A02060702" pitchFamily="82" charset="0"/>
            </a:endParaRPr>
          </a:p>
          <a:p>
            <a:pPr algn="ctr"/>
            <a:r>
              <a:rPr lang="en-US" sz="4800" dirty="0">
                <a:latin typeface="Algerian" panose="04020705040A02060702" pitchFamily="82" charset="0"/>
              </a:rPr>
              <a:t>All materials must be  </a:t>
            </a:r>
            <a:r>
              <a:rPr lang="en-US" sz="4800" b="1" dirty="0">
                <a:latin typeface="Arial Black" panose="020B0A04020102020204" pitchFamily="34" charset="0"/>
              </a:rPr>
              <a:t>ASTM</a:t>
            </a:r>
            <a:r>
              <a:rPr lang="en-US" sz="4800" dirty="0">
                <a:latin typeface="Algerian" panose="04020705040A02060702" pitchFamily="82" charset="0"/>
              </a:rPr>
              <a:t>  </a:t>
            </a:r>
            <a:r>
              <a:rPr lang="en-US" sz="4800" dirty="0">
                <a:latin typeface="Arial Black" panose="020B0A04020102020204" pitchFamily="34" charset="0"/>
              </a:rPr>
              <a:t>rated</a:t>
            </a:r>
            <a:r>
              <a:rPr lang="en-US" sz="4800" dirty="0">
                <a:latin typeface="Algerian" panose="04020705040A02060702" pitchFamily="82" charset="0"/>
              </a:rPr>
              <a:t> for FIREPROOFING.</a:t>
            </a:r>
          </a:p>
        </p:txBody>
      </p:sp>
    </p:spTree>
    <p:extLst>
      <p:ext uri="{BB962C8B-B14F-4D97-AF65-F5344CB8AC3E}">
        <p14:creationId xmlns:p14="http://schemas.microsoft.com/office/powerpoint/2010/main" val="242377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8706"/>
          </a:xfrm>
        </p:spPr>
        <p:txBody>
          <a:bodyPr>
            <a:noAutofit/>
          </a:bodyPr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Remember the </a:t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>Great White </a:t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>Station Nightclub Fire!</a:t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/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>NO MORE. EVER!</a:t>
            </a:r>
          </a:p>
        </p:txBody>
      </p:sp>
    </p:spTree>
    <p:extLst>
      <p:ext uri="{BB962C8B-B14F-4D97-AF65-F5344CB8AC3E}">
        <p14:creationId xmlns:p14="http://schemas.microsoft.com/office/powerpoint/2010/main" val="357639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198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NO MORE!</a:t>
            </a:r>
          </a:p>
        </p:txBody>
      </p:sp>
    </p:spTree>
    <p:extLst>
      <p:ext uri="{BB962C8B-B14F-4D97-AF65-F5344CB8AC3E}">
        <p14:creationId xmlns:p14="http://schemas.microsoft.com/office/powerpoint/2010/main" val="2960869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what do small rooms usually have?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walls that are parallel.</a:t>
            </a:r>
          </a:p>
          <a:p>
            <a:r>
              <a:rPr lang="en-US" dirty="0"/>
              <a:t>Short dimensions, or sometimes (hallways) short in two dimensions, and absurdly long in the other.</a:t>
            </a:r>
          </a:p>
          <a:p>
            <a:endParaRPr lang="en-US" dirty="0"/>
          </a:p>
          <a:p>
            <a:r>
              <a:rPr lang="en-US" dirty="0"/>
              <a:t>Walls, ceilings, and floor that reflect sound.</a:t>
            </a:r>
          </a:p>
          <a:p>
            <a:endParaRPr lang="en-US" dirty="0"/>
          </a:p>
          <a:p>
            <a:r>
              <a:rPr lang="en-US" dirty="0"/>
              <a:t>These reflections cause problems.</a:t>
            </a:r>
          </a:p>
        </p:txBody>
      </p:sp>
    </p:spTree>
    <p:extLst>
      <p:ext uri="{BB962C8B-B14F-4D97-AF65-F5344CB8AC3E}">
        <p14:creationId xmlns:p14="http://schemas.microsoft.com/office/powerpoint/2010/main" val="341465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problems?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Flutter echoes</a:t>
            </a:r>
          </a:p>
          <a:p>
            <a:r>
              <a:rPr lang="en-US" dirty="0"/>
              <a:t>Bass modes</a:t>
            </a:r>
          </a:p>
          <a:p>
            <a:r>
              <a:rPr lang="en-US" dirty="0"/>
              <a:t>Early wall, ceiling and floor reflections</a:t>
            </a:r>
          </a:p>
          <a:p>
            <a:r>
              <a:rPr lang="en-US" dirty="0"/>
              <a:t>Potential asymmetry (I’m assuming stereo in this case)</a:t>
            </a:r>
          </a:p>
          <a:p>
            <a:pPr lvl="1"/>
            <a:r>
              <a:rPr lang="en-US" dirty="0"/>
              <a:t>Stereo setups need to be symmetric. This reinforces any nasty modes the room has, most often.</a:t>
            </a:r>
          </a:p>
          <a:p>
            <a:pPr lvl="1"/>
            <a:endParaRPr lang="en-US" dirty="0"/>
          </a:p>
          <a:p>
            <a:r>
              <a:rPr lang="en-US" dirty="0"/>
              <a:t>And of course noise. That’s one thing that you can’t do much about. If the room is that noisy, it’s time to have a heartfelt discussion with the venue.</a:t>
            </a:r>
          </a:p>
        </p:txBody>
      </p:sp>
    </p:spTree>
    <p:extLst>
      <p:ext uri="{BB962C8B-B14F-4D97-AF65-F5344CB8AC3E}">
        <p14:creationId xmlns:p14="http://schemas.microsoft.com/office/powerpoint/2010/main" val="857097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3238500" cy="625786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Bob runs a test of </a:t>
            </a:r>
            <a:r>
              <a:rPr lang="en-US" dirty="0" smtClean="0"/>
              <a:t>our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in-room setup here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0"/>
            <a:ext cx="5715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8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you do about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Careful placement (when possible)</a:t>
            </a:r>
          </a:p>
          <a:p>
            <a:r>
              <a:rPr lang="en-US" dirty="0"/>
              <a:t>Use of inexpensive tools to recognize the worst reflections</a:t>
            </a:r>
          </a:p>
          <a:p>
            <a:endParaRPr lang="en-US" dirty="0"/>
          </a:p>
          <a:p>
            <a:r>
              <a:rPr lang="en-US" dirty="0"/>
              <a:t>Ways to treat what your tools show you.</a:t>
            </a:r>
          </a:p>
        </p:txBody>
      </p:sp>
    </p:spTree>
    <p:extLst>
      <p:ext uri="{BB962C8B-B14F-4D97-AF65-F5344CB8AC3E}">
        <p14:creationId xmlns:p14="http://schemas.microsoft.com/office/powerpoint/2010/main" val="665527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1648</Words>
  <Application>Microsoft Office PowerPoint</Application>
  <PresentationFormat>Custom</PresentationFormat>
  <Paragraphs>131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You want me to mix this in ***HERE????***</vt:lpstr>
      <vt:lpstr>The goals of this introduction:</vt:lpstr>
      <vt:lpstr>WARNING!!! MOST IMPORTANT ISSUE:</vt:lpstr>
      <vt:lpstr>Remember the  Great White  Station Nightclub Fire!  NO MORE. EVER!</vt:lpstr>
      <vt:lpstr>PowerPoint Presentation</vt:lpstr>
      <vt:lpstr>So, what do small rooms usually have?</vt:lpstr>
      <vt:lpstr>What kind of problems? </vt:lpstr>
      <vt:lpstr>Bob runs a test of our  in-room setup here</vt:lpstr>
      <vt:lpstr>What can you do about this?</vt:lpstr>
      <vt:lpstr>First steps:</vt:lpstr>
      <vt:lpstr>Ok, now the physics, or at least a summary of the physics.</vt:lpstr>
      <vt:lpstr>Show frequency response again</vt:lpstr>
      <vt:lpstr>A note on soundfields.</vt:lpstr>
      <vt:lpstr>More physics:</vt:lpstr>
      <vt:lpstr>Ok, so what to do?</vt:lpstr>
      <vt:lpstr>Right, so how do you do that?</vt:lpstr>
      <vt:lpstr>Treating the surface (with ASTM certified material)</vt:lpstr>
      <vt:lpstr>Ceilings and floors</vt:lpstr>
      <vt:lpstr>Early reflections</vt:lpstr>
      <vt:lpstr>Those later reflections</vt:lpstr>
      <vt:lpstr>Direction of bass mode volume velocity</vt:lpstr>
      <vt:lpstr>Absorption vs. diffusion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want me to mix this  ***HERE????***</dc:title>
  <dc:creator>jj</dc:creator>
  <cp:lastModifiedBy>bobs</cp:lastModifiedBy>
  <cp:revision>28</cp:revision>
  <dcterms:created xsi:type="dcterms:W3CDTF">2016-12-30T03:35:07Z</dcterms:created>
  <dcterms:modified xsi:type="dcterms:W3CDTF">2017-01-25T02:13:33Z</dcterms:modified>
</cp:coreProperties>
</file>