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98" r:id="rId3"/>
    <p:sldId id="259" r:id="rId4"/>
    <p:sldId id="296" r:id="rId5"/>
    <p:sldId id="257" r:id="rId6"/>
    <p:sldId id="258" r:id="rId7"/>
    <p:sldId id="260" r:id="rId8"/>
    <p:sldId id="261" r:id="rId9"/>
    <p:sldId id="262" r:id="rId10"/>
    <p:sldId id="263" r:id="rId11"/>
    <p:sldId id="264" r:id="rId12"/>
    <p:sldId id="267"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99" r:id="rId33"/>
    <p:sldId id="285" r:id="rId34"/>
    <p:sldId id="286" r:id="rId35"/>
    <p:sldId id="287" r:id="rId36"/>
    <p:sldId id="288" r:id="rId37"/>
    <p:sldId id="289" r:id="rId38"/>
    <p:sldId id="297" r:id="rId39"/>
    <p:sldId id="290" r:id="rId40"/>
    <p:sldId id="291" r:id="rId41"/>
    <p:sldId id="292" r:id="rId42"/>
    <p:sldId id="293" r:id="rId43"/>
    <p:sldId id="295" r:id="rId44"/>
    <p:sldId id="2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86" autoAdjust="0"/>
  </p:normalViewPr>
  <p:slideViewPr>
    <p:cSldViewPr>
      <p:cViewPr varScale="1">
        <p:scale>
          <a:sx n="85" d="100"/>
          <a:sy n="85" d="100"/>
        </p:scale>
        <p:origin x="-9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B80AB-30B1-4F07-A8EE-4F0FB2D46CE6}" type="datetimeFigureOut">
              <a:rPr lang="en-US" smtClean="0"/>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3BE6D-E6C9-43A5-97C3-C4C8350C0181}" type="slidenum">
              <a:rPr lang="en-US" smtClean="0"/>
              <a:t>‹#›</a:t>
            </a:fld>
            <a:endParaRPr lang="en-US"/>
          </a:p>
        </p:txBody>
      </p:sp>
    </p:spTree>
    <p:extLst>
      <p:ext uri="{BB962C8B-B14F-4D97-AF65-F5344CB8AC3E}">
        <p14:creationId xmlns:p14="http://schemas.microsoft.com/office/powerpoint/2010/main" val="36631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3BE6D-E6C9-43A5-97C3-C4C8350C0181}" type="slidenum">
              <a:rPr lang="en-US" smtClean="0"/>
              <a:t>4</a:t>
            </a:fld>
            <a:endParaRPr lang="en-US"/>
          </a:p>
        </p:txBody>
      </p:sp>
    </p:spTree>
    <p:extLst>
      <p:ext uri="{BB962C8B-B14F-4D97-AF65-F5344CB8AC3E}">
        <p14:creationId xmlns:p14="http://schemas.microsoft.com/office/powerpoint/2010/main" val="190537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3BE6D-E6C9-43A5-97C3-C4C8350C0181}" type="slidenum">
              <a:rPr lang="en-US" smtClean="0"/>
              <a:t>11</a:t>
            </a:fld>
            <a:endParaRPr lang="en-US"/>
          </a:p>
        </p:txBody>
      </p:sp>
    </p:spTree>
    <p:extLst>
      <p:ext uri="{BB962C8B-B14F-4D97-AF65-F5344CB8AC3E}">
        <p14:creationId xmlns:p14="http://schemas.microsoft.com/office/powerpoint/2010/main" val="18348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3BE6D-E6C9-43A5-97C3-C4C8350C0181}" type="slidenum">
              <a:rPr lang="en-US" smtClean="0"/>
              <a:t>14</a:t>
            </a:fld>
            <a:endParaRPr lang="en-US"/>
          </a:p>
        </p:txBody>
      </p:sp>
    </p:spTree>
    <p:extLst>
      <p:ext uri="{BB962C8B-B14F-4D97-AF65-F5344CB8AC3E}">
        <p14:creationId xmlns:p14="http://schemas.microsoft.com/office/powerpoint/2010/main" val="51370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3BE6D-E6C9-43A5-97C3-C4C8350C0181}" type="slidenum">
              <a:rPr lang="en-US" smtClean="0"/>
              <a:t>27</a:t>
            </a:fld>
            <a:endParaRPr lang="en-US"/>
          </a:p>
        </p:txBody>
      </p:sp>
    </p:spTree>
    <p:extLst>
      <p:ext uri="{BB962C8B-B14F-4D97-AF65-F5344CB8AC3E}">
        <p14:creationId xmlns:p14="http://schemas.microsoft.com/office/powerpoint/2010/main" val="245641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aes.org/sections/pnw/ppt.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599"/>
            <a:ext cx="7772400" cy="2609851"/>
          </a:xfrm>
        </p:spPr>
        <p:txBody>
          <a:bodyPr>
            <a:normAutofit/>
          </a:bodyPr>
          <a:lstStyle/>
          <a:p>
            <a:r>
              <a:rPr lang="en-US" dirty="0" smtClean="0"/>
              <a:t>Audio, Radio, Acoustics, Signal Processing?</a:t>
            </a:r>
            <a:br>
              <a:rPr lang="en-US" dirty="0" smtClean="0"/>
            </a:br>
            <a:endParaRPr lang="en-US" dirty="0"/>
          </a:p>
        </p:txBody>
      </p:sp>
      <p:sp>
        <p:nvSpPr>
          <p:cNvPr id="3" name="Subtitle 2"/>
          <p:cNvSpPr>
            <a:spLocks noGrp="1"/>
          </p:cNvSpPr>
          <p:nvPr>
            <p:ph type="subTitle" idx="1"/>
          </p:nvPr>
        </p:nvSpPr>
        <p:spPr/>
        <p:txBody>
          <a:bodyPr/>
          <a:lstStyle/>
          <a:p>
            <a:r>
              <a:rPr lang="en-US" dirty="0" smtClean="0"/>
              <a:t>James D. Johnston</a:t>
            </a:r>
          </a:p>
          <a:p>
            <a:r>
              <a:rPr lang="en-US" dirty="0" smtClean="0"/>
              <a:t>Retired Audio Geek</a:t>
            </a:r>
            <a:endParaRPr lang="en-US" dirty="0"/>
          </a:p>
        </p:txBody>
      </p:sp>
    </p:spTree>
    <p:extLst>
      <p:ext uri="{BB962C8B-B14F-4D97-AF65-F5344CB8AC3E}">
        <p14:creationId xmlns:p14="http://schemas.microsoft.com/office/powerpoint/2010/main" val="4292500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does this lead to conflict?</a:t>
            </a:r>
            <a:endParaRPr lang="en-US" dirty="0"/>
          </a:p>
        </p:txBody>
      </p:sp>
      <p:sp>
        <p:nvSpPr>
          <p:cNvPr id="3" name="Content Placeholder 2"/>
          <p:cNvSpPr>
            <a:spLocks noGrp="1"/>
          </p:cNvSpPr>
          <p:nvPr>
            <p:ph idx="1"/>
          </p:nvPr>
        </p:nvSpPr>
        <p:spPr/>
        <p:txBody>
          <a:bodyPr>
            <a:normAutofit lnSpcReduction="10000"/>
          </a:bodyPr>
          <a:lstStyle/>
          <a:p>
            <a:r>
              <a:rPr lang="en-US" dirty="0" smtClean="0"/>
              <a:t>Most measurements available from literature give THD or SNR.  Almost nowhere do we see noise spectra or anything of the sort, even for one signal at one frequency, let alone many.</a:t>
            </a:r>
          </a:p>
          <a:p>
            <a:endParaRPr lang="en-US" dirty="0"/>
          </a:p>
          <a:p>
            <a:r>
              <a:rPr lang="en-US" dirty="0" smtClean="0"/>
              <a:t>So, we hear the classic argument</a:t>
            </a:r>
          </a:p>
          <a:p>
            <a:pPr lvl="1"/>
            <a:r>
              <a:rPr lang="en-US" dirty="0" smtClean="0"/>
              <a:t>THE THD IS GREAT, WHAT’S YOUR PROBLEM</a:t>
            </a:r>
          </a:p>
          <a:p>
            <a:pPr marL="2286000" lvl="5" indent="0">
              <a:buNone/>
            </a:pPr>
            <a:r>
              <a:rPr lang="en-US" dirty="0" err="1" smtClean="0"/>
              <a:t>vs</a:t>
            </a:r>
            <a:endParaRPr lang="en-US" dirty="0" smtClean="0"/>
          </a:p>
          <a:p>
            <a:pPr lvl="1"/>
            <a:r>
              <a:rPr lang="en-US" dirty="0" smtClean="0"/>
              <a:t>No, It sounds like (bleep)</a:t>
            </a:r>
            <a:endParaRPr lang="en-US" dirty="0"/>
          </a:p>
        </p:txBody>
      </p:sp>
    </p:spTree>
    <p:extLst>
      <p:ext uri="{BB962C8B-B14F-4D97-AF65-F5344CB8AC3E}">
        <p14:creationId xmlns:p14="http://schemas.microsoft.com/office/powerpoint/2010/main" val="197271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There we have it already, a start of the conflict that remains today in Audio.</a:t>
            </a:r>
            <a:br>
              <a:rPr lang="en-US" dirty="0" smtClean="0"/>
            </a:br>
            <a:r>
              <a:rPr lang="en-US" dirty="0"/>
              <a:t/>
            </a:r>
            <a:br>
              <a:rPr lang="en-US" dirty="0"/>
            </a:br>
            <a:r>
              <a:rPr lang="en-US" dirty="0" smtClean="0"/>
              <a:t/>
            </a:r>
            <a:br>
              <a:rPr lang="en-US" dirty="0" smtClean="0"/>
            </a:br>
            <a:r>
              <a:rPr lang="en-US" dirty="0" smtClean="0">
                <a:solidFill>
                  <a:schemeClr val="accent2"/>
                </a:solidFill>
              </a:rPr>
              <a:t>That was a long, long time ago!</a:t>
            </a:r>
            <a:br>
              <a:rPr lang="en-US" dirty="0" smtClean="0">
                <a:solidFill>
                  <a:schemeClr val="accent2"/>
                </a:solidFill>
              </a:rPr>
            </a:br>
            <a:r>
              <a:rPr lang="en-US" dirty="0" smtClean="0">
                <a:solidFill>
                  <a:schemeClr val="accent2"/>
                </a:solidFill>
              </a:rPr>
              <a:t>(and we didn’t even discuss the people who preferred steel vs. thorn needles on their </a:t>
            </a:r>
            <a:r>
              <a:rPr lang="en-US" dirty="0" err="1" smtClean="0">
                <a:solidFill>
                  <a:schemeClr val="accent2"/>
                </a:solidFill>
              </a:rPr>
              <a:t>Victrola</a:t>
            </a:r>
            <a:r>
              <a:rPr lang="en-US" dirty="0" smtClean="0">
                <a:solidFill>
                  <a:schemeClr val="accent2"/>
                </a:solidFill>
              </a:rPr>
              <a:t>)</a:t>
            </a:r>
            <a:endParaRPr lang="en-US" dirty="0"/>
          </a:p>
        </p:txBody>
      </p:sp>
    </p:spTree>
    <p:extLst>
      <p:ext uri="{BB962C8B-B14F-4D97-AF65-F5344CB8AC3E}">
        <p14:creationId xmlns:p14="http://schemas.microsoft.com/office/powerpoint/2010/main" val="370335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Loudness vs. Sound Pressure, Intensity, and so </a:t>
            </a:r>
            <a:r>
              <a:rPr lang="en-US" dirty="0" smtClean="0"/>
              <a:t>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Loudness is an internal, perceptual level. It is the SENSATION LEVEL</a:t>
            </a:r>
          </a:p>
          <a:p>
            <a:endParaRPr lang="en-US" dirty="0"/>
          </a:p>
          <a:p>
            <a:r>
              <a:rPr lang="en-US" dirty="0" smtClean="0"/>
              <a:t>SPL is Sound Pressure Level. This carries part of the information of the power in the atmosphere</a:t>
            </a:r>
          </a:p>
          <a:p>
            <a:endParaRPr lang="en-US" dirty="0"/>
          </a:p>
          <a:p>
            <a:r>
              <a:rPr lang="en-US" dirty="0" smtClean="0"/>
              <a:t>Intensity is the sound power in the </a:t>
            </a:r>
            <a:r>
              <a:rPr lang="en-US" dirty="0" smtClean="0"/>
              <a:t>atmosphere at a given point, </a:t>
            </a:r>
            <a:r>
              <a:rPr lang="en-US" dirty="0" smtClean="0"/>
              <a:t>only part of which is converted by HRTF’s to the pressure at the eardrum.</a:t>
            </a:r>
            <a:endParaRPr lang="en-US" dirty="0"/>
          </a:p>
        </p:txBody>
      </p:sp>
    </p:spTree>
    <p:extLst>
      <p:ext uri="{BB962C8B-B14F-4D97-AF65-F5344CB8AC3E}">
        <p14:creationId xmlns:p14="http://schemas.microsoft.com/office/powerpoint/2010/main" val="335496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Brings </a:t>
            </a:r>
            <a:r>
              <a:rPr lang="en-US" dirty="0" smtClean="0"/>
              <a:t>Me </a:t>
            </a:r>
            <a:r>
              <a:rPr lang="en-US" dirty="0" smtClean="0"/>
              <a:t>to </a:t>
            </a:r>
            <a:r>
              <a:rPr lang="en-US" dirty="0" smtClean="0"/>
              <a:t>Another </a:t>
            </a:r>
            <a:r>
              <a:rPr lang="en-US" dirty="0" smtClean="0"/>
              <a:t>Point or </a:t>
            </a:r>
            <a:r>
              <a:rPr lang="en-US" dirty="0" smtClean="0"/>
              <a:t>Two</a:t>
            </a:r>
            <a:r>
              <a:rPr lang="en-US" dirty="0" smtClean="0"/>
              <a:t>.</a:t>
            </a:r>
            <a:endParaRPr lang="en-US" dirty="0"/>
          </a:p>
        </p:txBody>
      </p:sp>
      <p:sp>
        <p:nvSpPr>
          <p:cNvPr id="3" name="Content Placeholder 2"/>
          <p:cNvSpPr>
            <a:spLocks noGrp="1"/>
          </p:cNvSpPr>
          <p:nvPr>
            <p:ph idx="1"/>
          </p:nvPr>
        </p:nvSpPr>
        <p:spPr/>
        <p:txBody>
          <a:bodyPr/>
          <a:lstStyle/>
          <a:p>
            <a:r>
              <a:rPr lang="en-US" dirty="0" smtClean="0"/>
              <a:t>First, what you like to listen to is PREFERENCE, not “accuracy”. You listen to what you prefer to hear, not what is measurably more accurate, unless of course, you prefer a good measurement.  Preference is inviolate!</a:t>
            </a:r>
          </a:p>
          <a:p>
            <a:r>
              <a:rPr lang="en-US" dirty="0" smtClean="0"/>
              <a:t>Preference can amount from many, many things, in many, many ways.</a:t>
            </a:r>
            <a:endParaRPr lang="en-US" dirty="0"/>
          </a:p>
        </p:txBody>
      </p:sp>
    </p:spTree>
    <p:extLst>
      <p:ext uri="{BB962C8B-B14F-4D97-AF65-F5344CB8AC3E}">
        <p14:creationId xmlns:p14="http://schemas.microsoft.com/office/powerpoint/2010/main" val="295175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a:off x="2704641" y="4752860"/>
            <a:ext cx="1066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2743200" y="3009900"/>
            <a:ext cx="1066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smtClean="0"/>
              <a:t>A modern view of perception</a:t>
            </a:r>
            <a:endParaRPr lang="en-US" dirty="0"/>
          </a:p>
        </p:txBody>
      </p:sp>
      <p:sp>
        <p:nvSpPr>
          <p:cNvPr id="4" name="Rectangle 3"/>
          <p:cNvSpPr/>
          <p:nvPr/>
        </p:nvSpPr>
        <p:spPr>
          <a:xfrm>
            <a:off x="1752600" y="2286000"/>
            <a:ext cx="1371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Lateral</a:t>
            </a:r>
          </a:p>
          <a:p>
            <a:pPr algn="ctr"/>
            <a:r>
              <a:rPr lang="en-US" dirty="0" smtClean="0"/>
              <a:t>inhibition</a:t>
            </a:r>
            <a:endParaRPr lang="en-US" dirty="0"/>
          </a:p>
        </p:txBody>
      </p:sp>
      <p:sp>
        <p:nvSpPr>
          <p:cNvPr id="5" name="Rectangle 4"/>
          <p:cNvSpPr/>
          <p:nvPr/>
        </p:nvSpPr>
        <p:spPr>
          <a:xfrm>
            <a:off x="1752600" y="4038600"/>
            <a:ext cx="1371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Frequency filtering, loudness analysis</a:t>
            </a:r>
            <a:endParaRPr lang="en-US" dirty="0"/>
          </a:p>
        </p:txBody>
      </p:sp>
      <p:sp>
        <p:nvSpPr>
          <p:cNvPr id="7" name="Rectangle 6"/>
          <p:cNvSpPr/>
          <p:nvPr/>
        </p:nvSpPr>
        <p:spPr>
          <a:xfrm>
            <a:off x="5562600" y="2286000"/>
            <a:ext cx="11430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Object Analysis</a:t>
            </a:r>
            <a:endParaRPr lang="en-US" dirty="0"/>
          </a:p>
        </p:txBody>
      </p:sp>
      <p:cxnSp>
        <p:nvCxnSpPr>
          <p:cNvPr id="9" name="Straight Arrow Connector 8"/>
          <p:cNvCxnSpPr>
            <a:stCxn id="1026" idx="3"/>
          </p:cNvCxnSpPr>
          <p:nvPr/>
        </p:nvCxnSpPr>
        <p:spPr>
          <a:xfrm>
            <a:off x="1341503" y="4762500"/>
            <a:ext cx="41109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685800" y="3009900"/>
            <a:ext cx="1066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4535277" y="3843510"/>
            <a:ext cx="1066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3810000" y="2286000"/>
            <a:ext cx="11430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Feature</a:t>
            </a:r>
          </a:p>
          <a:p>
            <a:pPr algn="ctr"/>
            <a:r>
              <a:rPr lang="en-US" dirty="0" smtClean="0"/>
              <a:t>Analysis</a:t>
            </a:r>
            <a:endParaRPr lang="en-US" dirty="0"/>
          </a:p>
        </p:txBody>
      </p:sp>
      <p:sp>
        <p:nvSpPr>
          <p:cNvPr id="15" name="Rectangle 14"/>
          <p:cNvSpPr/>
          <p:nvPr/>
        </p:nvSpPr>
        <p:spPr>
          <a:xfrm>
            <a:off x="7239000" y="2286000"/>
            <a:ext cx="11430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Cognitive-level understanding</a:t>
            </a:r>
            <a:endParaRPr lang="en-US" sz="1200" dirty="0"/>
          </a:p>
        </p:txBody>
      </p:sp>
      <p:cxnSp>
        <p:nvCxnSpPr>
          <p:cNvPr id="25" name="Straight Connector 24"/>
          <p:cNvCxnSpPr>
            <a:stCxn id="15" idx="2"/>
          </p:cNvCxnSpPr>
          <p:nvPr/>
        </p:nvCxnSpPr>
        <p:spPr>
          <a:xfrm>
            <a:off x="7810500" y="5486400"/>
            <a:ext cx="22493" cy="605928"/>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a:off x="6134100" y="6096000"/>
            <a:ext cx="1676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endCxn id="7" idx="2"/>
          </p:cNvCxnSpPr>
          <p:nvPr/>
        </p:nvCxnSpPr>
        <p:spPr>
          <a:xfrm flipV="1">
            <a:off x="6134100" y="5486400"/>
            <a:ext cx="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a:stCxn id="4" idx="2"/>
            <a:endCxn id="5" idx="0"/>
          </p:cNvCxnSpPr>
          <p:nvPr/>
        </p:nvCxnSpPr>
        <p:spPr>
          <a:xfrm>
            <a:off x="2438400" y="3733800"/>
            <a:ext cx="0" cy="3048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flipV="1">
            <a:off x="4191000" y="6092328"/>
            <a:ext cx="1943100" cy="36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flipV="1">
            <a:off x="4191000" y="5486400"/>
            <a:ext cx="0" cy="6059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5715000" y="5486400"/>
            <a:ext cx="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flipH="1" flipV="1">
            <a:off x="4535277" y="5789364"/>
            <a:ext cx="1179723" cy="18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flipV="1">
            <a:off x="4535277" y="5486400"/>
            <a:ext cx="0" cy="3029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flipH="1">
            <a:off x="2438400" y="6096000"/>
            <a:ext cx="1752600"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Arrow Connector 49"/>
          <p:cNvCxnSpPr>
            <a:endCxn id="5" idx="2"/>
          </p:cNvCxnSpPr>
          <p:nvPr/>
        </p:nvCxnSpPr>
        <p:spPr>
          <a:xfrm flipV="1">
            <a:off x="2438400" y="5486400"/>
            <a:ext cx="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6" name="Picture 2" descr="C:\Users\Valued Customer\AppData\Local\Microsoft\Windows\Temporary Internet Files\Content.IE5\VN67GR99\MC9000649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70802"/>
            <a:ext cx="1341503" cy="11833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alued Customer\AppData\Local\Microsoft\Windows\Temporary Internet Files\Content.IE5\AP0ND92C\MP9004067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95848"/>
            <a:ext cx="1416630" cy="1028104"/>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865560" y="1639669"/>
            <a:ext cx="1178016" cy="646331"/>
          </a:xfrm>
          <a:prstGeom prst="rect">
            <a:avLst/>
          </a:prstGeom>
          <a:noFill/>
        </p:spPr>
        <p:txBody>
          <a:bodyPr wrap="none" rtlCol="0">
            <a:spAutoFit/>
          </a:bodyPr>
          <a:lstStyle/>
          <a:p>
            <a:pPr algn="ctr"/>
            <a:r>
              <a:rPr lang="en-US" dirty="0" smtClean="0"/>
              <a:t>Peripheral</a:t>
            </a:r>
          </a:p>
          <a:p>
            <a:pPr algn="ctr"/>
            <a:r>
              <a:rPr lang="en-US" dirty="0" smtClean="0"/>
              <a:t>Processing</a:t>
            </a:r>
            <a:endParaRPr lang="en-US" dirty="0"/>
          </a:p>
        </p:txBody>
      </p:sp>
      <p:cxnSp>
        <p:nvCxnSpPr>
          <p:cNvPr id="54" name="Straight Arrow Connector 53"/>
          <p:cNvCxnSpPr>
            <a:stCxn id="7" idx="3"/>
            <a:endCxn id="15" idx="1"/>
          </p:cNvCxnSpPr>
          <p:nvPr/>
        </p:nvCxnSpPr>
        <p:spPr>
          <a:xfrm>
            <a:off x="6705600" y="3886200"/>
            <a:ext cx="533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7" name="TextBox 56"/>
          <p:cNvSpPr txBox="1"/>
          <p:nvPr/>
        </p:nvSpPr>
        <p:spPr>
          <a:xfrm>
            <a:off x="2787697" y="5604698"/>
            <a:ext cx="1054006" cy="369332"/>
          </a:xfrm>
          <a:prstGeom prst="rect">
            <a:avLst/>
          </a:prstGeom>
          <a:noFill/>
        </p:spPr>
        <p:txBody>
          <a:bodyPr wrap="none" rtlCol="0">
            <a:spAutoFit/>
          </a:bodyPr>
          <a:lstStyle/>
          <a:p>
            <a:r>
              <a:rPr lang="en-US" dirty="0" smtClean="0"/>
              <a:t>Megabits</a:t>
            </a:r>
            <a:endParaRPr lang="en-US" dirty="0"/>
          </a:p>
        </p:txBody>
      </p:sp>
      <p:cxnSp>
        <p:nvCxnSpPr>
          <p:cNvPr id="59" name="Straight Arrow Connector 58"/>
          <p:cNvCxnSpPr/>
          <p:nvPr/>
        </p:nvCxnSpPr>
        <p:spPr>
          <a:xfrm flipV="1">
            <a:off x="3505200" y="48768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314700" y="3200400"/>
            <a:ext cx="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66256" y="5791200"/>
            <a:ext cx="1054006" cy="646331"/>
          </a:xfrm>
          <a:prstGeom prst="rect">
            <a:avLst/>
          </a:prstGeom>
          <a:noFill/>
        </p:spPr>
        <p:txBody>
          <a:bodyPr wrap="none" rtlCol="0">
            <a:spAutoFit/>
          </a:bodyPr>
          <a:lstStyle/>
          <a:p>
            <a:pPr algn="ctr"/>
            <a:r>
              <a:rPr lang="en-US" dirty="0" smtClean="0"/>
              <a:t>Many</a:t>
            </a:r>
          </a:p>
          <a:p>
            <a:pPr algn="ctr"/>
            <a:r>
              <a:rPr lang="en-US" dirty="0" smtClean="0"/>
              <a:t>Megabits</a:t>
            </a:r>
          </a:p>
        </p:txBody>
      </p:sp>
      <p:cxnSp>
        <p:nvCxnSpPr>
          <p:cNvPr id="1024" name="Straight Arrow Connector 1023"/>
          <p:cNvCxnSpPr/>
          <p:nvPr/>
        </p:nvCxnSpPr>
        <p:spPr>
          <a:xfrm flipV="1">
            <a:off x="1416630" y="3200400"/>
            <a:ext cx="153259" cy="25889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flipV="1">
            <a:off x="1416630" y="4876800"/>
            <a:ext cx="153259"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1" name="TextBox 1030"/>
          <p:cNvSpPr txBox="1"/>
          <p:nvPr/>
        </p:nvSpPr>
        <p:spPr>
          <a:xfrm>
            <a:off x="4817938" y="1962834"/>
            <a:ext cx="873957" cy="369332"/>
          </a:xfrm>
          <a:prstGeom prst="rect">
            <a:avLst/>
          </a:prstGeom>
          <a:noFill/>
        </p:spPr>
        <p:txBody>
          <a:bodyPr wrap="none" rtlCol="0">
            <a:spAutoFit/>
          </a:bodyPr>
          <a:lstStyle/>
          <a:p>
            <a:pPr algn="ctr"/>
            <a:r>
              <a:rPr lang="en-US" dirty="0" smtClean="0"/>
              <a:t>Kilobits</a:t>
            </a:r>
            <a:endParaRPr lang="en-US" dirty="0"/>
          </a:p>
        </p:txBody>
      </p:sp>
      <p:cxnSp>
        <p:nvCxnSpPr>
          <p:cNvPr id="1033" name="Straight Arrow Connector 1032"/>
          <p:cNvCxnSpPr>
            <a:stCxn id="1031" idx="2"/>
          </p:cNvCxnSpPr>
          <p:nvPr/>
        </p:nvCxnSpPr>
        <p:spPr>
          <a:xfrm flipH="1">
            <a:off x="5254916" y="2332166"/>
            <a:ext cx="1" cy="1401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4" name="TextBox 1033"/>
          <p:cNvSpPr txBox="1"/>
          <p:nvPr/>
        </p:nvSpPr>
        <p:spPr>
          <a:xfrm>
            <a:off x="6709688" y="1916668"/>
            <a:ext cx="529312" cy="369332"/>
          </a:xfrm>
          <a:prstGeom prst="rect">
            <a:avLst/>
          </a:prstGeom>
          <a:noFill/>
        </p:spPr>
        <p:txBody>
          <a:bodyPr wrap="none" rtlCol="0">
            <a:spAutoFit/>
          </a:bodyPr>
          <a:lstStyle/>
          <a:p>
            <a:pPr algn="ctr"/>
            <a:r>
              <a:rPr lang="en-US" dirty="0" smtClean="0"/>
              <a:t>Bits</a:t>
            </a:r>
            <a:endParaRPr lang="en-US" dirty="0"/>
          </a:p>
        </p:txBody>
      </p:sp>
      <p:cxnSp>
        <p:nvCxnSpPr>
          <p:cNvPr id="1036" name="Straight Arrow Connector 1035"/>
          <p:cNvCxnSpPr/>
          <p:nvPr/>
        </p:nvCxnSpPr>
        <p:spPr>
          <a:xfrm>
            <a:off x="6974344" y="2332166"/>
            <a:ext cx="0" cy="1401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1486036" y="6437531"/>
            <a:ext cx="7118680" cy="369332"/>
          </a:xfrm>
          <a:prstGeom prst="rect">
            <a:avLst/>
          </a:prstGeom>
          <a:noFill/>
        </p:spPr>
        <p:txBody>
          <a:bodyPr wrap="none" rtlCol="0">
            <a:spAutoFit/>
          </a:bodyPr>
          <a:lstStyle/>
          <a:p>
            <a:pPr algn="ctr"/>
            <a:r>
              <a:rPr lang="en-US" b="1" u="sng" dirty="0" smtClean="0">
                <a:solidFill>
                  <a:schemeClr val="accent2"/>
                </a:solidFill>
              </a:rPr>
              <a:t>OBSERVE THE MASSIVE FEEDBACK AND THE LOSS OF DATA AT EACH STEP</a:t>
            </a:r>
            <a:endParaRPr lang="en-US" b="1" u="sng" dirty="0">
              <a:solidFill>
                <a:schemeClr val="accent2"/>
              </a:solidFill>
            </a:endParaRPr>
          </a:p>
        </p:txBody>
      </p:sp>
    </p:spTree>
    <p:extLst>
      <p:ext uri="{BB962C8B-B14F-4D97-AF65-F5344CB8AC3E}">
        <p14:creationId xmlns:p14="http://schemas.microsoft.com/office/powerpoint/2010/main" val="182510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cause conflict?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it clearly shows the need for “blind testing” in fact “double-blind testing”.</a:t>
            </a:r>
          </a:p>
          <a:p>
            <a:pPr lvl="1"/>
            <a:r>
              <a:rPr lang="en-US" dirty="0" smtClean="0"/>
              <a:t>No, that doesn’t mean you wear a blindfold</a:t>
            </a:r>
          </a:p>
          <a:p>
            <a:pPr lvl="1"/>
            <a:r>
              <a:rPr lang="en-US" dirty="0" smtClean="0"/>
              <a:t>It does mean that you have to detect the differences you’re listening for WITHOUT HINTS FROM OTHER SENSES</a:t>
            </a:r>
          </a:p>
          <a:p>
            <a:pPr lvl="2"/>
            <a:r>
              <a:rPr lang="en-US" dirty="0" smtClean="0"/>
              <a:t>No, you can’t ignore them.</a:t>
            </a:r>
          </a:p>
          <a:p>
            <a:pPr lvl="2"/>
            <a:r>
              <a:rPr lang="en-US" dirty="0" smtClean="0"/>
              <a:t>It’s not delusion, hallucination, or stupidity, it’s how your brain works.</a:t>
            </a:r>
          </a:p>
          <a:p>
            <a:r>
              <a:rPr lang="en-US" dirty="0" smtClean="0"/>
              <a:t>If it’s not a DBT, you have no idea what you were responding to, beyond “</a:t>
            </a:r>
            <a:r>
              <a:rPr lang="en-US" dirty="0" smtClean="0"/>
              <a:t>something</a:t>
            </a:r>
            <a:r>
              <a:rPr lang="en-US" dirty="0"/>
              <a:t>.</a:t>
            </a:r>
            <a:r>
              <a:rPr lang="en-US" dirty="0" smtClean="0"/>
              <a:t>”</a:t>
            </a:r>
            <a:endParaRPr lang="en-US" dirty="0"/>
          </a:p>
        </p:txBody>
      </p:sp>
    </p:spTree>
    <p:extLst>
      <p:ext uri="{BB962C8B-B14F-4D97-AF65-F5344CB8AC3E}">
        <p14:creationId xmlns:p14="http://schemas.microsoft.com/office/powerpoint/2010/main" val="26247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that’s bad?</a:t>
            </a:r>
            <a:endParaRPr lang="en-US" dirty="0"/>
          </a:p>
        </p:txBody>
      </p:sp>
      <p:sp>
        <p:nvSpPr>
          <p:cNvPr id="3" name="Content Placeholder 2"/>
          <p:cNvSpPr>
            <a:spLocks noGrp="1"/>
          </p:cNvSpPr>
          <p:nvPr>
            <p:ph idx="1"/>
          </p:nvPr>
        </p:nvSpPr>
        <p:spPr/>
        <p:txBody>
          <a:bodyPr>
            <a:normAutofit lnSpcReduction="10000"/>
          </a:bodyPr>
          <a:lstStyle/>
          <a:p>
            <a:r>
              <a:rPr lang="en-US" dirty="0" smtClean="0"/>
              <a:t>Not always.</a:t>
            </a:r>
          </a:p>
          <a:p>
            <a:pPr lvl="1"/>
            <a:r>
              <a:rPr lang="en-US" dirty="0" smtClean="0"/>
              <a:t>If you like chartreuse wires, that’s preference. Repeat after me again “preference is inviolate”.</a:t>
            </a:r>
          </a:p>
          <a:p>
            <a:pPr lvl="1"/>
            <a:r>
              <a:rPr lang="en-US" dirty="0" smtClean="0"/>
              <a:t>There are undoubtedly things beyond the sound of something that you care about, like</a:t>
            </a:r>
          </a:p>
          <a:p>
            <a:pPr lvl="2"/>
            <a:r>
              <a:rPr lang="en-US" dirty="0" smtClean="0"/>
              <a:t>Reliability</a:t>
            </a:r>
          </a:p>
          <a:p>
            <a:pPr lvl="2"/>
            <a:r>
              <a:rPr lang="en-US" dirty="0" smtClean="0"/>
              <a:t>WAF</a:t>
            </a:r>
          </a:p>
          <a:p>
            <a:pPr lvl="2"/>
            <a:r>
              <a:rPr lang="en-US" dirty="0" smtClean="0"/>
              <a:t>(endless list)</a:t>
            </a:r>
          </a:p>
          <a:p>
            <a:pPr lvl="1"/>
            <a:r>
              <a:rPr lang="en-US" dirty="0" smtClean="0"/>
              <a:t>It all depends on what you want to do with your listening experience.</a:t>
            </a:r>
          </a:p>
        </p:txBody>
      </p:sp>
    </p:spTree>
    <p:extLst>
      <p:ext uri="{BB962C8B-B14F-4D97-AF65-F5344CB8AC3E}">
        <p14:creationId xmlns:p14="http://schemas.microsoft.com/office/powerpoint/2010/main" val="114483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preference is not my preference, it is your </a:t>
            </a:r>
            <a:r>
              <a:rPr lang="en-US" dirty="0" smtClean="0"/>
              <a:t>preference.</a:t>
            </a:r>
            <a:endParaRPr lang="en-US" dirty="0"/>
          </a:p>
        </p:txBody>
      </p:sp>
      <p:sp>
        <p:nvSpPr>
          <p:cNvPr id="3" name="Content Placeholder 2"/>
          <p:cNvSpPr>
            <a:spLocks noGrp="1"/>
          </p:cNvSpPr>
          <p:nvPr>
            <p:ph idx="1"/>
          </p:nvPr>
        </p:nvSpPr>
        <p:spPr/>
        <p:txBody>
          <a:bodyPr/>
          <a:lstStyle/>
          <a:p>
            <a:r>
              <a:rPr lang="en-US" dirty="0" smtClean="0"/>
              <a:t>When describing an aesthetic experience, opinions are just that, opinions, preferences, what-have you.</a:t>
            </a:r>
          </a:p>
          <a:p>
            <a:pPr lvl="1"/>
            <a:r>
              <a:rPr lang="en-US" dirty="0" smtClean="0"/>
              <a:t>They do not extend beyond your own PREFERENCE</a:t>
            </a:r>
          </a:p>
          <a:p>
            <a:pPr lvl="1"/>
            <a:r>
              <a:rPr lang="en-US" dirty="0" smtClean="0"/>
              <a:t>They may not match someone else’s.</a:t>
            </a:r>
          </a:p>
          <a:p>
            <a:pPr lvl="1"/>
            <a:endParaRPr lang="en-US" dirty="0"/>
          </a:p>
          <a:p>
            <a:pPr lvl="1"/>
            <a:r>
              <a:rPr lang="en-US" dirty="0" smtClean="0"/>
              <a:t>They certainly may not have </a:t>
            </a:r>
            <a:r>
              <a:rPr lang="en-US" dirty="0" smtClean="0"/>
              <a:t>much to </a:t>
            </a:r>
            <a:r>
              <a:rPr lang="en-US" dirty="0" smtClean="0"/>
              <a:t>do with the sound emitted during the experience.</a:t>
            </a:r>
            <a:endParaRPr lang="en-US" dirty="0"/>
          </a:p>
        </p:txBody>
      </p:sp>
    </p:spTree>
    <p:extLst>
      <p:ext uri="{BB962C8B-B14F-4D97-AF65-F5344CB8AC3E}">
        <p14:creationId xmlns:p14="http://schemas.microsoft.com/office/powerpoint/2010/main" val="123609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preference bad?</a:t>
            </a:r>
            <a:endParaRPr lang="en-US" dirty="0"/>
          </a:p>
        </p:txBody>
      </p:sp>
      <p:sp>
        <p:nvSpPr>
          <p:cNvPr id="3" name="Content Placeholder 2"/>
          <p:cNvSpPr>
            <a:spLocks noGrp="1"/>
          </p:cNvSpPr>
          <p:nvPr>
            <p:ph idx="1"/>
          </p:nvPr>
        </p:nvSpPr>
        <p:spPr/>
        <p:txBody>
          <a:bodyPr>
            <a:normAutofit fontScale="92500"/>
          </a:bodyPr>
          <a:lstStyle/>
          <a:p>
            <a:r>
              <a:rPr lang="en-US" dirty="0" smtClean="0"/>
              <a:t>When you’re trying to determine what the auditory system, just the auditory system, and only the auditory system is providing to the rest of the process.</a:t>
            </a:r>
            <a:endParaRPr lang="en-US" dirty="0"/>
          </a:p>
          <a:p>
            <a:r>
              <a:rPr lang="en-US" dirty="0" smtClean="0"/>
              <a:t>The systems are so very flexible that only if you have a </a:t>
            </a:r>
            <a:r>
              <a:rPr lang="en-US" dirty="0" smtClean="0">
                <a:solidFill>
                  <a:schemeClr val="accent2"/>
                </a:solidFill>
              </a:rPr>
              <a:t>FALSIFIABLE </a:t>
            </a:r>
            <a:r>
              <a:rPr lang="en-US" dirty="0" smtClean="0"/>
              <a:t>result can you proceed with a scientific investigation</a:t>
            </a:r>
          </a:p>
          <a:p>
            <a:r>
              <a:rPr lang="en-US" dirty="0" smtClean="0"/>
              <a:t>Anecdotes start the process, but there has to be more than anecdotes to investigate scientifically.</a:t>
            </a:r>
            <a:endParaRPr lang="en-US" dirty="0"/>
          </a:p>
        </p:txBody>
      </p:sp>
    </p:spTree>
    <p:extLst>
      <p:ext uri="{BB962C8B-B14F-4D97-AF65-F5344CB8AC3E}">
        <p14:creationId xmlns:p14="http://schemas.microsoft.com/office/powerpoint/2010/main" val="2624009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there we have it</a:t>
            </a:r>
            <a:endParaRPr lang="en-US" dirty="0"/>
          </a:p>
        </p:txBody>
      </p:sp>
      <p:sp>
        <p:nvSpPr>
          <p:cNvPr id="3" name="Content Placeholder 2"/>
          <p:cNvSpPr>
            <a:spLocks noGrp="1"/>
          </p:cNvSpPr>
          <p:nvPr>
            <p:ph idx="1"/>
          </p:nvPr>
        </p:nvSpPr>
        <p:spPr/>
        <p:txBody>
          <a:bodyPr/>
          <a:lstStyle/>
          <a:p>
            <a:r>
              <a:rPr lang="en-US" dirty="0" smtClean="0"/>
              <a:t>Another cause of the divide between the engineers and scientists, and perhaps the nastiest one of all.</a:t>
            </a:r>
          </a:p>
          <a:p>
            <a:endParaRPr lang="en-US" dirty="0"/>
          </a:p>
          <a:p>
            <a:r>
              <a:rPr lang="en-US" dirty="0" smtClean="0"/>
              <a:t>The SNR experiences teach the artistic side to ignore the engineer</a:t>
            </a:r>
          </a:p>
          <a:p>
            <a:r>
              <a:rPr lang="en-US" dirty="0" smtClean="0"/>
              <a:t>The lack of DBT’s and testability teach the engineers to ignore the artist.</a:t>
            </a:r>
            <a:endParaRPr lang="en-US" dirty="0"/>
          </a:p>
        </p:txBody>
      </p:sp>
    </p:spTree>
    <p:extLst>
      <p:ext uri="{BB962C8B-B14F-4D97-AF65-F5344CB8AC3E}">
        <p14:creationId xmlns:p14="http://schemas.microsoft.com/office/powerpoint/2010/main" val="335878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smtClean="0"/>
              <a:t>What a long, strange trip it’s been!</a:t>
            </a:r>
            <a:endParaRPr lang="en-US" dirty="0"/>
          </a:p>
        </p:txBody>
      </p:sp>
    </p:spTree>
    <p:extLst>
      <p:ext uri="{BB962C8B-B14F-4D97-AF65-F5344CB8AC3E}">
        <p14:creationId xmlns:p14="http://schemas.microsoft.com/office/powerpoint/2010/main" val="214708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smtClean="0"/>
              <a:t>And that, ladies and gentlemen</a:t>
            </a:r>
            <a:br>
              <a:rPr lang="en-US" dirty="0" smtClean="0"/>
            </a:br>
            <a:r>
              <a:rPr lang="en-US" dirty="0"/>
              <a:t/>
            </a:r>
            <a:br>
              <a:rPr lang="en-US" dirty="0"/>
            </a:br>
            <a:r>
              <a:rPr lang="en-US" b="1" u="sng" dirty="0" smtClean="0">
                <a:solidFill>
                  <a:schemeClr val="accent2"/>
                </a:solidFill>
              </a:rPr>
              <a:t>IS A REALLY BAD THING!</a:t>
            </a:r>
            <a:endParaRPr lang="en-US" dirty="0"/>
          </a:p>
        </p:txBody>
      </p:sp>
    </p:spTree>
    <p:extLst>
      <p:ext uri="{BB962C8B-B14F-4D97-AF65-F5344CB8AC3E}">
        <p14:creationId xmlns:p14="http://schemas.microsoft.com/office/powerpoint/2010/main" val="154247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now onward.</a:t>
            </a:r>
            <a:endParaRPr lang="en-US" dirty="0"/>
          </a:p>
        </p:txBody>
      </p:sp>
      <p:sp>
        <p:nvSpPr>
          <p:cNvPr id="3" name="Content Placeholder 2"/>
          <p:cNvSpPr>
            <a:spLocks noGrp="1"/>
          </p:cNvSpPr>
          <p:nvPr>
            <p:ph idx="1"/>
          </p:nvPr>
        </p:nvSpPr>
        <p:spPr/>
        <p:txBody>
          <a:bodyPr/>
          <a:lstStyle/>
          <a:p>
            <a:r>
              <a:rPr lang="en-US" dirty="0" smtClean="0"/>
              <a:t>After college, as I said, I went to Bell Labs, and was discouraged officially from working on audio. There were a few things to consider here, though.</a:t>
            </a:r>
          </a:p>
          <a:p>
            <a:pPr lvl="1"/>
            <a:r>
              <a:rPr lang="en-US" dirty="0" smtClean="0"/>
              <a:t>I worked for Dave Goodman</a:t>
            </a:r>
          </a:p>
          <a:p>
            <a:pPr lvl="1"/>
            <a:r>
              <a:rPr lang="en-US" dirty="0" smtClean="0"/>
              <a:t>He worked for Jim Flanagan</a:t>
            </a:r>
          </a:p>
          <a:p>
            <a:pPr lvl="1"/>
            <a:r>
              <a:rPr lang="en-US" dirty="0" smtClean="0"/>
              <a:t>He worked for Max Matthews</a:t>
            </a:r>
            <a:endParaRPr lang="en-US" dirty="0"/>
          </a:p>
        </p:txBody>
      </p:sp>
    </p:spTree>
    <p:extLst>
      <p:ext uri="{BB962C8B-B14F-4D97-AF65-F5344CB8AC3E}">
        <p14:creationId xmlns:p14="http://schemas.microsoft.com/office/powerpoint/2010/main" val="986270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Labs vs. Audio</a:t>
            </a:r>
            <a:endParaRPr lang="en-US" dirty="0"/>
          </a:p>
        </p:txBody>
      </p:sp>
      <p:sp>
        <p:nvSpPr>
          <p:cNvPr id="3" name="Content Placeholder 2"/>
          <p:cNvSpPr>
            <a:spLocks noGrp="1"/>
          </p:cNvSpPr>
          <p:nvPr>
            <p:ph idx="1"/>
          </p:nvPr>
        </p:nvSpPr>
        <p:spPr/>
        <p:txBody>
          <a:bodyPr/>
          <a:lstStyle/>
          <a:p>
            <a:r>
              <a:rPr lang="en-US" dirty="0" smtClean="0"/>
              <a:t>Thanks to a variety of legal and tariff issues, Bell Labs was not supposed to work on audio systems. Research was OK, but not things like loudspeakers, stereos, etc.</a:t>
            </a:r>
          </a:p>
          <a:p>
            <a:endParaRPr lang="en-US" dirty="0"/>
          </a:p>
          <a:p>
            <a:r>
              <a:rPr lang="en-US" dirty="0" smtClean="0"/>
              <a:t>That didn’t keep the people at Bell Labs from being interested.</a:t>
            </a:r>
            <a:endParaRPr lang="en-US" dirty="0"/>
          </a:p>
        </p:txBody>
      </p:sp>
    </p:spTree>
    <p:extLst>
      <p:ext uri="{BB962C8B-B14F-4D97-AF65-F5344CB8AC3E}">
        <p14:creationId xmlns:p14="http://schemas.microsoft.com/office/powerpoint/2010/main" val="1884884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first summer at Bell Labs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 designed and built an ADPCM coder that did from 2 to 8 bit ADPCM, using analog multipliers, integrators, and so on</a:t>
            </a:r>
            <a:r>
              <a:rPr lang="en-US" dirty="0" smtClean="0"/>
              <a:t>. It coul</a:t>
            </a:r>
            <a:r>
              <a:rPr lang="en-US" dirty="0" smtClean="0"/>
              <a:t>d cycle at 8kHz. Barely.</a:t>
            </a:r>
            <a:endParaRPr lang="en-US" dirty="0" smtClean="0"/>
          </a:p>
          <a:p>
            <a:endParaRPr lang="en-US" dirty="0"/>
          </a:p>
          <a:p>
            <a:r>
              <a:rPr lang="en-US" dirty="0" smtClean="0"/>
              <a:t>I sat in Max’s Lab, next to another young college student type who went by the name of Bitsy Cohen at the time.</a:t>
            </a:r>
          </a:p>
          <a:p>
            <a:pPr lvl="1"/>
            <a:r>
              <a:rPr lang="en-US" dirty="0" smtClean="0"/>
              <a:t>I forget what she was working on, you’ll have to ask her.</a:t>
            </a:r>
          </a:p>
          <a:p>
            <a:r>
              <a:rPr lang="en-US" dirty="0" smtClean="0"/>
              <a:t>At the end of the summer, I said something to the effect of: </a:t>
            </a:r>
            <a:r>
              <a:rPr lang="en-US" i="1" dirty="0" smtClean="0"/>
              <a:t>If I had faster ADC and DAC, I could make one of these that would code music.</a:t>
            </a:r>
            <a:endParaRPr lang="en-US" dirty="0"/>
          </a:p>
        </p:txBody>
      </p:sp>
    </p:spTree>
    <p:extLst>
      <p:ext uri="{BB962C8B-B14F-4D97-AF65-F5344CB8AC3E}">
        <p14:creationId xmlns:p14="http://schemas.microsoft.com/office/powerpoint/2010/main" val="1295671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Flanagan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8400" y="2895600"/>
            <a:ext cx="1524000" cy="1657350"/>
          </a:xfrm>
        </p:spPr>
      </p:pic>
      <p:sp>
        <p:nvSpPr>
          <p:cNvPr id="6" name="TextBox 5"/>
          <p:cNvSpPr txBox="1"/>
          <p:nvPr/>
        </p:nvSpPr>
        <p:spPr>
          <a:xfrm>
            <a:off x="838200" y="1600200"/>
            <a:ext cx="4267200" cy="4247317"/>
          </a:xfrm>
          <a:prstGeom prst="rect">
            <a:avLst/>
          </a:prstGeom>
          <a:noFill/>
        </p:spPr>
        <p:txBody>
          <a:bodyPr wrap="square" rtlCol="0">
            <a:spAutoFit/>
          </a:bodyPr>
          <a:lstStyle/>
          <a:p>
            <a:r>
              <a:rPr lang="en-US" dirty="0" smtClean="0"/>
              <a:t>Jim Flanagan, who hired me into Bell Labs, should be known for a lot of things:</a:t>
            </a:r>
          </a:p>
          <a:p>
            <a:endParaRPr lang="en-US" dirty="0"/>
          </a:p>
          <a:p>
            <a:pPr marL="285750" indent="-285750">
              <a:buFont typeface="Arial" pitchFamily="34" charset="0"/>
              <a:buChar char="•"/>
            </a:pPr>
            <a:r>
              <a:rPr lang="en-US" dirty="0" smtClean="0"/>
              <a:t>The artificial Larynx</a:t>
            </a:r>
          </a:p>
          <a:p>
            <a:pPr marL="285750" indent="-285750">
              <a:buFont typeface="Arial" pitchFamily="34" charset="0"/>
              <a:buChar char="•"/>
            </a:pPr>
            <a:r>
              <a:rPr lang="en-US" dirty="0" smtClean="0"/>
              <a:t>ADPCM coding (the CELP in your cell phone comes from that family of codecs)</a:t>
            </a:r>
          </a:p>
          <a:p>
            <a:pPr marL="285750" indent="-285750">
              <a:buFont typeface="Arial" pitchFamily="34" charset="0"/>
              <a:buChar char="•"/>
            </a:pPr>
            <a:r>
              <a:rPr lang="en-US" dirty="0" smtClean="0"/>
              <a:t>Being a very, very good manager in terms of supporting people who want to invent new things.</a:t>
            </a:r>
          </a:p>
          <a:p>
            <a:pPr marL="285750" indent="-285750">
              <a:buFont typeface="Arial" pitchFamily="34" charset="0"/>
              <a:buChar char="•"/>
            </a:pPr>
            <a:endParaRPr lang="en-US" dirty="0"/>
          </a:p>
          <a:p>
            <a:pPr marL="285750" indent="-285750">
              <a:buFont typeface="Arial" pitchFamily="34" charset="0"/>
              <a:buChar char="•"/>
            </a:pPr>
            <a:r>
              <a:rPr lang="en-US" dirty="0" smtClean="0"/>
              <a:t>He was also interested in music coding, saying something like: </a:t>
            </a:r>
            <a:r>
              <a:rPr lang="en-US" i="1" dirty="0" smtClean="0"/>
              <a:t>Well, you know, it is a transmission problem, and </a:t>
            </a:r>
            <a:r>
              <a:rPr lang="en-US" i="1" dirty="0" smtClean="0"/>
              <a:t>we do that sort of thing.</a:t>
            </a:r>
            <a:endParaRPr lang="en-US" dirty="0"/>
          </a:p>
        </p:txBody>
      </p:sp>
    </p:spTree>
    <p:extLst>
      <p:ext uri="{BB962C8B-B14F-4D97-AF65-F5344CB8AC3E}">
        <p14:creationId xmlns:p14="http://schemas.microsoft.com/office/powerpoint/2010/main" val="1832935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would he get support?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600200"/>
            <a:ext cx="1724025" cy="26479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800600"/>
            <a:ext cx="3000375" cy="17907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372" y="2743200"/>
            <a:ext cx="2778628" cy="3708400"/>
          </a:xfrm>
          <a:prstGeom prst="rect">
            <a:avLst/>
          </a:prstGeom>
        </p:spPr>
      </p:pic>
      <p:sp>
        <p:nvSpPr>
          <p:cNvPr id="7" name="TextBox 6"/>
          <p:cNvSpPr txBox="1"/>
          <p:nvPr/>
        </p:nvSpPr>
        <p:spPr>
          <a:xfrm>
            <a:off x="208402" y="1755091"/>
            <a:ext cx="5943600" cy="646331"/>
          </a:xfrm>
          <a:prstGeom prst="rect">
            <a:avLst/>
          </a:prstGeom>
          <a:noFill/>
        </p:spPr>
        <p:txBody>
          <a:bodyPr wrap="square" rtlCol="0">
            <a:spAutoFit/>
          </a:bodyPr>
          <a:lstStyle/>
          <a:p>
            <a:r>
              <a:rPr lang="en-US" sz="3600" dirty="0" smtClean="0"/>
              <a:t>In two words: Max Matthews</a:t>
            </a:r>
            <a:endParaRPr lang="en-US" sz="3600" dirty="0"/>
          </a:p>
        </p:txBody>
      </p:sp>
    </p:spTree>
    <p:extLst>
      <p:ext uri="{BB962C8B-B14F-4D97-AF65-F5344CB8AC3E}">
        <p14:creationId xmlns:p14="http://schemas.microsoft.com/office/powerpoint/2010/main" val="3387999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suspect I don’t have to explain</a:t>
            </a:r>
            <a:endParaRPr lang="en-US" dirty="0"/>
          </a:p>
        </p:txBody>
      </p:sp>
      <p:sp>
        <p:nvSpPr>
          <p:cNvPr id="3" name="Content Placeholder 2"/>
          <p:cNvSpPr>
            <a:spLocks noGrp="1"/>
          </p:cNvSpPr>
          <p:nvPr>
            <p:ph idx="1"/>
          </p:nvPr>
        </p:nvSpPr>
        <p:spPr/>
        <p:txBody>
          <a:bodyPr/>
          <a:lstStyle/>
          <a:p>
            <a:r>
              <a:rPr lang="en-US" dirty="0" smtClean="0"/>
              <a:t>Max, as I suspect everyone knows, was very, very much interested in computer music.</a:t>
            </a:r>
          </a:p>
          <a:p>
            <a:endParaRPr lang="en-US" dirty="0"/>
          </a:p>
          <a:p>
            <a:r>
              <a:rPr lang="en-US" dirty="0" smtClean="0"/>
              <a:t>He was Jim’s boss.</a:t>
            </a:r>
          </a:p>
        </p:txBody>
      </p:sp>
    </p:spTree>
    <p:extLst>
      <p:ext uri="{BB962C8B-B14F-4D97-AF65-F5344CB8AC3E}">
        <p14:creationId xmlns:p14="http://schemas.microsoft.com/office/powerpoint/2010/main" val="168042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the next summer…</a:t>
            </a:r>
            <a:endParaRPr lang="en-US" dirty="0"/>
          </a:p>
        </p:txBody>
      </p:sp>
      <p:sp>
        <p:nvSpPr>
          <p:cNvPr id="3" name="Content Placeholder 2"/>
          <p:cNvSpPr>
            <a:spLocks noGrp="1"/>
          </p:cNvSpPr>
          <p:nvPr>
            <p:ph idx="1"/>
          </p:nvPr>
        </p:nvSpPr>
        <p:spPr/>
        <p:txBody>
          <a:bodyPr>
            <a:normAutofit fontScale="92500"/>
          </a:bodyPr>
          <a:lstStyle/>
          <a:p>
            <a:r>
              <a:rPr lang="en-US" dirty="0" smtClean="0"/>
              <a:t>I was hired back to build another analog ADPCM codec:</a:t>
            </a:r>
          </a:p>
          <a:p>
            <a:pPr lvl="1"/>
            <a:r>
              <a:rPr lang="en-US" dirty="0" smtClean="0"/>
              <a:t>2-12 bits this time</a:t>
            </a:r>
          </a:p>
          <a:p>
            <a:pPr lvl="1"/>
            <a:r>
              <a:rPr lang="en-US" dirty="0" smtClean="0"/>
              <a:t>6khz to 32kHz sampling rate</a:t>
            </a:r>
          </a:p>
          <a:p>
            <a:pPr lvl="1"/>
            <a:r>
              <a:rPr lang="en-US" dirty="0" smtClean="0"/>
              <a:t>High Dynamic range</a:t>
            </a:r>
          </a:p>
          <a:p>
            <a:pPr lvl="1"/>
            <a:endParaRPr lang="en-US" dirty="0"/>
          </a:p>
          <a:p>
            <a:r>
              <a:rPr lang="en-US" dirty="0" smtClean="0"/>
              <a:t>Soldered </a:t>
            </a:r>
            <a:r>
              <a:rPr lang="en-US" dirty="0" smtClean="0"/>
              <a:t>point to point perfboard</a:t>
            </a:r>
            <a:r>
              <a:rPr lang="en-US" dirty="0"/>
              <a:t>:</a:t>
            </a:r>
            <a:endParaRPr lang="en-US" dirty="0" smtClean="0"/>
          </a:p>
          <a:p>
            <a:pPr lvl="1"/>
            <a:r>
              <a:rPr lang="en-US" dirty="0" smtClean="0"/>
              <a:t>AT 12 bits, dynamic range of 110dB (re 10V RMS)</a:t>
            </a:r>
          </a:p>
          <a:p>
            <a:pPr lvl="1"/>
            <a:r>
              <a:rPr lang="en-US" dirty="0" smtClean="0"/>
              <a:t>DBX 202’s gave us true exponential step size control</a:t>
            </a:r>
            <a:endParaRPr lang="en-US" dirty="0"/>
          </a:p>
        </p:txBody>
      </p:sp>
    </p:spTree>
    <p:extLst>
      <p:ext uri="{BB962C8B-B14F-4D97-AF65-F5344CB8AC3E}">
        <p14:creationId xmlns:p14="http://schemas.microsoft.com/office/powerpoint/2010/main" val="1417115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make a long story short, I stuck at Bell Labs, learning signal processing from Dave, Jim, Larry </a:t>
            </a:r>
            <a:r>
              <a:rPr lang="en-US" dirty="0" err="1" smtClean="0"/>
              <a:t>Rabiner</a:t>
            </a:r>
            <a:r>
              <a:rPr lang="en-US" dirty="0" smtClean="0"/>
              <a:t>, </a:t>
            </a:r>
            <a:r>
              <a:rPr lang="en-US" dirty="0" err="1" smtClean="0"/>
              <a:t>Nikil</a:t>
            </a:r>
            <a:r>
              <a:rPr lang="en-US" dirty="0" smtClean="0"/>
              <a:t> </a:t>
            </a:r>
            <a:r>
              <a:rPr lang="en-US" dirty="0" err="1" smtClean="0"/>
              <a:t>Jayant</a:t>
            </a:r>
            <a:r>
              <a:rPr lang="en-US" dirty="0" smtClean="0"/>
              <a:t>, and lots of other people.</a:t>
            </a:r>
          </a:p>
          <a:p>
            <a:endParaRPr lang="en-US" dirty="0"/>
          </a:p>
          <a:p>
            <a:r>
              <a:rPr lang="en-US" dirty="0" smtClean="0"/>
              <a:t>1979 – the “Two band sub-band commentary grade codec”.</a:t>
            </a:r>
          </a:p>
          <a:p>
            <a:pPr lvl="1"/>
            <a:r>
              <a:rPr lang="en-US" dirty="0" smtClean="0"/>
              <a:t>56 kb/s </a:t>
            </a:r>
          </a:p>
          <a:p>
            <a:pPr lvl="1"/>
            <a:r>
              <a:rPr lang="en-US" dirty="0" smtClean="0"/>
              <a:t>Two-band ADPCM/APCM</a:t>
            </a:r>
          </a:p>
          <a:p>
            <a:pPr lvl="1"/>
            <a:r>
              <a:rPr lang="en-US" dirty="0" smtClean="0"/>
              <a:t>G722, much later, was the same, but with adaptive predictors</a:t>
            </a:r>
          </a:p>
          <a:p>
            <a:pPr lvl="1"/>
            <a:r>
              <a:rPr lang="en-US" dirty="0" smtClean="0"/>
              <a:t>The first perceptual lesson</a:t>
            </a:r>
            <a:endParaRPr lang="en-US" dirty="0"/>
          </a:p>
        </p:txBody>
      </p:sp>
    </p:spTree>
    <p:extLst>
      <p:ext uri="{BB962C8B-B14F-4D97-AF65-F5344CB8AC3E}">
        <p14:creationId xmlns:p14="http://schemas.microsoft.com/office/powerpoint/2010/main" val="238335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Lesson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codec sounded great.</a:t>
            </a:r>
          </a:p>
          <a:p>
            <a:pPr lvl="1"/>
            <a:r>
              <a:rPr lang="en-US" dirty="0" smtClean="0"/>
              <a:t>We put classical through it</a:t>
            </a:r>
          </a:p>
          <a:p>
            <a:pPr lvl="1"/>
            <a:r>
              <a:rPr lang="en-US" dirty="0" smtClean="0"/>
              <a:t>We put rock through it.</a:t>
            </a:r>
          </a:p>
          <a:p>
            <a:pPr lvl="1"/>
            <a:r>
              <a:rPr lang="en-US" dirty="0" smtClean="0"/>
              <a:t>We put pipe organ through it</a:t>
            </a:r>
          </a:p>
          <a:p>
            <a:pPr lvl="1"/>
            <a:r>
              <a:rPr lang="en-US" dirty="0" smtClean="0"/>
              <a:t>We put male vocal through it</a:t>
            </a:r>
          </a:p>
          <a:p>
            <a:r>
              <a:rPr lang="en-US" dirty="0" smtClean="0"/>
              <a:t>And then we put female vocal (</a:t>
            </a:r>
            <a:r>
              <a:rPr lang="en-US" dirty="0" err="1" smtClean="0"/>
              <a:t>acapella</a:t>
            </a:r>
            <a:r>
              <a:rPr lang="en-US" dirty="0" smtClean="0"/>
              <a:t>) through it.</a:t>
            </a:r>
          </a:p>
          <a:p>
            <a:r>
              <a:rPr lang="en-US" dirty="0" smtClean="0">
                <a:solidFill>
                  <a:schemeClr val="accent2"/>
                </a:solidFill>
              </a:rPr>
              <a:t>No, it didn’t sound great any more.</a:t>
            </a:r>
          </a:p>
          <a:p>
            <a:r>
              <a:rPr lang="en-US" dirty="0" smtClean="0"/>
              <a:t>This was my first introduction to “upward spread of masking”</a:t>
            </a:r>
            <a:endParaRPr lang="en-US" dirty="0"/>
          </a:p>
        </p:txBody>
      </p:sp>
      <p:pic>
        <p:nvPicPr>
          <p:cNvPr id="2050" name="Picture 2" descr="C:\Users\Valued Customer\AppData\Local\Microsoft\Windows\Temporary Internet Files\Content.IE5\09PQK1HP\MC90005533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57200"/>
            <a:ext cx="2218099" cy="299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9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 started life in Audio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That would be 3 times:</a:t>
            </a:r>
          </a:p>
          <a:p>
            <a:pPr lvl="1"/>
            <a:r>
              <a:rPr lang="en-US" dirty="0" smtClean="0"/>
              <a:t>In Jr. High School</a:t>
            </a:r>
          </a:p>
          <a:p>
            <a:pPr lvl="1"/>
            <a:r>
              <a:rPr lang="en-US" dirty="0" smtClean="0"/>
              <a:t>At CMU</a:t>
            </a:r>
          </a:p>
          <a:p>
            <a:pPr lvl="1"/>
            <a:r>
              <a:rPr lang="en-US" dirty="0" smtClean="0"/>
              <a:t>At Bell Labs</a:t>
            </a:r>
          </a:p>
          <a:p>
            <a:pPr lvl="1"/>
            <a:endParaRPr lang="en-US" dirty="0"/>
          </a:p>
          <a:p>
            <a:r>
              <a:rPr lang="en-US" dirty="0" smtClean="0"/>
              <a:t>Each time, I was discouraged by teachers, professors, or management, on the basis that audio was full of nonsense, and we didn’t understand things very well, either.</a:t>
            </a:r>
          </a:p>
          <a:p>
            <a:endParaRPr lang="en-US" dirty="0"/>
          </a:p>
          <a:p>
            <a:r>
              <a:rPr lang="en-US" dirty="0" smtClean="0"/>
              <a:t>None the less, Bell Labs has a long legacy of work in hearing and audio.</a:t>
            </a:r>
            <a:endParaRPr lang="en-US" dirty="0"/>
          </a:p>
        </p:txBody>
      </p:sp>
    </p:spTree>
    <p:extLst>
      <p:ext uri="{BB962C8B-B14F-4D97-AF65-F5344CB8AC3E}">
        <p14:creationId xmlns:p14="http://schemas.microsoft.com/office/powerpoint/2010/main" val="3550233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Microphones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Along about this time, Jim Flanagan decided to build an array microphone for the Murray Hill auditorium.</a:t>
            </a:r>
          </a:p>
          <a:p>
            <a:endParaRPr lang="en-US" dirty="0"/>
          </a:p>
          <a:p>
            <a:r>
              <a:rPr lang="en-US" dirty="0" smtClean="0"/>
              <a:t>I don’t have any photos of the first mike and hardware, but had 49 elements, and used CCD’s for delay.</a:t>
            </a:r>
          </a:p>
          <a:p>
            <a:endParaRPr lang="en-US" dirty="0"/>
          </a:p>
          <a:p>
            <a:r>
              <a:rPr lang="en-US" dirty="0" smtClean="0"/>
              <a:t>I know way too much about it, I designed the circuit boards for the CCD’s (8 channels per board, digitally addressable for delay setting), and Paula </a:t>
            </a:r>
            <a:r>
              <a:rPr lang="en-US" dirty="0" err="1" smtClean="0"/>
              <a:t>Bottone</a:t>
            </a:r>
            <a:r>
              <a:rPr lang="en-US" dirty="0" smtClean="0"/>
              <a:t> stuffed them, fixed the soldier spillovers (from the board manufacture), and we tried it out.</a:t>
            </a:r>
            <a:endParaRPr lang="en-US" dirty="0"/>
          </a:p>
        </p:txBody>
      </p:sp>
    </p:spTree>
    <p:extLst>
      <p:ext uri="{BB962C8B-B14F-4D97-AF65-F5344CB8AC3E}">
        <p14:creationId xmlns:p14="http://schemas.microsoft.com/office/powerpoint/2010/main" val="3299869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what it turned into:</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9491" y="1563624"/>
            <a:ext cx="2468880" cy="3730752"/>
          </a:xfrm>
          <a:prstGeom prst="rect">
            <a:avLst/>
          </a:prstGeom>
        </p:spPr>
      </p:pic>
      <p:sp>
        <p:nvSpPr>
          <p:cNvPr id="5" name="TextBox 4"/>
          <p:cNvSpPr txBox="1"/>
          <p:nvPr/>
        </p:nvSpPr>
        <p:spPr>
          <a:xfrm>
            <a:off x="990600" y="1585658"/>
            <a:ext cx="4267200" cy="646331"/>
          </a:xfrm>
          <a:prstGeom prst="rect">
            <a:avLst/>
          </a:prstGeom>
          <a:noFill/>
        </p:spPr>
        <p:txBody>
          <a:bodyPr wrap="square" rtlCol="0">
            <a:spAutoFit/>
          </a:bodyPr>
          <a:lstStyle/>
          <a:p>
            <a:r>
              <a:rPr lang="en-US" dirty="0" smtClean="0"/>
              <a:t>Here we see Gary Elko looking at the more modern, higher-order, octave spaced array.</a:t>
            </a:r>
            <a:endParaRPr lang="en-US" dirty="0"/>
          </a:p>
        </p:txBody>
      </p:sp>
      <p:sp>
        <p:nvSpPr>
          <p:cNvPr id="6" name="Right Arrow 5"/>
          <p:cNvSpPr/>
          <p:nvPr/>
        </p:nvSpPr>
        <p:spPr>
          <a:xfrm>
            <a:off x="5410200" y="1908823"/>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667000"/>
            <a:ext cx="2468880" cy="3730752"/>
          </a:xfrm>
          <a:prstGeom prst="rect">
            <a:avLst/>
          </a:prstGeom>
        </p:spPr>
      </p:pic>
      <p:sp>
        <p:nvSpPr>
          <p:cNvPr id="8" name="TextBox 7"/>
          <p:cNvSpPr txBox="1"/>
          <p:nvPr/>
        </p:nvSpPr>
        <p:spPr>
          <a:xfrm>
            <a:off x="4876800" y="5678144"/>
            <a:ext cx="3197798" cy="369332"/>
          </a:xfrm>
          <a:prstGeom prst="rect">
            <a:avLst/>
          </a:prstGeom>
          <a:noFill/>
        </p:spPr>
        <p:txBody>
          <a:bodyPr wrap="none" rtlCol="0">
            <a:spAutoFit/>
          </a:bodyPr>
          <a:lstStyle/>
          <a:p>
            <a:r>
              <a:rPr lang="en-US" dirty="0" smtClean="0"/>
              <a:t>And the beamforming hardware</a:t>
            </a:r>
            <a:endParaRPr lang="en-US" dirty="0"/>
          </a:p>
        </p:txBody>
      </p:sp>
      <p:cxnSp>
        <p:nvCxnSpPr>
          <p:cNvPr id="11" name="Straight Arrow Connector 10"/>
          <p:cNvCxnSpPr>
            <a:stCxn id="8" idx="1"/>
          </p:cNvCxnSpPr>
          <p:nvPr/>
        </p:nvCxnSpPr>
        <p:spPr>
          <a:xfrm flipH="1">
            <a:off x="3962400" y="5862810"/>
            <a:ext cx="914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996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p:txBody>
          <a:bodyPr/>
          <a:lstStyle/>
          <a:p>
            <a:r>
              <a:rPr lang="en-US" dirty="0" smtClean="0"/>
              <a:t>Well, next was a digital earphone.</a:t>
            </a:r>
          </a:p>
          <a:p>
            <a:pPr lvl="1"/>
            <a:r>
              <a:rPr lang="en-US" dirty="0" smtClean="0"/>
              <a:t>It had 4 bits</a:t>
            </a:r>
          </a:p>
          <a:p>
            <a:pPr lvl="1"/>
            <a:r>
              <a:rPr lang="en-US" dirty="0" smtClean="0"/>
              <a:t>You got the performance you expect from 4 bits.</a:t>
            </a:r>
          </a:p>
          <a:p>
            <a:pPr lvl="1"/>
            <a:r>
              <a:rPr lang="en-US" dirty="0" smtClean="0"/>
              <a:t>It used a 6</a:t>
            </a:r>
            <a:r>
              <a:rPr lang="en-US" baseline="30000" dirty="0" smtClean="0"/>
              <a:t>th</a:t>
            </a:r>
            <a:r>
              <a:rPr lang="en-US" dirty="0" smtClean="0"/>
              <a:t> order acoustic filter stuck on the output side of the electret, which was split into sections, hence the 4 bits of resolution.</a:t>
            </a:r>
          </a:p>
          <a:p>
            <a:pPr lvl="1"/>
            <a:endParaRPr lang="en-US" dirty="0"/>
          </a:p>
          <a:p>
            <a:r>
              <a:rPr lang="en-US" dirty="0" smtClean="0"/>
              <a:t>I haven’t seen much like that since.</a:t>
            </a:r>
            <a:endParaRPr lang="en-US" dirty="0"/>
          </a:p>
        </p:txBody>
      </p:sp>
    </p:spTree>
    <p:extLst>
      <p:ext uri="{BB962C8B-B14F-4D97-AF65-F5344CB8AC3E}">
        <p14:creationId xmlns:p14="http://schemas.microsoft.com/office/powerpoint/2010/main" val="3569604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back to coding:</a:t>
            </a:r>
            <a:endParaRPr lang="en-US" dirty="0"/>
          </a:p>
        </p:txBody>
      </p:sp>
      <p:sp>
        <p:nvSpPr>
          <p:cNvPr id="3" name="Content Placeholder 2"/>
          <p:cNvSpPr>
            <a:spLocks noGrp="1"/>
          </p:cNvSpPr>
          <p:nvPr>
            <p:ph idx="1"/>
          </p:nvPr>
        </p:nvSpPr>
        <p:spPr/>
        <p:txBody>
          <a:bodyPr/>
          <a:lstStyle/>
          <a:p>
            <a:r>
              <a:rPr lang="en-US" dirty="0" smtClean="0"/>
              <a:t>Implementing a real perceptual coder had to wait, there wasn’t enough memory on the high-speed minicomputers. They did have a pretty good memory space, it was a full 32 </a:t>
            </a:r>
            <a:r>
              <a:rPr lang="en-US" dirty="0" err="1" smtClean="0"/>
              <a:t>kB</a:t>
            </a:r>
            <a:r>
              <a:rPr lang="en-US" dirty="0" smtClean="0"/>
              <a:t>.</a:t>
            </a:r>
          </a:p>
          <a:p>
            <a:endParaRPr lang="en-US" dirty="0"/>
          </a:p>
          <a:p>
            <a:r>
              <a:rPr lang="en-US" dirty="0" smtClean="0"/>
              <a:t>And then the Alliant FX8 arrived…</a:t>
            </a:r>
            <a:endParaRPr lang="en-US" dirty="0"/>
          </a:p>
        </p:txBody>
      </p:sp>
    </p:spTree>
    <p:extLst>
      <p:ext uri="{BB962C8B-B14F-4D97-AF65-F5344CB8AC3E}">
        <p14:creationId xmlns:p14="http://schemas.microsoft.com/office/powerpoint/2010/main" val="4117189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Alliant ran a Unix variant</a:t>
            </a:r>
            <a:endParaRPr lang="en-US" dirty="0"/>
          </a:p>
        </p:txBody>
      </p:sp>
      <p:sp>
        <p:nvSpPr>
          <p:cNvPr id="3" name="Content Placeholder 2"/>
          <p:cNvSpPr>
            <a:spLocks noGrp="1"/>
          </p:cNvSpPr>
          <p:nvPr>
            <p:ph idx="1"/>
          </p:nvPr>
        </p:nvSpPr>
        <p:spPr/>
        <p:txBody>
          <a:bodyPr>
            <a:normAutofit lnSpcReduction="10000"/>
          </a:bodyPr>
          <a:lstStyle/>
          <a:p>
            <a:r>
              <a:rPr lang="en-US" dirty="0" smtClean="0"/>
              <a:t>I was the only Unix user in the department (thanks to needing lots of circuit design tools written by Joe Condon, Steve Bourne, and others)</a:t>
            </a:r>
          </a:p>
          <a:p>
            <a:endParaRPr lang="en-US" dirty="0"/>
          </a:p>
          <a:p>
            <a:r>
              <a:rPr lang="en-US" dirty="0" smtClean="0"/>
              <a:t>It had lots of memory, 64 megabytes, if I recall correctly. LOTS of memory</a:t>
            </a:r>
            <a:r>
              <a:rPr lang="en-US" dirty="0" smtClean="0"/>
              <a:t>…</a:t>
            </a:r>
          </a:p>
          <a:p>
            <a:endParaRPr lang="en-US" dirty="0" smtClean="0"/>
          </a:p>
          <a:p>
            <a:r>
              <a:rPr lang="en-US" dirty="0" smtClean="0"/>
              <a:t>Here, </a:t>
            </a:r>
            <a:r>
              <a:rPr lang="en-US" dirty="0" err="1" smtClean="0"/>
              <a:t>jj</a:t>
            </a:r>
            <a:r>
              <a:rPr lang="en-US" dirty="0" smtClean="0"/>
              <a:t>, you test this thing.</a:t>
            </a:r>
            <a:endParaRPr lang="en-US" dirty="0"/>
          </a:p>
        </p:txBody>
      </p:sp>
    </p:spTree>
    <p:extLst>
      <p:ext uri="{BB962C8B-B14F-4D97-AF65-F5344CB8AC3E}">
        <p14:creationId xmlns:p14="http://schemas.microsoft.com/office/powerpoint/2010/main" val="389446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after a story for another day, brings us to this</a:t>
            </a:r>
            <a:endParaRPr lang="en-US" dirty="0"/>
          </a:p>
        </p:txBody>
      </p:sp>
      <p:sp>
        <p:nvSpPr>
          <p:cNvPr id="4" name="TextBox 3"/>
          <p:cNvSpPr txBox="1"/>
          <p:nvPr/>
        </p:nvSpPr>
        <p:spPr>
          <a:xfrm>
            <a:off x="1155853" y="2623066"/>
            <a:ext cx="6477000" cy="3785652"/>
          </a:xfrm>
          <a:prstGeom prst="rect">
            <a:avLst/>
          </a:prstGeom>
          <a:noFill/>
        </p:spPr>
        <p:txBody>
          <a:bodyPr wrap="square" rtlCol="0">
            <a:spAutoFit/>
          </a:bodyPr>
          <a:lstStyle/>
          <a:p>
            <a:pPr algn="ctr"/>
            <a:r>
              <a:rPr lang="en-US" sz="4800" dirty="0" smtClean="0"/>
              <a:t>The 13 dB miracle</a:t>
            </a:r>
          </a:p>
          <a:p>
            <a:pPr algn="ctr"/>
            <a:endParaRPr lang="en-US" sz="4800" dirty="0"/>
          </a:p>
          <a:p>
            <a:pPr algn="ctr"/>
            <a:r>
              <a:rPr lang="en-US" sz="2400" dirty="0" smtClean="0"/>
              <a:t>You will hear 3 tracks in random order.</a:t>
            </a:r>
          </a:p>
          <a:p>
            <a:pPr algn="ctr"/>
            <a:r>
              <a:rPr lang="en-US" sz="2400" dirty="0" smtClean="0"/>
              <a:t>Original</a:t>
            </a:r>
          </a:p>
          <a:p>
            <a:pPr algn="ctr"/>
            <a:r>
              <a:rPr lang="en-US" sz="2400" dirty="0" smtClean="0"/>
              <a:t>13dB SNR white noise</a:t>
            </a:r>
          </a:p>
          <a:p>
            <a:pPr algn="ctr"/>
            <a:r>
              <a:rPr lang="en-US" sz="2400" dirty="0" smtClean="0"/>
              <a:t>13dB SNR perceptually injected noise</a:t>
            </a:r>
          </a:p>
          <a:p>
            <a:pPr algn="ctr"/>
            <a:endParaRPr lang="en-US" sz="2400" dirty="0"/>
          </a:p>
          <a:p>
            <a:pPr algn="ctr"/>
            <a:r>
              <a:rPr lang="en-US" sz="2400" dirty="0" smtClean="0"/>
              <a:t>Ok, which is which?</a:t>
            </a:r>
            <a:endParaRPr lang="en-US" sz="2400" dirty="0"/>
          </a:p>
        </p:txBody>
      </p:sp>
    </p:spTree>
    <p:extLst>
      <p:ext uri="{BB962C8B-B14F-4D97-AF65-F5344CB8AC3E}">
        <p14:creationId xmlns:p14="http://schemas.microsoft.com/office/powerpoint/2010/main" val="4149775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again</a:t>
            </a:r>
            <a:endParaRPr lang="en-US" dirty="0"/>
          </a:p>
        </p:txBody>
      </p:sp>
      <p:sp>
        <p:nvSpPr>
          <p:cNvPr id="4" name="TextBox 3"/>
          <p:cNvSpPr txBox="1"/>
          <p:nvPr/>
        </p:nvSpPr>
        <p:spPr>
          <a:xfrm>
            <a:off x="757913" y="1981200"/>
            <a:ext cx="7691721" cy="3046988"/>
          </a:xfrm>
          <a:prstGeom prst="rect">
            <a:avLst/>
          </a:prstGeom>
          <a:noFill/>
        </p:spPr>
        <p:txBody>
          <a:bodyPr wrap="none" rtlCol="0">
            <a:spAutoFit/>
          </a:bodyPr>
          <a:lstStyle/>
          <a:p>
            <a:pPr algn="ctr"/>
            <a:r>
              <a:rPr lang="en-US" sz="9600" dirty="0" smtClean="0"/>
              <a:t>SNR IS MOSTLY</a:t>
            </a:r>
            <a:br>
              <a:rPr lang="en-US" sz="9600" dirty="0" smtClean="0"/>
            </a:br>
            <a:r>
              <a:rPr lang="en-US" sz="9600" dirty="0" smtClean="0"/>
              <a:t>HARMLESS!</a:t>
            </a:r>
            <a:endParaRPr lang="en-US" sz="9600" dirty="0"/>
          </a:p>
        </p:txBody>
      </p:sp>
    </p:spTree>
    <p:extLst>
      <p:ext uri="{BB962C8B-B14F-4D97-AF65-F5344CB8AC3E}">
        <p14:creationId xmlns:p14="http://schemas.microsoft.com/office/powerpoint/2010/main" val="1989117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lstStyle/>
          <a:p>
            <a:r>
              <a:rPr lang="en-US" dirty="0" smtClean="0"/>
              <a:t>Now, if I only had a nickel for every time somebody said:</a:t>
            </a:r>
            <a:br>
              <a:rPr lang="en-US" dirty="0" smtClean="0"/>
            </a:br>
            <a:r>
              <a:rPr lang="en-US" dirty="0" smtClean="0"/>
              <a:t>“Yes, Mr. Johnston, but what is the SNR of that codec?”</a:t>
            </a:r>
            <a:br>
              <a:rPr lang="en-US" dirty="0" smtClean="0"/>
            </a:br>
            <a:r>
              <a:rPr lang="en-US" dirty="0"/>
              <a:t/>
            </a:r>
            <a:br>
              <a:rPr lang="en-US" dirty="0"/>
            </a:br>
            <a:endParaRPr lang="en-US" dirty="0"/>
          </a:p>
        </p:txBody>
      </p:sp>
      <p:pic>
        <p:nvPicPr>
          <p:cNvPr id="3074" name="Picture 2" descr="C:\Users\Valued Customer\AppData\Local\Microsoft\Windows\Temporary Internet Files\Content.IE5\EKAGRNTF\MC9000787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038600"/>
            <a:ext cx="7772400" cy="276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72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PXFM</a:t>
            </a:r>
          </a:p>
          <a:p>
            <a:r>
              <a:rPr lang="en-US" dirty="0" smtClean="0"/>
              <a:t>MP3</a:t>
            </a:r>
          </a:p>
          <a:p>
            <a:r>
              <a:rPr lang="en-US" dirty="0" smtClean="0"/>
              <a:t>PAC</a:t>
            </a:r>
          </a:p>
          <a:p>
            <a:r>
              <a:rPr lang="en-US" dirty="0" smtClean="0"/>
              <a:t>AAC</a:t>
            </a:r>
          </a:p>
          <a:p>
            <a:r>
              <a:rPr lang="en-US" dirty="0" smtClean="0"/>
              <a:t>PSR</a:t>
            </a:r>
          </a:p>
          <a:p>
            <a:r>
              <a:rPr lang="en-US" dirty="0" smtClean="0"/>
              <a:t>A bunch of other stuff, for another day. If you want to know more, see my “Audio 2004” talk at </a:t>
            </a:r>
            <a:r>
              <a:rPr lang="en-US" dirty="0" smtClean="0">
                <a:hlinkClick r:id="rId2"/>
              </a:rPr>
              <a:t>www.aes.org/sections/pnw/ppt.htm</a:t>
            </a:r>
            <a:r>
              <a:rPr lang="en-US" dirty="0" smtClean="0"/>
              <a:t>  It’s still as valid as it was in 2004 when I first gave that talk.</a:t>
            </a:r>
          </a:p>
        </p:txBody>
      </p:sp>
    </p:spTree>
    <p:extLst>
      <p:ext uri="{BB962C8B-B14F-4D97-AF65-F5344CB8AC3E}">
        <p14:creationId xmlns:p14="http://schemas.microsoft.com/office/powerpoint/2010/main" val="3833247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is why we have the problem we have today:</a:t>
            </a:r>
            <a:endParaRPr lang="en-US" dirty="0"/>
          </a:p>
        </p:txBody>
      </p:sp>
      <p:sp>
        <p:nvSpPr>
          <p:cNvPr id="3" name="Content Placeholder 2"/>
          <p:cNvSpPr>
            <a:spLocks noGrp="1"/>
          </p:cNvSpPr>
          <p:nvPr>
            <p:ph idx="1"/>
          </p:nvPr>
        </p:nvSpPr>
        <p:spPr/>
        <p:txBody>
          <a:bodyPr/>
          <a:lstStyle/>
          <a:p>
            <a:r>
              <a:rPr lang="en-US" dirty="0" smtClean="0"/>
              <a:t>Perception does not respond to </a:t>
            </a:r>
            <a:r>
              <a:rPr lang="en-US" dirty="0" smtClean="0"/>
              <a:t>broadband SNR in any really useful fashion</a:t>
            </a:r>
            <a:endParaRPr lang="en-US" dirty="0" smtClean="0"/>
          </a:p>
          <a:p>
            <a:r>
              <a:rPr lang="en-US" dirty="0" smtClean="0"/>
              <a:t>Perception integrates all senses</a:t>
            </a:r>
          </a:p>
          <a:p>
            <a:r>
              <a:rPr lang="en-US" dirty="0" smtClean="0"/>
              <a:t>Reproducing one point in a room accurately does not reproduce the soundfield in the original venue</a:t>
            </a:r>
          </a:p>
          <a:p>
            <a:endParaRPr lang="en-US" dirty="0"/>
          </a:p>
          <a:p>
            <a:r>
              <a:rPr lang="en-US" dirty="0" smtClean="0"/>
              <a:t>This all comes down to one basic idea</a:t>
            </a:r>
            <a:endParaRPr lang="en-US" dirty="0"/>
          </a:p>
        </p:txBody>
      </p:sp>
    </p:spTree>
    <p:extLst>
      <p:ext uri="{BB962C8B-B14F-4D97-AF65-F5344CB8AC3E}">
        <p14:creationId xmlns:p14="http://schemas.microsoft.com/office/powerpoint/2010/main" val="96871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I learn at CMU about audio?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Leased wideband lines are terrible</a:t>
            </a:r>
          </a:p>
          <a:p>
            <a:r>
              <a:rPr lang="en-US" dirty="0" smtClean="0"/>
              <a:t>Leased wideband lines are terrible</a:t>
            </a:r>
          </a:p>
          <a:p>
            <a:r>
              <a:rPr lang="en-US" dirty="0" smtClean="0"/>
              <a:t>Oh, did I mention? Leased wideband lines are terrible.</a:t>
            </a:r>
          </a:p>
          <a:p>
            <a:r>
              <a:rPr lang="en-US" dirty="0" smtClean="0"/>
              <a:t>Yes, I hung out at the campus radio station.</a:t>
            </a:r>
          </a:p>
          <a:p>
            <a:endParaRPr lang="en-US" dirty="0"/>
          </a:p>
          <a:p>
            <a:r>
              <a:rPr lang="en-US" dirty="0" smtClean="0"/>
              <a:t>No, it’s not TPC to blame, it’s physics.</a:t>
            </a:r>
          </a:p>
          <a:p>
            <a:endParaRPr lang="en-US" dirty="0"/>
          </a:p>
          <a:p>
            <a:r>
              <a:rPr lang="en-US" dirty="0" smtClean="0"/>
              <a:t>Yes, folks, that was one of the facts that caused MP3.</a:t>
            </a:r>
            <a:endParaRPr lang="en-US" dirty="0"/>
          </a:p>
        </p:txBody>
      </p:sp>
    </p:spTree>
    <p:extLst>
      <p:ext uri="{BB962C8B-B14F-4D97-AF65-F5344CB8AC3E}">
        <p14:creationId xmlns:p14="http://schemas.microsoft.com/office/powerpoint/2010/main" val="383031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AT ALL TIMES, IN ALL PLACES, ONE MUST ALWAYS CONSIDER</a:t>
            </a:r>
            <a:br>
              <a:rPr lang="en-US" dirty="0" smtClean="0"/>
            </a:br>
            <a:r>
              <a:rPr lang="en-US" sz="9600" dirty="0" smtClean="0"/>
              <a:t>PERCEPTION</a:t>
            </a:r>
            <a:endParaRPr lang="en-US" dirty="0"/>
          </a:p>
        </p:txBody>
      </p:sp>
    </p:spTree>
    <p:extLst>
      <p:ext uri="{BB962C8B-B14F-4D97-AF65-F5344CB8AC3E}">
        <p14:creationId xmlns:p14="http://schemas.microsoft.com/office/powerpoint/2010/main" val="249627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left?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Array microphones</a:t>
            </a:r>
          </a:p>
          <a:p>
            <a:r>
              <a:rPr lang="en-US" dirty="0" smtClean="0"/>
              <a:t>Array speakers (not just wavefield synthesis)</a:t>
            </a:r>
          </a:p>
          <a:p>
            <a:r>
              <a:rPr lang="en-US" dirty="0" smtClean="0"/>
              <a:t>Perceptual soundfield capture</a:t>
            </a:r>
          </a:p>
          <a:p>
            <a:r>
              <a:rPr lang="en-US" dirty="0" smtClean="0"/>
              <a:t>Perceptual soundfield synthesis</a:t>
            </a:r>
          </a:p>
          <a:p>
            <a:r>
              <a:rPr lang="en-US" dirty="0" smtClean="0"/>
              <a:t>Capture and representation of soundfield parameters in PERCEPTUAL TERMS</a:t>
            </a:r>
          </a:p>
          <a:p>
            <a:r>
              <a:rPr lang="en-US" dirty="0" smtClean="0"/>
              <a:t>Object oriented audio</a:t>
            </a:r>
          </a:p>
          <a:p>
            <a:r>
              <a:rPr lang="en-US" dirty="0" smtClean="0"/>
              <a:t>A whole bunch of other stuff I’m not going to fit on this slide.</a:t>
            </a:r>
            <a:endParaRPr lang="en-US" dirty="0"/>
          </a:p>
        </p:txBody>
      </p:sp>
    </p:spTree>
    <p:extLst>
      <p:ext uri="{BB962C8B-B14F-4D97-AF65-F5344CB8AC3E}">
        <p14:creationId xmlns:p14="http://schemas.microsoft.com/office/powerpoint/2010/main" val="1584504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then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Can we stop arguing with each other, talk, and develop some understanding among the engineers why the artistic side (mixers, </a:t>
            </a:r>
            <a:r>
              <a:rPr lang="en-US" dirty="0" smtClean="0"/>
              <a:t>etc.) </a:t>
            </a:r>
            <a:r>
              <a:rPr lang="en-US" dirty="0" smtClean="0"/>
              <a:t>do what they do?</a:t>
            </a:r>
          </a:p>
          <a:p>
            <a:endParaRPr lang="en-US" dirty="0"/>
          </a:p>
          <a:p>
            <a:r>
              <a:rPr lang="en-US" dirty="0" smtClean="0"/>
              <a:t>Can we have the artistic side stop with the “talk to the hand” treatment</a:t>
            </a:r>
            <a:r>
              <a:rPr lang="en-US" dirty="0" smtClean="0"/>
              <a:t>?</a:t>
            </a:r>
          </a:p>
          <a:p>
            <a:endParaRPr lang="en-US" dirty="0"/>
          </a:p>
          <a:p>
            <a:r>
              <a:rPr lang="en-US" dirty="0" smtClean="0"/>
              <a:t>Please, no more wideband SNR arguments. </a:t>
            </a:r>
            <a:r>
              <a:rPr lang="en-US" dirty="0" err="1" smtClean="0"/>
              <a:t>Puhleeeze</a:t>
            </a:r>
            <a:r>
              <a:rPr lang="en-US" dirty="0" smtClean="0"/>
              <a:t>!</a:t>
            </a:r>
            <a:endParaRPr lang="en-US" dirty="0" smtClean="0"/>
          </a:p>
          <a:p>
            <a:endParaRPr lang="en-US" dirty="0"/>
          </a:p>
          <a:p>
            <a:r>
              <a:rPr lang="en-US" dirty="0" smtClean="0"/>
              <a:t>I’m tired of both. This is partially why I’m retired.</a:t>
            </a:r>
            <a:endParaRPr lang="en-US" dirty="0"/>
          </a:p>
        </p:txBody>
      </p:sp>
    </p:spTree>
    <p:extLst>
      <p:ext uri="{BB962C8B-B14F-4D97-AF65-F5344CB8AC3E}">
        <p14:creationId xmlns:p14="http://schemas.microsoft.com/office/powerpoint/2010/main" val="2140938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2514600"/>
          </a:xfrm>
        </p:spPr>
        <p:txBody>
          <a:bodyPr>
            <a:normAutofit/>
          </a:bodyPr>
          <a:lstStyle/>
          <a:p>
            <a:r>
              <a:rPr lang="en-US" sz="3600" dirty="0" smtClean="0"/>
              <a:t>Some examples of where to go from here courtesy of Gary Elko and friends, I don’t have a single photograph of my own stuff: </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276600"/>
            <a:ext cx="1778000" cy="2667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866644"/>
            <a:ext cx="4615218" cy="3486912"/>
          </a:xfrm>
          <a:prstGeom prst="rect">
            <a:avLst/>
          </a:prstGeom>
        </p:spPr>
      </p:pic>
    </p:spTree>
    <p:extLst>
      <p:ext uri="{BB962C8B-B14F-4D97-AF65-F5344CB8AC3E}">
        <p14:creationId xmlns:p14="http://schemas.microsoft.com/office/powerpoint/2010/main" val="277184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smtClean="0"/>
              <a:t>Thank you,</a:t>
            </a:r>
            <a:br>
              <a:rPr lang="en-US" smtClean="0"/>
            </a:br>
            <a:r>
              <a:rPr lang="en-US" smtClean="0"/>
              <a:t>and </a:t>
            </a:r>
            <a:br>
              <a:rPr lang="en-US" smtClean="0"/>
            </a:br>
            <a:r>
              <a:rPr lang="en-US" smtClean="0"/>
              <a:t>GOOD NIGHT</a:t>
            </a:r>
            <a:endParaRPr lang="en-US" dirty="0"/>
          </a:p>
        </p:txBody>
      </p:sp>
    </p:spTree>
    <p:extLst>
      <p:ext uri="{BB962C8B-B14F-4D97-AF65-F5344CB8AC3E}">
        <p14:creationId xmlns:p14="http://schemas.microsoft.com/office/powerpoint/2010/main" val="175203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Bell Labs Legacy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371600"/>
            <a:ext cx="3706639" cy="4679632"/>
          </a:xfrm>
          <a:prstGeom prst="rect">
            <a:avLst/>
          </a:prstGeom>
        </p:spPr>
      </p:pic>
      <p:sp>
        <p:nvSpPr>
          <p:cNvPr id="5" name="TextBox 4"/>
          <p:cNvSpPr txBox="1"/>
          <p:nvPr/>
        </p:nvSpPr>
        <p:spPr>
          <a:xfrm>
            <a:off x="457200" y="1371600"/>
            <a:ext cx="4191000" cy="4247317"/>
          </a:xfrm>
          <a:prstGeom prst="rect">
            <a:avLst/>
          </a:prstGeom>
          <a:noFill/>
        </p:spPr>
        <p:txBody>
          <a:bodyPr wrap="square" rtlCol="0">
            <a:spAutoFit/>
          </a:bodyPr>
          <a:lstStyle/>
          <a:p>
            <a:r>
              <a:rPr lang="en-US" dirty="0" smtClean="0"/>
              <a:t>Harvey Fletcher worked at Bell Labs in the pre-WW2 days.</a:t>
            </a:r>
          </a:p>
          <a:p>
            <a:endParaRPr lang="en-US" dirty="0"/>
          </a:p>
          <a:p>
            <a:r>
              <a:rPr lang="en-US" dirty="0" smtClean="0"/>
              <a:t>His work underpins a great deal of the modern understanding of hearing.</a:t>
            </a:r>
          </a:p>
          <a:p>
            <a:endParaRPr lang="en-US" dirty="0"/>
          </a:p>
          <a:p>
            <a:r>
              <a:rPr lang="en-US" dirty="0" smtClean="0"/>
              <a:t>Stevens, </a:t>
            </a:r>
            <a:r>
              <a:rPr lang="en-US" dirty="0" err="1" smtClean="0"/>
              <a:t>Zwicker</a:t>
            </a:r>
            <a:r>
              <a:rPr lang="en-US" dirty="0" smtClean="0"/>
              <a:t> and others built and expanded on his work.</a:t>
            </a:r>
          </a:p>
          <a:p>
            <a:endParaRPr lang="en-US" dirty="0"/>
          </a:p>
          <a:p>
            <a:r>
              <a:rPr lang="en-US" dirty="0" smtClean="0"/>
              <a:t>He established the understanding of the ear as a frequency-sensitive organ.</a:t>
            </a:r>
          </a:p>
          <a:p>
            <a:endParaRPr lang="en-US" dirty="0"/>
          </a:p>
          <a:p>
            <a:r>
              <a:rPr lang="en-US" dirty="0" smtClean="0"/>
              <a:t>He used this, </a:t>
            </a:r>
          </a:p>
          <a:p>
            <a:r>
              <a:rPr lang="en-US" dirty="0"/>
              <a:t>a</a:t>
            </a:r>
            <a:r>
              <a:rPr lang="en-US" dirty="0" smtClean="0"/>
              <a:t>mong other </a:t>
            </a:r>
          </a:p>
          <a:p>
            <a:r>
              <a:rPr lang="en-US" dirty="0" smtClean="0"/>
              <a:t>things: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4495800"/>
            <a:ext cx="1581150" cy="2108200"/>
          </a:xfrm>
          <a:prstGeom prst="rect">
            <a:avLst/>
          </a:prstGeom>
        </p:spPr>
      </p:pic>
      <p:cxnSp>
        <p:nvCxnSpPr>
          <p:cNvPr id="8" name="Straight Arrow Connector 7"/>
          <p:cNvCxnSpPr/>
          <p:nvPr/>
        </p:nvCxnSpPr>
        <p:spPr>
          <a:xfrm>
            <a:off x="1447800" y="53340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49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Sensitivity</a:t>
            </a:r>
            <a:endParaRPr lang="en-US" dirty="0"/>
          </a:p>
        </p:txBody>
      </p:sp>
      <p:sp>
        <p:nvSpPr>
          <p:cNvPr id="3" name="Content Placeholder 2"/>
          <p:cNvSpPr>
            <a:spLocks noGrp="1"/>
          </p:cNvSpPr>
          <p:nvPr>
            <p:ph idx="1"/>
          </p:nvPr>
        </p:nvSpPr>
        <p:spPr/>
        <p:txBody>
          <a:bodyPr/>
          <a:lstStyle/>
          <a:p>
            <a:r>
              <a:rPr lang="en-US" dirty="0" smtClean="0"/>
              <a:t>Fletcher showed, by way of masking experiments, that the ear was a frequency selective device. This has a few important effects.</a:t>
            </a:r>
          </a:p>
          <a:p>
            <a:pPr lvl="1"/>
            <a:r>
              <a:rPr lang="en-US" dirty="0" smtClean="0"/>
              <a:t>The first, and foremost, is that Signal to Noise Ratio is kind of pointless, unless you know it in some variety of frequency-sensitive sense.</a:t>
            </a:r>
          </a:p>
          <a:p>
            <a:pPr lvl="1"/>
            <a:r>
              <a:rPr lang="en-US" dirty="0" smtClean="0"/>
              <a:t>Everything, give or take, needs to take the frequency selectivity into account.</a:t>
            </a:r>
            <a:endParaRPr lang="en-US" dirty="0"/>
          </a:p>
        </p:txBody>
      </p:sp>
    </p:spTree>
    <p:extLst>
      <p:ext uri="{BB962C8B-B14F-4D97-AF65-F5344CB8AC3E}">
        <p14:creationId xmlns:p14="http://schemas.microsoft.com/office/powerpoint/2010/main" val="33173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How’s that?</a:t>
            </a:r>
            <a:endParaRPr lang="en-US" dirty="0"/>
          </a:p>
        </p:txBody>
      </p:sp>
      <p:sp>
        <p:nvSpPr>
          <p:cNvPr id="3" name="Content Placeholder 2"/>
          <p:cNvSpPr>
            <a:spLocks noGrp="1"/>
          </p:cNvSpPr>
          <p:nvPr>
            <p:ph idx="1"/>
          </p:nvPr>
        </p:nvSpPr>
        <p:spPr/>
        <p:txBody>
          <a:bodyPr/>
          <a:lstStyle/>
          <a:p>
            <a:r>
              <a:rPr lang="en-US" dirty="0" smtClean="0"/>
              <a:t>Let’s consider two signals:</a:t>
            </a:r>
          </a:p>
          <a:p>
            <a:pPr lvl="1"/>
            <a:r>
              <a:rPr lang="en-US" dirty="0" smtClean="0"/>
              <a:t>Signal 1 has an SNR of 6.0 dB – The signal consists of narrowband noise between 950 and 1050 Hz.  The noise is a tone at 1kHz, 6dB lower in energy than the narrowband noise.</a:t>
            </a:r>
          </a:p>
          <a:p>
            <a:pPr lvl="1"/>
            <a:r>
              <a:rPr lang="en-US" dirty="0" smtClean="0"/>
              <a:t>Signal 2 has an SNR of 60 dB – The signal consists of a 20kHz sine wave.  The noise consists of a 1.5kHz sine wave 60dB lower.</a:t>
            </a:r>
            <a:endParaRPr lang="en-US" dirty="0"/>
          </a:p>
        </p:txBody>
      </p:sp>
    </p:spTree>
    <p:extLst>
      <p:ext uri="{BB962C8B-B14F-4D97-AF65-F5344CB8AC3E}">
        <p14:creationId xmlns:p14="http://schemas.microsoft.com/office/powerpoint/2010/main" val="335382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 can you hear?</a:t>
            </a:r>
            <a:endParaRPr lang="en-US" dirty="0"/>
          </a:p>
        </p:txBody>
      </p:sp>
      <p:sp>
        <p:nvSpPr>
          <p:cNvPr id="3" name="Content Placeholder 2"/>
          <p:cNvSpPr>
            <a:spLocks noGrp="1"/>
          </p:cNvSpPr>
          <p:nvPr>
            <p:ph idx="1"/>
          </p:nvPr>
        </p:nvSpPr>
        <p:spPr/>
        <p:txBody>
          <a:bodyPr>
            <a:normAutofit lnSpcReduction="10000"/>
          </a:bodyPr>
          <a:lstStyle/>
          <a:p>
            <a:r>
              <a:rPr lang="en-US" dirty="0" smtClean="0"/>
              <a:t>Let’s have a show of hands. Which situation will allow you to determine signal vs. signal + noise in a properly constructed double-blind test in a quiet room?</a:t>
            </a:r>
          </a:p>
          <a:p>
            <a:pPr lvl="1"/>
            <a:r>
              <a:rPr lang="en-US" dirty="0" smtClean="0"/>
              <a:t>Signal 1 – Please show hands</a:t>
            </a:r>
          </a:p>
          <a:p>
            <a:pPr lvl="1"/>
            <a:r>
              <a:rPr lang="en-US" dirty="0" smtClean="0"/>
              <a:t>Signal 2 – Again, please show hands</a:t>
            </a:r>
          </a:p>
          <a:p>
            <a:pPr lvl="1"/>
            <a:endParaRPr lang="en-US" dirty="0"/>
          </a:p>
          <a:p>
            <a:r>
              <a:rPr lang="en-US" dirty="0" smtClean="0"/>
              <a:t>Try it </a:t>
            </a:r>
            <a:r>
              <a:rPr lang="en-US" dirty="0" smtClean="0"/>
              <a:t>yourself! </a:t>
            </a:r>
            <a:r>
              <a:rPr lang="en-US" dirty="0"/>
              <a:t>D</a:t>
            </a:r>
            <a:r>
              <a:rPr lang="en-US" dirty="0" smtClean="0"/>
              <a:t>ownload </a:t>
            </a:r>
            <a:r>
              <a:rPr lang="en-US" dirty="0" smtClean="0"/>
              <a:t>octave, make the signals, and do the test on yourself.</a:t>
            </a:r>
            <a:endParaRPr lang="en-US" dirty="0"/>
          </a:p>
        </p:txBody>
      </p:sp>
    </p:spTree>
    <p:extLst>
      <p:ext uri="{BB962C8B-B14F-4D97-AF65-F5344CB8AC3E}">
        <p14:creationId xmlns:p14="http://schemas.microsoft.com/office/powerpoint/2010/main" val="144950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Message?</a:t>
            </a:r>
            <a:endParaRPr lang="en-US" dirty="0"/>
          </a:p>
        </p:txBody>
      </p:sp>
      <p:sp>
        <p:nvSpPr>
          <p:cNvPr id="3" name="Content Placeholder 2"/>
          <p:cNvSpPr>
            <a:spLocks noGrp="1"/>
          </p:cNvSpPr>
          <p:nvPr>
            <p:ph idx="1"/>
          </p:nvPr>
        </p:nvSpPr>
        <p:spPr/>
        <p:txBody>
          <a:bodyPr/>
          <a:lstStyle/>
          <a:p>
            <a:r>
              <a:rPr lang="en-US" dirty="0" smtClean="0"/>
              <a:t>Very basic, older tests show that SNR, which is a superset of THD, is, to take a line from the Hitchhiker’s Guide to the </a:t>
            </a:r>
            <a:r>
              <a:rPr lang="en-US" dirty="0" smtClean="0"/>
              <a:t>Universe:</a:t>
            </a:r>
            <a:endParaRPr lang="en-US" dirty="0" smtClean="0"/>
          </a:p>
          <a:p>
            <a:endParaRPr lang="en-US" dirty="0"/>
          </a:p>
          <a:p>
            <a:pPr marL="0" indent="0" algn="ctr">
              <a:buNone/>
            </a:pPr>
            <a:r>
              <a:rPr lang="en-US" dirty="0" smtClean="0">
                <a:solidFill>
                  <a:srgbClr val="FF0000"/>
                </a:solidFill>
              </a:rPr>
              <a:t>Mostly Harmless</a:t>
            </a:r>
          </a:p>
          <a:p>
            <a:pPr marL="0" indent="0" algn="ctr">
              <a:buNone/>
            </a:pPr>
            <a:endParaRPr lang="en-US" dirty="0">
              <a:solidFill>
                <a:srgbClr val="FF0000"/>
              </a:solidFill>
            </a:endParaRPr>
          </a:p>
          <a:p>
            <a:r>
              <a:rPr lang="en-US" dirty="0" smtClean="0">
                <a:solidFill>
                  <a:schemeClr val="tx1">
                    <a:lumMod val="95000"/>
                    <a:lumOff val="5000"/>
                  </a:schemeClr>
                </a:solidFill>
              </a:rPr>
              <a:t>Yes, it is useful at extremes.  Between extremes, well, not so much.</a:t>
            </a:r>
            <a:endParaRPr lang="en-US" dirty="0">
              <a:solidFill>
                <a:schemeClr val="tx1">
                  <a:lumMod val="95000"/>
                  <a:lumOff val="5000"/>
                </a:schemeClr>
              </a:solidFill>
            </a:endParaRPr>
          </a:p>
        </p:txBody>
      </p:sp>
    </p:spTree>
    <p:extLst>
      <p:ext uri="{BB962C8B-B14F-4D97-AF65-F5344CB8AC3E}">
        <p14:creationId xmlns:p14="http://schemas.microsoft.com/office/powerpoint/2010/main" val="1323063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2250</Words>
  <Application>Microsoft Office PowerPoint</Application>
  <PresentationFormat>On-screen Show (4:3)</PresentationFormat>
  <Paragraphs>247</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Audio, Radio, Acoustics, Signal Processing? </vt:lpstr>
      <vt:lpstr>What a long, strange trip it’s been!</vt:lpstr>
      <vt:lpstr>When I started life in Audio</vt:lpstr>
      <vt:lpstr>What did I learn at CMU about audio?</vt:lpstr>
      <vt:lpstr>The Bell Labs Legacy</vt:lpstr>
      <vt:lpstr>Frequency Sensitivity</vt:lpstr>
      <vt:lpstr>How’s that?</vt:lpstr>
      <vt:lpstr>Which one can you hear?</vt:lpstr>
      <vt:lpstr>The Message?</vt:lpstr>
      <vt:lpstr>So, how does this lead to conflict?</vt:lpstr>
      <vt:lpstr>There we have it already, a start of the conflict that remains today in Audio.   That was a long, long time ago! (and we didn’t even discuss the people who preferred steel vs. thorn needles on their Victrola)</vt:lpstr>
      <vt:lpstr>Loudness vs. Sound Pressure, Intensity, and so on</vt:lpstr>
      <vt:lpstr>Which Brings Me to Another Point or Two.</vt:lpstr>
      <vt:lpstr>A modern view of perception</vt:lpstr>
      <vt:lpstr>How does this cause conflict?</vt:lpstr>
      <vt:lpstr>And that’s bad?</vt:lpstr>
      <vt:lpstr>Your preference is not my preference, it is your preference.</vt:lpstr>
      <vt:lpstr>When is preference bad?</vt:lpstr>
      <vt:lpstr>And there we have it</vt:lpstr>
      <vt:lpstr>And that, ladies and gentlemen  IS A REALLY BAD THING!</vt:lpstr>
      <vt:lpstr>Ok, now onward.</vt:lpstr>
      <vt:lpstr>Bell Labs vs. Audio</vt:lpstr>
      <vt:lpstr>My first summer at Bell Labs</vt:lpstr>
      <vt:lpstr>Jim Flanagan</vt:lpstr>
      <vt:lpstr>So, how would he get support?</vt:lpstr>
      <vt:lpstr>I suspect I don’t have to explain</vt:lpstr>
      <vt:lpstr>So, the next summer…</vt:lpstr>
      <vt:lpstr>So..</vt:lpstr>
      <vt:lpstr>The Lesson</vt:lpstr>
      <vt:lpstr>Array Microphones</vt:lpstr>
      <vt:lpstr>This is what it turned into:</vt:lpstr>
      <vt:lpstr>What next?</vt:lpstr>
      <vt:lpstr>But back to coding:</vt:lpstr>
      <vt:lpstr>The Alliant ran a Unix variant</vt:lpstr>
      <vt:lpstr>Which, after a story for another day, brings us to this</vt:lpstr>
      <vt:lpstr>Once again</vt:lpstr>
      <vt:lpstr>Now, if I only had a nickel for every time somebody said: “Yes, Mr. Johnston, but what is the SNR of that codec?”  </vt:lpstr>
      <vt:lpstr>From there:</vt:lpstr>
      <vt:lpstr>Which is why we have the problem we have today:</vt:lpstr>
      <vt:lpstr>AT ALL TIMES, IN ALL PLACES, ONE MUST ALWAYS CONSIDER PERCEPTION</vt:lpstr>
      <vt:lpstr>What’s left?</vt:lpstr>
      <vt:lpstr>So, then</vt:lpstr>
      <vt:lpstr>Some examples of where to go from here courtesy of Gary Elko and friends, I don’t have a single photograph of my own stuff: </vt:lpstr>
      <vt:lpstr>Thank you, and  GOOD NIGHT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Radio, Acoustics, Signal Processing? </dc:title>
  <dc:creator>jj</dc:creator>
  <cp:lastModifiedBy>jj</cp:lastModifiedBy>
  <cp:revision>24</cp:revision>
  <dcterms:created xsi:type="dcterms:W3CDTF">2006-08-16T00:00:00Z</dcterms:created>
  <dcterms:modified xsi:type="dcterms:W3CDTF">2012-10-23T04:30:05Z</dcterms:modified>
</cp:coreProperties>
</file>