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AF9E-0423-46AB-8289-4D0FC3492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E499A-28EE-4379-BB08-B46BCD61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43D58-D289-494A-A9FD-32B849B6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77C4-C99B-4E15-AC6A-6A8DBAB3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8C0D8-8B5A-4843-9512-55384E29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5FA9-8A5D-46A3-A81E-465FAF36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86505-9778-4003-A31D-D5A236A55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76C4F-7A68-413C-9B4D-C08C7CCA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BB2AD-0694-4CC0-97B7-9695037B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5888-17E9-44D4-B096-43F56979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0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9F27E-CEBE-4FA5-89F9-A1CE3251D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50B3B-42E9-40ED-8FA5-1FFF10047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2163-499E-4042-B8F6-B1CB8BCF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A606-DBDB-48D2-B56A-D072C97D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27F7-F2F0-42AC-B0B4-563CBC76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024A-DDBF-4DD1-B559-BC927B51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3195-E93C-4784-97DB-552871698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EBFAF-B12D-432B-9C6E-678CD1A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829A-18DA-4CA5-8171-36D9CDB4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0F127-6178-4098-A9BA-9326A36A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2957-B043-4AD7-AEC8-AED6DF0B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FB6EE-02A1-4FA8-9C91-6B070BDB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6ECA4-856E-40B7-AFDF-3EB0F4A1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15456-E169-45CB-B68C-BF780157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9015-1A21-41E1-98A7-F00E86BC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273A-D335-4EC3-A8D6-0EA4644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7878-F100-4E94-A4E1-24C676CD5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90EF1-545D-43F7-9BB8-2D009DFC0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8EF0-96F8-4910-9D1C-73555000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C8D75-4039-4D7E-95C7-2261C5CC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C3E15-42D3-4BF6-BF53-8A9EC1C0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8741-FD9F-4786-96B9-95D30037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16188-355F-49DA-9847-4ADEDA24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FC56B-0217-49C8-9686-50853124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2CBF9-F630-41F9-9469-EA007C481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A40CB-C492-4D19-BD8B-9748B0F4D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DBDB2-6E4C-4D72-8C9D-E8035DCD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CFF89-C9F5-44A0-B608-6462AE60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E0C56-4898-44AA-BB02-AB378898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D120-D262-4179-A8EE-12CEFAF6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71A77-2E0B-48F7-B7D4-1907FC45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B2DCA-0835-43F3-BB3A-6671BE80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8B8E-5591-4516-BDA2-25FD0235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BB5BD-7EFF-42B6-9AE5-91BC5031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D4126-9B21-421E-B42D-79F3951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C4B69-B32F-429D-9F29-47212260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D61D-57F3-4CF5-AD5B-9B5CE410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3459-22D0-4D38-9854-A5F5D3C2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A2F2D-E331-4027-AA45-CCFFDA7F4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A19D-02A4-4345-845F-36E570F4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619FE-9213-4520-BD4B-EC52E620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C688C-BD1E-4CD3-B66C-A501836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AA8F-FBF2-4676-91F8-8A490E00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51D2E-1E34-4E7D-AA8A-12FF7D428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4832C-7B90-4082-B148-38E2BA21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E8EBD-AF4D-4546-970D-222733C1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188A0-1D65-4592-9967-14920BF2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65CC-A989-412C-9C0F-7327CAA5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07926-4058-4C53-935D-402BC2F6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01FC-F83A-464B-9DF4-2D27AE263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864D-215F-4369-AF2F-2C99B962D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990D-F39B-43C8-8DE4-FE56030AE96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F014-D3FD-4B1F-88FB-3E5F09F88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1560-B67E-49D0-9623-7BB94E16B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F604-95E7-4917-98EE-43735D89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AD53-B0D3-4733-976D-96B4F9FBD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FFTs</a:t>
            </a:r>
            <a:r>
              <a:rPr lang="en-US" dirty="0"/>
              <a:t>, Windows, and Circularity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5FC67-F3B2-4448-8FB1-AFE1E63A0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591" y="431204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J.D. (jj) Johnston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Factotum in Chief – Immersion Networks</a:t>
            </a:r>
          </a:p>
        </p:txBody>
      </p:sp>
    </p:spTree>
    <p:extLst>
      <p:ext uri="{BB962C8B-B14F-4D97-AF65-F5344CB8AC3E}">
        <p14:creationId xmlns:p14="http://schemas.microsoft.com/office/powerpoint/2010/main" val="53225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A0C8A0-6118-485A-9120-7CC5DFA32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624"/>
            <a:ext cx="12192000" cy="59023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17A5B-EBB6-45B6-A63B-ED7C38B6A976}"/>
              </a:ext>
            </a:extLst>
          </p:cNvPr>
          <p:cNvSpPr txBox="1"/>
          <p:nvPr/>
        </p:nvSpPr>
        <p:spPr>
          <a:xfrm>
            <a:off x="4783202" y="586292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sine waves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6325-079D-49C5-AFDC-C41C9F74E95D}"/>
              </a:ext>
            </a:extLst>
          </p:cNvPr>
          <p:cNvSpPr txBox="1"/>
          <p:nvPr/>
        </p:nvSpPr>
        <p:spPr>
          <a:xfrm>
            <a:off x="4783202" y="4453666"/>
            <a:ext cx="178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Resulting spectra</a:t>
            </a:r>
          </a:p>
        </p:txBody>
      </p:sp>
    </p:spTree>
    <p:extLst>
      <p:ext uri="{BB962C8B-B14F-4D97-AF65-F5344CB8AC3E}">
        <p14:creationId xmlns:p14="http://schemas.microsoft.com/office/powerpoint/2010/main" val="366116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0037-0B48-437E-BAAE-895991C7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discontinuity!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3E6A-407A-4B8D-8361-531E9CA25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discontinuity at the “end” (which is the same as any other point, since the FFT wraps around) causes a </a:t>
            </a:r>
            <a:r>
              <a:rPr lang="en-US"/>
              <a:t>massive mis-estimation </a:t>
            </a:r>
            <a:r>
              <a:rPr lang="en-US" dirty="0"/>
              <a:t>of the signal spectrum.</a:t>
            </a:r>
          </a:p>
          <a:p>
            <a:endParaRPr lang="en-US" dirty="0"/>
          </a:p>
          <a:p>
            <a:r>
              <a:rPr lang="en-US" dirty="0"/>
              <a:t>This, in a nutshell, is why you must window.  Otherwise, signals at different frequencies are treated ***DIFFERENTLY*** and block lengths of FFT’s (or DFT’s) will confound the daylights out of what you are looking at.</a:t>
            </a:r>
          </a:p>
          <a:p>
            <a:endParaRPr lang="en-US" dirty="0"/>
          </a:p>
          <a:p>
            <a:r>
              <a:rPr lang="en-US" dirty="0"/>
              <a:t>Yes, the FFT is still lossless, phase included. But generally in this particular analysis, we’re looking for the signal spectrum, and we’re not doing such a good estimation!</a:t>
            </a:r>
          </a:p>
        </p:txBody>
      </p:sp>
    </p:spTree>
    <p:extLst>
      <p:ext uri="{BB962C8B-B14F-4D97-AF65-F5344CB8AC3E}">
        <p14:creationId xmlns:p14="http://schemas.microsoft.com/office/powerpoint/2010/main" val="263847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F115-DB2A-4865-8802-27306FCA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B588-C890-4D22-88C4-6B62C484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windows.</a:t>
            </a:r>
          </a:p>
          <a:p>
            <a:pPr lvl="1"/>
            <a:r>
              <a:rPr lang="en-US" dirty="0"/>
              <a:t>Rectangular (that’s what you get when you don’t window, since you really ARE windowing, but with a signal that’s just “chopped off” at both ends.</a:t>
            </a:r>
          </a:p>
          <a:p>
            <a:pPr lvl="1"/>
            <a:r>
              <a:rPr lang="en-US" dirty="0"/>
              <a:t>Triangular (zero at both ends, but not zero derivative)</a:t>
            </a:r>
          </a:p>
          <a:p>
            <a:pPr lvl="1"/>
            <a:r>
              <a:rPr lang="en-US" dirty="0"/>
              <a:t>Hann window (zero at both ends, first derivative also zero at both ends)</a:t>
            </a:r>
          </a:p>
          <a:p>
            <a:pPr lvl="1"/>
            <a:endParaRPr lang="en-US" dirty="0"/>
          </a:p>
          <a:p>
            <a:r>
              <a:rPr lang="en-US" dirty="0"/>
              <a:t>Windows handle the issue of discontinuity at the beginning and end of the block.  </a:t>
            </a:r>
          </a:p>
        </p:txBody>
      </p:sp>
    </p:spTree>
    <p:extLst>
      <p:ext uri="{BB962C8B-B14F-4D97-AF65-F5344CB8AC3E}">
        <p14:creationId xmlns:p14="http://schemas.microsoft.com/office/powerpoint/2010/main" val="137620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8F53-77F7-4406-9A37-6817E3FE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brings us to another issue, time/frequency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4792-C029-447A-9004-08F276FC7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frequency estimation is only as good as your time window.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* </a:t>
            </a:r>
            <a:r>
              <a:rPr lang="en-US" dirty="0" err="1"/>
              <a:t>dt</a:t>
            </a:r>
            <a:r>
              <a:rPr lang="en-US" dirty="0"/>
              <a:t> &gt;= c</a:t>
            </a:r>
          </a:p>
          <a:p>
            <a:pPr lvl="1"/>
            <a:r>
              <a:rPr lang="en-US" dirty="0" err="1"/>
              <a:t>df</a:t>
            </a:r>
            <a:r>
              <a:rPr lang="en-US" dirty="0"/>
              <a:t> is frequency resolution</a:t>
            </a:r>
          </a:p>
          <a:p>
            <a:pPr lvl="1"/>
            <a:r>
              <a:rPr lang="en-US" dirty="0" err="1"/>
              <a:t>dt</a:t>
            </a:r>
            <a:r>
              <a:rPr lang="en-US" dirty="0"/>
              <a:t> is time resolution</a:t>
            </a:r>
          </a:p>
          <a:p>
            <a:pPr lvl="1"/>
            <a:r>
              <a:rPr lang="en-US" dirty="0"/>
              <a:t>c is determined by how “good” you want the estimation to be</a:t>
            </a:r>
          </a:p>
          <a:p>
            <a:pPr lvl="1"/>
            <a:endParaRPr lang="en-US" dirty="0"/>
          </a:p>
          <a:p>
            <a:r>
              <a:rPr lang="en-US" dirty="0"/>
              <a:t>All windows except for rectangular shorten the time duration of the signal, as they are smaller at the ends.</a:t>
            </a:r>
          </a:p>
          <a:p>
            <a:pPr lvl="1"/>
            <a:r>
              <a:rPr lang="en-US" dirty="0"/>
              <a:t>Windows therefore reduce the frequency precision, but treat all frequencies the same. (in general, there are specialty windows beyond rectangular)</a:t>
            </a:r>
          </a:p>
        </p:txBody>
      </p:sp>
    </p:spTree>
    <p:extLst>
      <p:ext uri="{BB962C8B-B14F-4D97-AF65-F5344CB8AC3E}">
        <p14:creationId xmlns:p14="http://schemas.microsoft.com/office/powerpoint/2010/main" val="27085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E29BAC-B29F-4F09-8229-EACF60B57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42"/>
            <a:ext cx="12192000" cy="480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6AE32-1C13-46ED-9A41-2F45E3FF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windows in common use: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06711-D5BA-4F44-9C19-6BB8A13019EF}"/>
              </a:ext>
            </a:extLst>
          </p:cNvPr>
          <p:cNvSpPr txBox="1"/>
          <p:nvPr/>
        </p:nvSpPr>
        <p:spPr>
          <a:xfrm>
            <a:off x="4699502" y="6441162"/>
            <a:ext cx="3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 vs. Triangular (black vs. blue)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070" y="1690688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5763" y="1690688"/>
            <a:ext cx="21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of Window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120" y="1690688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lines of window spectrum</a:t>
            </a:r>
          </a:p>
        </p:txBody>
      </p:sp>
    </p:spTree>
    <p:extLst>
      <p:ext uri="{BB962C8B-B14F-4D97-AF65-F5344CB8AC3E}">
        <p14:creationId xmlns:p14="http://schemas.microsoft.com/office/powerpoint/2010/main" val="43402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E20D-0D6F-42C7-860E-5DD9F20B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10F2-8075-44D5-A0A3-9BB98ACA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Triangular window is zero at the ends</a:t>
            </a:r>
          </a:p>
          <a:p>
            <a:pPr lvl="1"/>
            <a:r>
              <a:rPr lang="en-US" dirty="0"/>
              <a:t>Triangular window is ***NOT*** zero derivative at the ends</a:t>
            </a:r>
          </a:p>
          <a:p>
            <a:pPr lvl="1"/>
            <a:endParaRPr lang="en-US" dirty="0"/>
          </a:p>
          <a:p>
            <a:r>
              <a:rPr lang="en-US" dirty="0"/>
              <a:t>Hann window is zero and also in first derivative</a:t>
            </a:r>
          </a:p>
          <a:p>
            <a:pPr lvl="1"/>
            <a:r>
              <a:rPr lang="en-US" dirty="0"/>
              <a:t>And it rolls off faster, a lot faster.</a:t>
            </a:r>
          </a:p>
          <a:p>
            <a:pPr lvl="1"/>
            <a:endParaRPr lang="en-US" dirty="0"/>
          </a:p>
          <a:p>
            <a:r>
              <a:rPr lang="en-US" dirty="0"/>
              <a:t>The increase in frequency resolution isn’t much worth it, either.</a:t>
            </a:r>
          </a:p>
        </p:txBody>
      </p:sp>
    </p:spTree>
    <p:extLst>
      <p:ext uri="{BB962C8B-B14F-4D97-AF65-F5344CB8AC3E}">
        <p14:creationId xmlns:p14="http://schemas.microsoft.com/office/powerpoint/2010/main" val="47868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E97203-36BE-4CFE-8F63-CC656E42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616"/>
            <a:ext cx="12192000" cy="505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51351-2769-48CA-B663-4F1F6920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another pair of windows: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2E7C4-DC2D-4366-B6C2-02E2891B465F}"/>
              </a:ext>
            </a:extLst>
          </p:cNvPr>
          <p:cNvSpPr txBox="1"/>
          <p:nvPr/>
        </p:nvSpPr>
        <p:spPr>
          <a:xfrm>
            <a:off x="3883511" y="6308209"/>
            <a:ext cx="385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Hann (black) vs. Blackman (blue)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3643" y="1531879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1621" y="1531879"/>
            <a:ext cx="21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of Window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2835" y="1530835"/>
            <a:ext cx="265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few lines of spectrum</a:t>
            </a:r>
          </a:p>
        </p:txBody>
      </p:sp>
    </p:spTree>
    <p:extLst>
      <p:ext uri="{BB962C8B-B14F-4D97-AF65-F5344CB8AC3E}">
        <p14:creationId xmlns:p14="http://schemas.microsoft.com/office/powerpoint/2010/main" val="24094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47FA-5B69-4872-B8CF-7A293922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always use a Hann window?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FAAA-9962-4CD1-ABA4-F34E25AC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operations, usually involving system measurements, where a window is only marginally necessary, because the signals are limited in time</a:t>
            </a:r>
          </a:p>
          <a:p>
            <a:pPr lvl="1"/>
            <a:r>
              <a:rPr lang="en-US" dirty="0"/>
              <a:t>However, noise can create problems by adding a discontinuity into this measurement</a:t>
            </a:r>
          </a:p>
          <a:p>
            <a:pPr lvl="1"/>
            <a:r>
              <a:rPr lang="en-US" dirty="0"/>
              <a:t>Adding a window can create ambiguities in measurement</a:t>
            </a:r>
          </a:p>
          <a:p>
            <a:pPr lvl="1"/>
            <a:endParaRPr lang="en-US" dirty="0"/>
          </a:p>
          <a:p>
            <a:r>
              <a:rPr lang="en-US" dirty="0"/>
              <a:t>There is no magical answer, understand what </a:t>
            </a:r>
            <a:r>
              <a:rPr lang="en-US"/>
              <a:t>you measure.</a:t>
            </a:r>
          </a:p>
        </p:txBody>
      </p:sp>
    </p:spTree>
    <p:extLst>
      <p:ext uri="{BB962C8B-B14F-4D97-AF65-F5344CB8AC3E}">
        <p14:creationId xmlns:p14="http://schemas.microsoft.com/office/powerpoint/2010/main" val="124382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But, WAIT, you just showed the frequency response of the window. What about the signal?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“signal” simply modulates the window. </a:t>
            </a:r>
          </a:p>
          <a:p>
            <a:pPr lvl="1"/>
            <a:r>
              <a:rPr lang="en-US" dirty="0"/>
              <a:t>For a sine wave signal, it moves the peak away from DC to some other frequency</a:t>
            </a:r>
          </a:p>
          <a:p>
            <a:pPr lvl="1"/>
            <a:r>
              <a:rPr lang="en-US" dirty="0"/>
              <a:t>For a complex signal, it convolves the spectrum of the signal with the spectrum of the window.</a:t>
            </a:r>
          </a:p>
          <a:p>
            <a:pPr lvl="1"/>
            <a:r>
              <a:rPr lang="en-US" dirty="0"/>
              <a:t>That goes back to the “convolution theorem” discussed briefly in the “FFT Workshop” some years ago.</a:t>
            </a:r>
          </a:p>
          <a:p>
            <a:pPr lvl="1"/>
            <a:endParaRPr lang="en-US" dirty="0"/>
          </a:p>
          <a:p>
            <a:r>
              <a:rPr lang="en-US" dirty="0"/>
              <a:t>This makes the point that a window is nothing but a particular kind of low-pass filter, of course.</a:t>
            </a:r>
          </a:p>
        </p:txBody>
      </p:sp>
    </p:spTree>
    <p:extLst>
      <p:ext uri="{BB962C8B-B14F-4D97-AF65-F5344CB8AC3E}">
        <p14:creationId xmlns:p14="http://schemas.microsoft.com/office/powerpoint/2010/main" val="318219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CA950C-584B-4058-AB33-D19BDF037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256"/>
            <a:ext cx="12192000" cy="5261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An example of a sine wave, windowed.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908" y="1421026"/>
            <a:ext cx="11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wave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8636" y="1432132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09" y="3954846"/>
            <a:ext cx="22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Windowed Sine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1709" y="3954846"/>
            <a:ext cx="198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Resulting spectrum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05135" y="4782065"/>
            <a:ext cx="667265" cy="1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4615413"/>
            <a:ext cx="307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peak shifted to sine wave</a:t>
            </a:r>
          </a:p>
          <a:p>
            <a:r>
              <a:rPr lang="en-US" dirty="0"/>
              <a:t>frequency.</a:t>
            </a:r>
          </a:p>
        </p:txBody>
      </p:sp>
    </p:spTree>
    <p:extLst>
      <p:ext uri="{BB962C8B-B14F-4D97-AF65-F5344CB8AC3E}">
        <p14:creationId xmlns:p14="http://schemas.microsoft.com/office/powerpoint/2010/main" val="180556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two properties of the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Circularity</a:t>
            </a:r>
          </a:p>
          <a:p>
            <a:endParaRPr lang="en-US" dirty="0"/>
          </a:p>
          <a:p>
            <a:r>
              <a:rPr lang="en-US" dirty="0"/>
              <a:t>Signal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102918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7C7F2-1E8F-47DA-A13A-412F884C4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916"/>
            <a:ext cx="12192000" cy="59220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2A146-6E7F-4A92-884B-D5F55653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some different windows characterized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D1739-6237-4C03-A7A6-4E1004E2409F}"/>
              </a:ext>
            </a:extLst>
          </p:cNvPr>
          <p:cNvSpPr txBox="1"/>
          <p:nvPr/>
        </p:nvSpPr>
        <p:spPr>
          <a:xfrm>
            <a:off x="2178423" y="434071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6F9FD-F261-4BD6-ADE6-6D720BF53166}"/>
              </a:ext>
            </a:extLst>
          </p:cNvPr>
          <p:cNvSpPr txBox="1"/>
          <p:nvPr/>
        </p:nvSpPr>
        <p:spPr>
          <a:xfrm>
            <a:off x="5685417" y="2893807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Spectra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C9D31-CEE2-46A0-A0D3-C2AA91BAAA86}"/>
              </a:ext>
            </a:extLst>
          </p:cNvPr>
          <p:cNvSpPr txBox="1"/>
          <p:nvPr/>
        </p:nvSpPr>
        <p:spPr>
          <a:xfrm>
            <a:off x="9676504" y="1882588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Peak</a:t>
            </a:r>
          </a:p>
          <a:p>
            <a:pPr algn="ctr"/>
            <a:r>
              <a:rPr lang="en-US" dirty="0"/>
              <a:t>shape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21222-390E-4F85-8836-3C5EB8CA6777}"/>
              </a:ext>
            </a:extLst>
          </p:cNvPr>
          <p:cNvSpPr txBox="1"/>
          <p:nvPr/>
        </p:nvSpPr>
        <p:spPr>
          <a:xfrm>
            <a:off x="3356386" y="6449209"/>
            <a:ext cx="606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– Hann, Red – Blackman, Green – Kaiser (5), Blue -Nuttall</a:t>
            </a:r>
          </a:p>
        </p:txBody>
      </p:sp>
    </p:spTree>
    <p:extLst>
      <p:ext uri="{BB962C8B-B14F-4D97-AF65-F5344CB8AC3E}">
        <p14:creationId xmlns:p14="http://schemas.microsoft.com/office/powerpoint/2010/main" val="86686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A9A8-3241-4258-8900-507DDDB1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let’s review a very important property of the FFT, that being circularity.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08F1-592F-4706-A29D-921F2916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apply an FFT, it assumes that the last sample in the FFT comes just before the first sample, in other words, the ends wrap around.</a:t>
            </a:r>
          </a:p>
          <a:p>
            <a:endParaRPr lang="en-US" dirty="0"/>
          </a:p>
          <a:p>
            <a:r>
              <a:rPr lang="en-US" dirty="0"/>
              <a:t>This causes a number of issues, including the need for windowing.</a:t>
            </a:r>
          </a:p>
          <a:p>
            <a:endParaRPr lang="en-US" dirty="0"/>
          </a:p>
          <a:p>
            <a:r>
              <a:rPr lang="en-US" dirty="0"/>
              <a:t>But first, let’s show an example.</a:t>
            </a:r>
          </a:p>
        </p:txBody>
      </p:sp>
    </p:spTree>
    <p:extLst>
      <p:ext uri="{BB962C8B-B14F-4D97-AF65-F5344CB8AC3E}">
        <p14:creationId xmlns:p14="http://schemas.microsoft.com/office/powerpoint/2010/main" val="183241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30BA6-D69B-4C54-8340-34F7819AF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32"/>
            <a:ext cx="12192000" cy="6007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33D12-E8C8-43F3-902E-4654042CDCCD}"/>
              </a:ext>
            </a:extLst>
          </p:cNvPr>
          <p:cNvSpPr txBox="1"/>
          <p:nvPr/>
        </p:nvSpPr>
        <p:spPr>
          <a:xfrm>
            <a:off x="5819514" y="178350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1F09A-3BAE-40E1-9DE2-9436B0C727AB}"/>
              </a:ext>
            </a:extLst>
          </p:cNvPr>
          <p:cNvSpPr txBox="1"/>
          <p:nvPr/>
        </p:nvSpPr>
        <p:spPr>
          <a:xfrm>
            <a:off x="5127017" y="2979869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Amplitude Spectrum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9384E-4D17-44AC-A17C-6C76D553C652}"/>
              </a:ext>
            </a:extLst>
          </p:cNvPr>
          <p:cNvSpPr/>
          <p:nvPr/>
        </p:nvSpPr>
        <p:spPr>
          <a:xfrm>
            <a:off x="5356010" y="4360902"/>
            <a:ext cx="157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Signal (shifted)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0C141A-F158-40A7-A69D-A60AB59E4A17}"/>
              </a:ext>
            </a:extLst>
          </p:cNvPr>
          <p:cNvSpPr/>
          <p:nvPr/>
        </p:nvSpPr>
        <p:spPr>
          <a:xfrm>
            <a:off x="5127018" y="5637911"/>
            <a:ext cx="212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Amplitude Spectrum</a:t>
            </a:r>
          </a:p>
        </p:txBody>
      </p:sp>
    </p:spTree>
    <p:extLst>
      <p:ext uri="{BB962C8B-B14F-4D97-AF65-F5344CB8AC3E}">
        <p14:creationId xmlns:p14="http://schemas.microsoft.com/office/powerpoint/2010/main" val="269641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D3E2-D3C1-406F-9060-CFD6102F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8F17-73A9-492D-8190-EFA0A670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signal was shifted. This means:</a:t>
            </a:r>
          </a:p>
          <a:p>
            <a:pPr lvl="1"/>
            <a:r>
              <a:rPr lang="en-US" dirty="0"/>
              <a:t>The only difference is in phase</a:t>
            </a:r>
          </a:p>
          <a:p>
            <a:pPr lvl="1"/>
            <a:r>
              <a:rPr lang="en-US" dirty="0"/>
              <a:t>I didn’t plot the phase</a:t>
            </a:r>
          </a:p>
          <a:p>
            <a:pPr lvl="1"/>
            <a:r>
              <a:rPr lang="en-US" dirty="0"/>
              <a:t>The delay was 16 samples, which works out to phi = t * w, where ‘t’ is the delay</a:t>
            </a:r>
          </a:p>
          <a:p>
            <a:pPr lvl="1"/>
            <a:r>
              <a:rPr lang="en-US" dirty="0"/>
              <a:t>Yeah. That simple.</a:t>
            </a:r>
          </a:p>
          <a:p>
            <a:pPr lvl="1"/>
            <a:endParaRPr lang="en-US" dirty="0"/>
          </a:p>
          <a:p>
            <a:r>
              <a:rPr lang="en-US" dirty="0"/>
              <a:t>The signal WRAPS AROUND!!!!</a:t>
            </a:r>
          </a:p>
          <a:p>
            <a:pPr lvl="1"/>
            <a:r>
              <a:rPr lang="en-US" dirty="0"/>
              <a:t>And thence we need windows.</a:t>
            </a:r>
          </a:p>
        </p:txBody>
      </p:sp>
    </p:spTree>
    <p:extLst>
      <p:ext uri="{BB962C8B-B14F-4D97-AF65-F5344CB8AC3E}">
        <p14:creationId xmlns:p14="http://schemas.microsoft.com/office/powerpoint/2010/main" val="5786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8C0C-ED93-40DA-9648-FD24788C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Discontinuities in Fourier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7966-53DD-4CB2-A67C-96A66B7C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kind of discontinuity in a signal defines how fast the spectrum falls off.</a:t>
            </a:r>
          </a:p>
          <a:p>
            <a:r>
              <a:rPr lang="en-US" dirty="0"/>
              <a:t>If there is a discontinuity in the signal, but only one (not a doublet) the spectrum falls off at 6dB/octave.</a:t>
            </a:r>
          </a:p>
          <a:p>
            <a:r>
              <a:rPr lang="en-US" dirty="0"/>
              <a:t>If there is a discontinuity in the derivative, 12dB/octave</a:t>
            </a:r>
          </a:p>
          <a:p>
            <a:r>
              <a:rPr lang="en-US" dirty="0"/>
              <a:t>If there is a doublet in the signal, the signal has a strong flat component</a:t>
            </a:r>
          </a:p>
          <a:p>
            <a:endParaRPr lang="en-US" dirty="0"/>
          </a:p>
          <a:p>
            <a:r>
              <a:rPr lang="en-US" dirty="0"/>
              <a:t>And so on. But what does this have to do with a window?</a:t>
            </a:r>
          </a:p>
        </p:txBody>
      </p:sp>
    </p:spTree>
    <p:extLst>
      <p:ext uri="{BB962C8B-B14F-4D97-AF65-F5344CB8AC3E}">
        <p14:creationId xmlns:p14="http://schemas.microsoft.com/office/powerpoint/2010/main" val="225488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2913D-FA27-4E3D-B9B7-9BE799C2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4D816-090F-4DF2-A9BB-49D82207F5FE}"/>
              </a:ext>
            </a:extLst>
          </p:cNvPr>
          <p:cNvSpPr txBox="1"/>
          <p:nvPr/>
        </p:nvSpPr>
        <p:spPr>
          <a:xfrm>
            <a:off x="1915802" y="360381"/>
            <a:ext cx="3748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Waveform</a:t>
            </a:r>
          </a:p>
          <a:p>
            <a:r>
              <a:rPr lang="en-US" dirty="0"/>
              <a:t>Square Wave (1</a:t>
            </a:r>
            <a:r>
              <a:rPr lang="en-US" baseline="30000" dirty="0"/>
              <a:t>st</a:t>
            </a:r>
            <a:r>
              <a:rPr lang="en-US" dirty="0"/>
              <a:t> derivative) – Blue</a:t>
            </a:r>
          </a:p>
          <a:p>
            <a:r>
              <a:rPr lang="en-US" dirty="0"/>
              <a:t>Triangular Wave (2</a:t>
            </a:r>
            <a:r>
              <a:rPr lang="en-US" baseline="30000" dirty="0"/>
              <a:t>nd</a:t>
            </a:r>
            <a:r>
              <a:rPr lang="en-US" dirty="0"/>
              <a:t> Derivative – Red)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2EEC8-DABF-4EDB-BBF1-CB029DF94AD7}"/>
              </a:ext>
            </a:extLst>
          </p:cNvPr>
          <p:cNvSpPr txBox="1"/>
          <p:nvPr/>
        </p:nvSpPr>
        <p:spPr>
          <a:xfrm>
            <a:off x="7452230" y="962809"/>
            <a:ext cx="333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Corresponding amplitude Spectra</a:t>
            </a:r>
          </a:p>
        </p:txBody>
      </p:sp>
    </p:spTree>
    <p:extLst>
      <p:ext uri="{BB962C8B-B14F-4D97-AF65-F5344CB8AC3E}">
        <p14:creationId xmlns:p14="http://schemas.microsoft.com/office/powerpoint/2010/main" val="226830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B08B-E4CD-4DE5-BF08-81D832B1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FFT and the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4780-944F-4F6E-ABA8-7383BC2D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the end and the beginning of a window do not “match up”</a:t>
            </a:r>
          </a:p>
        </p:txBody>
      </p:sp>
    </p:spTree>
    <p:extLst>
      <p:ext uri="{BB962C8B-B14F-4D97-AF65-F5344CB8AC3E}">
        <p14:creationId xmlns:p14="http://schemas.microsoft.com/office/powerpoint/2010/main" val="60187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C626-D587-47C3-A126-4FE39216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FFT of 2 slightly different frequency sine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6768-33AB-45C9-A28F-7F4CDDA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a sine wave has a ***LINE*** spectrum, right?</a:t>
            </a:r>
          </a:p>
          <a:p>
            <a:r>
              <a:rPr lang="en-US" dirty="0"/>
              <a:t>What if it’s not an integer number of cycles in the FFT length?</a:t>
            </a:r>
          </a:p>
          <a:p>
            <a:pPr lvl="1"/>
            <a:r>
              <a:rPr lang="en-US" dirty="0"/>
              <a:t>Oh, wait, then there’s a discontinuity. It won’t “blend” end to beginning.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Yep. That’s why we window!</a:t>
            </a:r>
          </a:p>
        </p:txBody>
      </p:sp>
    </p:spTree>
    <p:extLst>
      <p:ext uri="{BB962C8B-B14F-4D97-AF65-F5344CB8AC3E}">
        <p14:creationId xmlns:p14="http://schemas.microsoft.com/office/powerpoint/2010/main" val="125601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990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FFTs, Windows, and Circularity</vt:lpstr>
      <vt:lpstr>First, two properties of the FFT</vt:lpstr>
      <vt:lpstr>First, let’s review a very important property of the FFT, that being circularity.</vt:lpstr>
      <vt:lpstr>PowerPoint Presentation</vt:lpstr>
      <vt:lpstr>Wait, what???</vt:lpstr>
      <vt:lpstr>Now: Discontinuities in Fourier Transforms</vt:lpstr>
      <vt:lpstr>PowerPoint Presentation</vt:lpstr>
      <vt:lpstr>Back to the FFT and the Window</vt:lpstr>
      <vt:lpstr>Ok, FFT of 2 slightly different frequency sine waves</vt:lpstr>
      <vt:lpstr>PowerPoint Presentation</vt:lpstr>
      <vt:lpstr>That discontinuity!</vt:lpstr>
      <vt:lpstr>Windows</vt:lpstr>
      <vt:lpstr>This brings us to another issue, time/frequency uncertainty</vt:lpstr>
      <vt:lpstr>Some windows in common use:</vt:lpstr>
      <vt:lpstr>What do we see?</vt:lpstr>
      <vt:lpstr>And another pair of windows:</vt:lpstr>
      <vt:lpstr>So, always use a Hann window?</vt:lpstr>
      <vt:lpstr>But, WAIT, you just showed the frequency response of the window. What about the signal?</vt:lpstr>
      <vt:lpstr>An example of a sine wave, windowed.</vt:lpstr>
      <vt:lpstr>Finally, some different windows characterized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FFT’s, Windows, and Circularity</dc:title>
  <dc:creator>jj</dc:creator>
  <cp:lastModifiedBy>jj</cp:lastModifiedBy>
  <cp:revision>23</cp:revision>
  <dcterms:created xsi:type="dcterms:W3CDTF">2018-01-24T22:38:19Z</dcterms:created>
  <dcterms:modified xsi:type="dcterms:W3CDTF">2018-01-26T01:41:47Z</dcterms:modified>
</cp:coreProperties>
</file>