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6" r:id="rId3"/>
    <p:sldId id="257" r:id="rId4"/>
    <p:sldId id="258" r:id="rId5"/>
    <p:sldId id="259" r:id="rId6"/>
    <p:sldId id="260" r:id="rId7"/>
    <p:sldId id="262" r:id="rId8"/>
    <p:sldId id="261" r:id="rId9"/>
    <p:sldId id="263" r:id="rId10"/>
    <p:sldId id="264" r:id="rId11"/>
    <p:sldId id="265" r:id="rId12"/>
    <p:sldId id="269" r:id="rId13"/>
    <p:sldId id="266" r:id="rId14"/>
    <p:sldId id="267" r:id="rId15"/>
    <p:sldId id="268"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114" d="100"/>
          <a:sy n="114" d="100"/>
        </p:scale>
        <p:origin x="18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FD202-B21B-4739-980B-E825961F01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4A988AC-C584-4238-AF12-04E994E8D9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1677D7-47B9-4B2A-A075-8A22AA79D4AE}"/>
              </a:ext>
            </a:extLst>
          </p:cNvPr>
          <p:cNvSpPr>
            <a:spLocks noGrp="1"/>
          </p:cNvSpPr>
          <p:nvPr>
            <p:ph type="dt" sz="half" idx="10"/>
          </p:nvPr>
        </p:nvSpPr>
        <p:spPr/>
        <p:txBody>
          <a:bodyPr/>
          <a:lstStyle/>
          <a:p>
            <a:fld id="{706FD706-DFF6-44A0-AC96-30D54294C235}" type="datetimeFigureOut">
              <a:rPr lang="en-US" smtClean="0"/>
              <a:t>1/27/2021</a:t>
            </a:fld>
            <a:endParaRPr lang="en-US"/>
          </a:p>
        </p:txBody>
      </p:sp>
      <p:sp>
        <p:nvSpPr>
          <p:cNvPr id="5" name="Footer Placeholder 4">
            <a:extLst>
              <a:ext uri="{FF2B5EF4-FFF2-40B4-BE49-F238E27FC236}">
                <a16:creationId xmlns:a16="http://schemas.microsoft.com/office/drawing/2014/main" id="{E2603D5A-68D3-4356-B7A1-DDF222946B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923023-5C74-42D9-9AEC-3A318773A6C4}"/>
              </a:ext>
            </a:extLst>
          </p:cNvPr>
          <p:cNvSpPr>
            <a:spLocks noGrp="1"/>
          </p:cNvSpPr>
          <p:nvPr>
            <p:ph type="sldNum" sz="quarter" idx="12"/>
          </p:nvPr>
        </p:nvSpPr>
        <p:spPr/>
        <p:txBody>
          <a:bodyPr/>
          <a:lstStyle/>
          <a:p>
            <a:fld id="{68AB4CE5-AEF7-41A0-9812-54101FE19083}" type="slidenum">
              <a:rPr lang="en-US" smtClean="0"/>
              <a:t>‹#›</a:t>
            </a:fld>
            <a:endParaRPr lang="en-US"/>
          </a:p>
        </p:txBody>
      </p:sp>
    </p:spTree>
    <p:extLst>
      <p:ext uri="{BB962C8B-B14F-4D97-AF65-F5344CB8AC3E}">
        <p14:creationId xmlns:p14="http://schemas.microsoft.com/office/powerpoint/2010/main" val="4058471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DACBF-A691-4984-8806-DB3CFC8BE0E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8CCD2D0-C6E9-414E-8860-E4E64AD59D0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C77971-EB31-4DC9-B903-EA59C3A30AFD}"/>
              </a:ext>
            </a:extLst>
          </p:cNvPr>
          <p:cNvSpPr>
            <a:spLocks noGrp="1"/>
          </p:cNvSpPr>
          <p:nvPr>
            <p:ph type="dt" sz="half" idx="10"/>
          </p:nvPr>
        </p:nvSpPr>
        <p:spPr/>
        <p:txBody>
          <a:bodyPr/>
          <a:lstStyle/>
          <a:p>
            <a:fld id="{706FD706-DFF6-44A0-AC96-30D54294C235}" type="datetimeFigureOut">
              <a:rPr lang="en-US" smtClean="0"/>
              <a:t>1/27/2021</a:t>
            </a:fld>
            <a:endParaRPr lang="en-US"/>
          </a:p>
        </p:txBody>
      </p:sp>
      <p:sp>
        <p:nvSpPr>
          <p:cNvPr id="5" name="Footer Placeholder 4">
            <a:extLst>
              <a:ext uri="{FF2B5EF4-FFF2-40B4-BE49-F238E27FC236}">
                <a16:creationId xmlns:a16="http://schemas.microsoft.com/office/drawing/2014/main" id="{C798DF87-A085-4EE5-AD9B-F4695BF9AA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0CD01B-E5BF-4D2F-ABEE-025A81334C58}"/>
              </a:ext>
            </a:extLst>
          </p:cNvPr>
          <p:cNvSpPr>
            <a:spLocks noGrp="1"/>
          </p:cNvSpPr>
          <p:nvPr>
            <p:ph type="sldNum" sz="quarter" idx="12"/>
          </p:nvPr>
        </p:nvSpPr>
        <p:spPr/>
        <p:txBody>
          <a:bodyPr/>
          <a:lstStyle/>
          <a:p>
            <a:fld id="{68AB4CE5-AEF7-41A0-9812-54101FE19083}" type="slidenum">
              <a:rPr lang="en-US" smtClean="0"/>
              <a:t>‹#›</a:t>
            </a:fld>
            <a:endParaRPr lang="en-US"/>
          </a:p>
        </p:txBody>
      </p:sp>
    </p:spTree>
    <p:extLst>
      <p:ext uri="{BB962C8B-B14F-4D97-AF65-F5344CB8AC3E}">
        <p14:creationId xmlns:p14="http://schemas.microsoft.com/office/powerpoint/2010/main" val="277374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2B0946-2A6A-47F7-B7CC-041D3F38CE8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61A2A85-FBAA-474B-A39A-8740C72BD19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37EC25-5E54-4989-BEC1-014F1C1FF112}"/>
              </a:ext>
            </a:extLst>
          </p:cNvPr>
          <p:cNvSpPr>
            <a:spLocks noGrp="1"/>
          </p:cNvSpPr>
          <p:nvPr>
            <p:ph type="dt" sz="half" idx="10"/>
          </p:nvPr>
        </p:nvSpPr>
        <p:spPr/>
        <p:txBody>
          <a:bodyPr/>
          <a:lstStyle/>
          <a:p>
            <a:fld id="{706FD706-DFF6-44A0-AC96-30D54294C235}" type="datetimeFigureOut">
              <a:rPr lang="en-US" smtClean="0"/>
              <a:t>1/27/2021</a:t>
            </a:fld>
            <a:endParaRPr lang="en-US"/>
          </a:p>
        </p:txBody>
      </p:sp>
      <p:sp>
        <p:nvSpPr>
          <p:cNvPr id="5" name="Footer Placeholder 4">
            <a:extLst>
              <a:ext uri="{FF2B5EF4-FFF2-40B4-BE49-F238E27FC236}">
                <a16:creationId xmlns:a16="http://schemas.microsoft.com/office/drawing/2014/main" id="{A2E81FA8-C77F-4BD3-82B5-2907A8CF6C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F9EDC7-747D-46BF-8842-968FD946DB38}"/>
              </a:ext>
            </a:extLst>
          </p:cNvPr>
          <p:cNvSpPr>
            <a:spLocks noGrp="1"/>
          </p:cNvSpPr>
          <p:nvPr>
            <p:ph type="sldNum" sz="quarter" idx="12"/>
          </p:nvPr>
        </p:nvSpPr>
        <p:spPr/>
        <p:txBody>
          <a:bodyPr/>
          <a:lstStyle/>
          <a:p>
            <a:fld id="{68AB4CE5-AEF7-41A0-9812-54101FE19083}" type="slidenum">
              <a:rPr lang="en-US" smtClean="0"/>
              <a:t>‹#›</a:t>
            </a:fld>
            <a:endParaRPr lang="en-US"/>
          </a:p>
        </p:txBody>
      </p:sp>
    </p:spTree>
    <p:extLst>
      <p:ext uri="{BB962C8B-B14F-4D97-AF65-F5344CB8AC3E}">
        <p14:creationId xmlns:p14="http://schemas.microsoft.com/office/powerpoint/2010/main" val="2891533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04E77-F84C-4D4F-B44B-E326C608DF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8045337-0375-4321-889F-038D7E9B5D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C856D9-6C8D-478B-8832-4B07ABE23999}"/>
              </a:ext>
            </a:extLst>
          </p:cNvPr>
          <p:cNvSpPr>
            <a:spLocks noGrp="1"/>
          </p:cNvSpPr>
          <p:nvPr>
            <p:ph type="dt" sz="half" idx="10"/>
          </p:nvPr>
        </p:nvSpPr>
        <p:spPr/>
        <p:txBody>
          <a:bodyPr/>
          <a:lstStyle/>
          <a:p>
            <a:fld id="{706FD706-DFF6-44A0-AC96-30D54294C235}" type="datetimeFigureOut">
              <a:rPr lang="en-US" smtClean="0"/>
              <a:t>1/27/2021</a:t>
            </a:fld>
            <a:endParaRPr lang="en-US"/>
          </a:p>
        </p:txBody>
      </p:sp>
      <p:sp>
        <p:nvSpPr>
          <p:cNvPr id="5" name="Footer Placeholder 4">
            <a:extLst>
              <a:ext uri="{FF2B5EF4-FFF2-40B4-BE49-F238E27FC236}">
                <a16:creationId xmlns:a16="http://schemas.microsoft.com/office/drawing/2014/main" id="{5093E111-61E6-4FF5-BC3E-8A26FEE1F4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64BFC6-166D-4FD7-A341-4841849E6D8A}"/>
              </a:ext>
            </a:extLst>
          </p:cNvPr>
          <p:cNvSpPr>
            <a:spLocks noGrp="1"/>
          </p:cNvSpPr>
          <p:nvPr>
            <p:ph type="sldNum" sz="quarter" idx="12"/>
          </p:nvPr>
        </p:nvSpPr>
        <p:spPr/>
        <p:txBody>
          <a:bodyPr/>
          <a:lstStyle/>
          <a:p>
            <a:fld id="{68AB4CE5-AEF7-41A0-9812-54101FE19083}" type="slidenum">
              <a:rPr lang="en-US" smtClean="0"/>
              <a:t>‹#›</a:t>
            </a:fld>
            <a:endParaRPr lang="en-US"/>
          </a:p>
        </p:txBody>
      </p:sp>
    </p:spTree>
    <p:extLst>
      <p:ext uri="{BB962C8B-B14F-4D97-AF65-F5344CB8AC3E}">
        <p14:creationId xmlns:p14="http://schemas.microsoft.com/office/powerpoint/2010/main" val="2910342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4C078-D5FA-44B3-8212-768C7E1B66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C375FCC-C1EF-4611-9CF5-07C47F996A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E21AF8-2DC4-41CD-93D1-8AC3BA192523}"/>
              </a:ext>
            </a:extLst>
          </p:cNvPr>
          <p:cNvSpPr>
            <a:spLocks noGrp="1"/>
          </p:cNvSpPr>
          <p:nvPr>
            <p:ph type="dt" sz="half" idx="10"/>
          </p:nvPr>
        </p:nvSpPr>
        <p:spPr/>
        <p:txBody>
          <a:bodyPr/>
          <a:lstStyle/>
          <a:p>
            <a:fld id="{706FD706-DFF6-44A0-AC96-30D54294C235}" type="datetimeFigureOut">
              <a:rPr lang="en-US" smtClean="0"/>
              <a:t>1/27/2021</a:t>
            </a:fld>
            <a:endParaRPr lang="en-US"/>
          </a:p>
        </p:txBody>
      </p:sp>
      <p:sp>
        <p:nvSpPr>
          <p:cNvPr id="5" name="Footer Placeholder 4">
            <a:extLst>
              <a:ext uri="{FF2B5EF4-FFF2-40B4-BE49-F238E27FC236}">
                <a16:creationId xmlns:a16="http://schemas.microsoft.com/office/drawing/2014/main" id="{98AE6955-7EB0-42A2-96A8-3F67D0BA24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80DF16-6A62-4224-B67D-9F1A780C9E82}"/>
              </a:ext>
            </a:extLst>
          </p:cNvPr>
          <p:cNvSpPr>
            <a:spLocks noGrp="1"/>
          </p:cNvSpPr>
          <p:nvPr>
            <p:ph type="sldNum" sz="quarter" idx="12"/>
          </p:nvPr>
        </p:nvSpPr>
        <p:spPr/>
        <p:txBody>
          <a:bodyPr/>
          <a:lstStyle/>
          <a:p>
            <a:fld id="{68AB4CE5-AEF7-41A0-9812-54101FE19083}" type="slidenum">
              <a:rPr lang="en-US" smtClean="0"/>
              <a:t>‹#›</a:t>
            </a:fld>
            <a:endParaRPr lang="en-US"/>
          </a:p>
        </p:txBody>
      </p:sp>
    </p:spTree>
    <p:extLst>
      <p:ext uri="{BB962C8B-B14F-4D97-AF65-F5344CB8AC3E}">
        <p14:creationId xmlns:p14="http://schemas.microsoft.com/office/powerpoint/2010/main" val="1753300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6EE41-436C-4F17-864B-5DCDBE0553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C2D93A-BCFD-4280-9774-770552B5F7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D100719-A41A-4304-AC24-440C96865B2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2805DB-5BE4-4015-8768-005F0C68B16C}"/>
              </a:ext>
            </a:extLst>
          </p:cNvPr>
          <p:cNvSpPr>
            <a:spLocks noGrp="1"/>
          </p:cNvSpPr>
          <p:nvPr>
            <p:ph type="dt" sz="half" idx="10"/>
          </p:nvPr>
        </p:nvSpPr>
        <p:spPr/>
        <p:txBody>
          <a:bodyPr/>
          <a:lstStyle/>
          <a:p>
            <a:fld id="{706FD706-DFF6-44A0-AC96-30D54294C235}" type="datetimeFigureOut">
              <a:rPr lang="en-US" smtClean="0"/>
              <a:t>1/27/2021</a:t>
            </a:fld>
            <a:endParaRPr lang="en-US"/>
          </a:p>
        </p:txBody>
      </p:sp>
      <p:sp>
        <p:nvSpPr>
          <p:cNvPr id="6" name="Footer Placeholder 5">
            <a:extLst>
              <a:ext uri="{FF2B5EF4-FFF2-40B4-BE49-F238E27FC236}">
                <a16:creationId xmlns:a16="http://schemas.microsoft.com/office/drawing/2014/main" id="{4628ECFE-2A2C-4C8C-828E-F735878F3E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EA9666-E756-47DA-A877-B0BC763C169E}"/>
              </a:ext>
            </a:extLst>
          </p:cNvPr>
          <p:cNvSpPr>
            <a:spLocks noGrp="1"/>
          </p:cNvSpPr>
          <p:nvPr>
            <p:ph type="sldNum" sz="quarter" idx="12"/>
          </p:nvPr>
        </p:nvSpPr>
        <p:spPr/>
        <p:txBody>
          <a:bodyPr/>
          <a:lstStyle/>
          <a:p>
            <a:fld id="{68AB4CE5-AEF7-41A0-9812-54101FE19083}" type="slidenum">
              <a:rPr lang="en-US" smtClean="0"/>
              <a:t>‹#›</a:t>
            </a:fld>
            <a:endParaRPr lang="en-US"/>
          </a:p>
        </p:txBody>
      </p:sp>
    </p:spTree>
    <p:extLst>
      <p:ext uri="{BB962C8B-B14F-4D97-AF65-F5344CB8AC3E}">
        <p14:creationId xmlns:p14="http://schemas.microsoft.com/office/powerpoint/2010/main" val="4294281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17986-6B46-439D-B87D-ADC37D27C64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E801AE-73C3-4352-9481-0964809E07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34B42E-65B1-4F08-80DB-5CE84D76618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AFDCBFB-7283-4B54-BFBD-245F293A36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55AB751-3646-4991-B1DF-65FA9FEB294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936D327-D695-4E92-B216-B85806D70B61}"/>
              </a:ext>
            </a:extLst>
          </p:cNvPr>
          <p:cNvSpPr>
            <a:spLocks noGrp="1"/>
          </p:cNvSpPr>
          <p:nvPr>
            <p:ph type="dt" sz="half" idx="10"/>
          </p:nvPr>
        </p:nvSpPr>
        <p:spPr/>
        <p:txBody>
          <a:bodyPr/>
          <a:lstStyle/>
          <a:p>
            <a:fld id="{706FD706-DFF6-44A0-AC96-30D54294C235}" type="datetimeFigureOut">
              <a:rPr lang="en-US" smtClean="0"/>
              <a:t>1/27/2021</a:t>
            </a:fld>
            <a:endParaRPr lang="en-US"/>
          </a:p>
        </p:txBody>
      </p:sp>
      <p:sp>
        <p:nvSpPr>
          <p:cNvPr id="8" name="Footer Placeholder 7">
            <a:extLst>
              <a:ext uri="{FF2B5EF4-FFF2-40B4-BE49-F238E27FC236}">
                <a16:creationId xmlns:a16="http://schemas.microsoft.com/office/drawing/2014/main" id="{89E00EA7-06A9-4729-B331-661C4AC9783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91E225-21D5-478F-A923-9AD59A4CFF4D}"/>
              </a:ext>
            </a:extLst>
          </p:cNvPr>
          <p:cNvSpPr>
            <a:spLocks noGrp="1"/>
          </p:cNvSpPr>
          <p:nvPr>
            <p:ph type="sldNum" sz="quarter" idx="12"/>
          </p:nvPr>
        </p:nvSpPr>
        <p:spPr/>
        <p:txBody>
          <a:bodyPr/>
          <a:lstStyle/>
          <a:p>
            <a:fld id="{68AB4CE5-AEF7-41A0-9812-54101FE19083}" type="slidenum">
              <a:rPr lang="en-US" smtClean="0"/>
              <a:t>‹#›</a:t>
            </a:fld>
            <a:endParaRPr lang="en-US"/>
          </a:p>
        </p:txBody>
      </p:sp>
    </p:spTree>
    <p:extLst>
      <p:ext uri="{BB962C8B-B14F-4D97-AF65-F5344CB8AC3E}">
        <p14:creationId xmlns:p14="http://schemas.microsoft.com/office/powerpoint/2010/main" val="1528407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BD23B-5F33-4B9A-8E88-10CD4F5E48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2DBB4DF-92F2-4B81-AD40-89315DBE316B}"/>
              </a:ext>
            </a:extLst>
          </p:cNvPr>
          <p:cNvSpPr>
            <a:spLocks noGrp="1"/>
          </p:cNvSpPr>
          <p:nvPr>
            <p:ph type="dt" sz="half" idx="10"/>
          </p:nvPr>
        </p:nvSpPr>
        <p:spPr/>
        <p:txBody>
          <a:bodyPr/>
          <a:lstStyle/>
          <a:p>
            <a:fld id="{706FD706-DFF6-44A0-AC96-30D54294C235}" type="datetimeFigureOut">
              <a:rPr lang="en-US" smtClean="0"/>
              <a:t>1/27/2021</a:t>
            </a:fld>
            <a:endParaRPr lang="en-US"/>
          </a:p>
        </p:txBody>
      </p:sp>
      <p:sp>
        <p:nvSpPr>
          <p:cNvPr id="4" name="Footer Placeholder 3">
            <a:extLst>
              <a:ext uri="{FF2B5EF4-FFF2-40B4-BE49-F238E27FC236}">
                <a16:creationId xmlns:a16="http://schemas.microsoft.com/office/drawing/2014/main" id="{6301C89D-129D-47D7-8F21-A44F78D29B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18C5F05-6900-4D9B-B8E8-44BA13E70222}"/>
              </a:ext>
            </a:extLst>
          </p:cNvPr>
          <p:cNvSpPr>
            <a:spLocks noGrp="1"/>
          </p:cNvSpPr>
          <p:nvPr>
            <p:ph type="sldNum" sz="quarter" idx="12"/>
          </p:nvPr>
        </p:nvSpPr>
        <p:spPr/>
        <p:txBody>
          <a:bodyPr/>
          <a:lstStyle/>
          <a:p>
            <a:fld id="{68AB4CE5-AEF7-41A0-9812-54101FE19083}" type="slidenum">
              <a:rPr lang="en-US" smtClean="0"/>
              <a:t>‹#›</a:t>
            </a:fld>
            <a:endParaRPr lang="en-US"/>
          </a:p>
        </p:txBody>
      </p:sp>
    </p:spTree>
    <p:extLst>
      <p:ext uri="{BB962C8B-B14F-4D97-AF65-F5344CB8AC3E}">
        <p14:creationId xmlns:p14="http://schemas.microsoft.com/office/powerpoint/2010/main" val="4049875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F4BBA9-FCC2-4CF8-A685-737015742EAC}"/>
              </a:ext>
            </a:extLst>
          </p:cNvPr>
          <p:cNvSpPr>
            <a:spLocks noGrp="1"/>
          </p:cNvSpPr>
          <p:nvPr>
            <p:ph type="dt" sz="half" idx="10"/>
          </p:nvPr>
        </p:nvSpPr>
        <p:spPr/>
        <p:txBody>
          <a:bodyPr/>
          <a:lstStyle/>
          <a:p>
            <a:fld id="{706FD706-DFF6-44A0-AC96-30D54294C235}" type="datetimeFigureOut">
              <a:rPr lang="en-US" smtClean="0"/>
              <a:t>1/27/2021</a:t>
            </a:fld>
            <a:endParaRPr lang="en-US"/>
          </a:p>
        </p:txBody>
      </p:sp>
      <p:sp>
        <p:nvSpPr>
          <p:cNvPr id="3" name="Footer Placeholder 2">
            <a:extLst>
              <a:ext uri="{FF2B5EF4-FFF2-40B4-BE49-F238E27FC236}">
                <a16:creationId xmlns:a16="http://schemas.microsoft.com/office/drawing/2014/main" id="{1FFDE048-BD60-477C-B9D1-C845E163C2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783E058-C5ED-48B2-9A6A-30C6269546D6}"/>
              </a:ext>
            </a:extLst>
          </p:cNvPr>
          <p:cNvSpPr>
            <a:spLocks noGrp="1"/>
          </p:cNvSpPr>
          <p:nvPr>
            <p:ph type="sldNum" sz="quarter" idx="12"/>
          </p:nvPr>
        </p:nvSpPr>
        <p:spPr/>
        <p:txBody>
          <a:bodyPr/>
          <a:lstStyle/>
          <a:p>
            <a:fld id="{68AB4CE5-AEF7-41A0-9812-54101FE19083}" type="slidenum">
              <a:rPr lang="en-US" smtClean="0"/>
              <a:t>‹#›</a:t>
            </a:fld>
            <a:endParaRPr lang="en-US"/>
          </a:p>
        </p:txBody>
      </p:sp>
    </p:spTree>
    <p:extLst>
      <p:ext uri="{BB962C8B-B14F-4D97-AF65-F5344CB8AC3E}">
        <p14:creationId xmlns:p14="http://schemas.microsoft.com/office/powerpoint/2010/main" val="2526860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F0948-2C27-4A2F-8780-89FEF264F8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0A5E933-18BC-4BF2-995D-36B2B0198E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CCBC1A-4CF6-4C51-A7E1-84200B44C2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AD92FF-0AFA-4E7B-BDA5-31FCA6408229}"/>
              </a:ext>
            </a:extLst>
          </p:cNvPr>
          <p:cNvSpPr>
            <a:spLocks noGrp="1"/>
          </p:cNvSpPr>
          <p:nvPr>
            <p:ph type="dt" sz="half" idx="10"/>
          </p:nvPr>
        </p:nvSpPr>
        <p:spPr/>
        <p:txBody>
          <a:bodyPr/>
          <a:lstStyle/>
          <a:p>
            <a:fld id="{706FD706-DFF6-44A0-AC96-30D54294C235}" type="datetimeFigureOut">
              <a:rPr lang="en-US" smtClean="0"/>
              <a:t>1/27/2021</a:t>
            </a:fld>
            <a:endParaRPr lang="en-US"/>
          </a:p>
        </p:txBody>
      </p:sp>
      <p:sp>
        <p:nvSpPr>
          <p:cNvPr id="6" name="Footer Placeholder 5">
            <a:extLst>
              <a:ext uri="{FF2B5EF4-FFF2-40B4-BE49-F238E27FC236}">
                <a16:creationId xmlns:a16="http://schemas.microsoft.com/office/drawing/2014/main" id="{D5FFFEA1-BB15-4C60-8E65-1ED572DB67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D8A162-B287-4C4E-A64A-4799BEE67997}"/>
              </a:ext>
            </a:extLst>
          </p:cNvPr>
          <p:cNvSpPr>
            <a:spLocks noGrp="1"/>
          </p:cNvSpPr>
          <p:nvPr>
            <p:ph type="sldNum" sz="quarter" idx="12"/>
          </p:nvPr>
        </p:nvSpPr>
        <p:spPr/>
        <p:txBody>
          <a:bodyPr/>
          <a:lstStyle/>
          <a:p>
            <a:fld id="{68AB4CE5-AEF7-41A0-9812-54101FE19083}" type="slidenum">
              <a:rPr lang="en-US" smtClean="0"/>
              <a:t>‹#›</a:t>
            </a:fld>
            <a:endParaRPr lang="en-US"/>
          </a:p>
        </p:txBody>
      </p:sp>
    </p:spTree>
    <p:extLst>
      <p:ext uri="{BB962C8B-B14F-4D97-AF65-F5344CB8AC3E}">
        <p14:creationId xmlns:p14="http://schemas.microsoft.com/office/powerpoint/2010/main" val="2389644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3BB66-5F39-4235-B273-A8C2418FE3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B79EDD-A218-4A8C-97DC-2CCF6672EF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32E7A-A339-4697-BCAC-D83343486C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68553A-5147-4427-A16A-26B5A386E84C}"/>
              </a:ext>
            </a:extLst>
          </p:cNvPr>
          <p:cNvSpPr>
            <a:spLocks noGrp="1"/>
          </p:cNvSpPr>
          <p:nvPr>
            <p:ph type="dt" sz="half" idx="10"/>
          </p:nvPr>
        </p:nvSpPr>
        <p:spPr/>
        <p:txBody>
          <a:bodyPr/>
          <a:lstStyle/>
          <a:p>
            <a:fld id="{706FD706-DFF6-44A0-AC96-30D54294C235}" type="datetimeFigureOut">
              <a:rPr lang="en-US" smtClean="0"/>
              <a:t>1/27/2021</a:t>
            </a:fld>
            <a:endParaRPr lang="en-US"/>
          </a:p>
        </p:txBody>
      </p:sp>
      <p:sp>
        <p:nvSpPr>
          <p:cNvPr id="6" name="Footer Placeholder 5">
            <a:extLst>
              <a:ext uri="{FF2B5EF4-FFF2-40B4-BE49-F238E27FC236}">
                <a16:creationId xmlns:a16="http://schemas.microsoft.com/office/drawing/2014/main" id="{19D5AF4D-FD7B-4840-A760-A640023149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3AF278-A928-4A13-A5F9-CCEA4364772A}"/>
              </a:ext>
            </a:extLst>
          </p:cNvPr>
          <p:cNvSpPr>
            <a:spLocks noGrp="1"/>
          </p:cNvSpPr>
          <p:nvPr>
            <p:ph type="sldNum" sz="quarter" idx="12"/>
          </p:nvPr>
        </p:nvSpPr>
        <p:spPr/>
        <p:txBody>
          <a:bodyPr/>
          <a:lstStyle/>
          <a:p>
            <a:fld id="{68AB4CE5-AEF7-41A0-9812-54101FE19083}" type="slidenum">
              <a:rPr lang="en-US" smtClean="0"/>
              <a:t>‹#›</a:t>
            </a:fld>
            <a:endParaRPr lang="en-US"/>
          </a:p>
        </p:txBody>
      </p:sp>
    </p:spTree>
    <p:extLst>
      <p:ext uri="{BB962C8B-B14F-4D97-AF65-F5344CB8AC3E}">
        <p14:creationId xmlns:p14="http://schemas.microsoft.com/office/powerpoint/2010/main" val="3460852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0B272C-D9ED-46D3-A8B6-838B6E206B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1CDCFEF-3EB5-4FDB-ACAC-EE507EF724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1ABA80-801C-4FFE-A245-F43D6DC755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6FD706-DFF6-44A0-AC96-30D54294C235}" type="datetimeFigureOut">
              <a:rPr lang="en-US" smtClean="0"/>
              <a:t>1/27/2021</a:t>
            </a:fld>
            <a:endParaRPr lang="en-US"/>
          </a:p>
        </p:txBody>
      </p:sp>
      <p:sp>
        <p:nvSpPr>
          <p:cNvPr id="5" name="Footer Placeholder 4">
            <a:extLst>
              <a:ext uri="{FF2B5EF4-FFF2-40B4-BE49-F238E27FC236}">
                <a16:creationId xmlns:a16="http://schemas.microsoft.com/office/drawing/2014/main" id="{4D59939A-D234-4161-90BE-5639DE332F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5FD55FF-3FBA-4F1D-94CC-2745CC215A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AB4CE5-AEF7-41A0-9812-54101FE19083}" type="slidenum">
              <a:rPr lang="en-US" smtClean="0"/>
              <a:t>‹#›</a:t>
            </a:fld>
            <a:endParaRPr lang="en-US"/>
          </a:p>
        </p:txBody>
      </p:sp>
    </p:spTree>
    <p:extLst>
      <p:ext uri="{BB962C8B-B14F-4D97-AF65-F5344CB8AC3E}">
        <p14:creationId xmlns:p14="http://schemas.microsoft.com/office/powerpoint/2010/main" val="24098178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aes-media.org/sections/pnw/pnwrecaps/2019/apr2019/"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0601C-E523-457B-BD5D-C9498E47D625}"/>
              </a:ext>
            </a:extLst>
          </p:cNvPr>
          <p:cNvSpPr>
            <a:spLocks noGrp="1"/>
          </p:cNvSpPr>
          <p:nvPr>
            <p:ph type="ctrTitle"/>
          </p:nvPr>
        </p:nvSpPr>
        <p:spPr/>
        <p:txBody>
          <a:bodyPr>
            <a:normAutofit fontScale="90000"/>
          </a:bodyPr>
          <a:lstStyle/>
          <a:p>
            <a:r>
              <a:rPr lang="en-US" dirty="0"/>
              <a:t>Auditory Mechanisms</a:t>
            </a:r>
            <a:br>
              <a:rPr lang="en-US" dirty="0"/>
            </a:br>
            <a:r>
              <a:rPr lang="en-US" dirty="0"/>
              <a:t>for</a:t>
            </a:r>
            <a:br>
              <a:rPr lang="en-US" dirty="0"/>
            </a:br>
            <a:r>
              <a:rPr lang="en-US" dirty="0"/>
              <a:t>Spatial Hearing</a:t>
            </a:r>
          </a:p>
        </p:txBody>
      </p:sp>
      <p:sp>
        <p:nvSpPr>
          <p:cNvPr id="3" name="Subtitle 2">
            <a:extLst>
              <a:ext uri="{FF2B5EF4-FFF2-40B4-BE49-F238E27FC236}">
                <a16:creationId xmlns:a16="http://schemas.microsoft.com/office/drawing/2014/main" id="{99D2926D-6304-4D86-8697-7526AB9EBB03}"/>
              </a:ext>
            </a:extLst>
          </p:cNvPr>
          <p:cNvSpPr>
            <a:spLocks noGrp="1"/>
          </p:cNvSpPr>
          <p:nvPr>
            <p:ph type="subTitle" idx="1"/>
          </p:nvPr>
        </p:nvSpPr>
        <p:spPr>
          <a:xfrm>
            <a:off x="1524000" y="4271554"/>
            <a:ext cx="9144000" cy="986246"/>
          </a:xfrm>
        </p:spPr>
        <p:txBody>
          <a:bodyPr/>
          <a:lstStyle/>
          <a:p>
            <a:r>
              <a:rPr lang="en-US" dirty="0"/>
              <a:t>J.D. (jj) Johnston</a:t>
            </a:r>
          </a:p>
          <a:p>
            <a:r>
              <a:rPr lang="en-US" dirty="0"/>
              <a:t>Immersion Networks</a:t>
            </a:r>
          </a:p>
        </p:txBody>
      </p:sp>
    </p:spTree>
    <p:extLst>
      <p:ext uri="{BB962C8B-B14F-4D97-AF65-F5344CB8AC3E}">
        <p14:creationId xmlns:p14="http://schemas.microsoft.com/office/powerpoint/2010/main" val="7044386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2D6C0-D618-4F8E-B9F5-FB4EB2BD7BF4}"/>
              </a:ext>
            </a:extLst>
          </p:cNvPr>
          <p:cNvSpPr>
            <a:spLocks noGrp="1"/>
          </p:cNvSpPr>
          <p:nvPr>
            <p:ph type="title"/>
          </p:nvPr>
        </p:nvSpPr>
        <p:spPr/>
        <p:txBody>
          <a:bodyPr/>
          <a:lstStyle/>
          <a:p>
            <a:r>
              <a:rPr lang="en-US" dirty="0"/>
              <a:t>The acoustics of the head</a:t>
            </a:r>
          </a:p>
        </p:txBody>
      </p:sp>
      <p:sp>
        <p:nvSpPr>
          <p:cNvPr id="3" name="Content Placeholder 2">
            <a:extLst>
              <a:ext uri="{FF2B5EF4-FFF2-40B4-BE49-F238E27FC236}">
                <a16:creationId xmlns:a16="http://schemas.microsoft.com/office/drawing/2014/main" id="{03D1C57D-D1D4-4A7E-9CAA-E151793E49BB}"/>
              </a:ext>
            </a:extLst>
          </p:cNvPr>
          <p:cNvSpPr>
            <a:spLocks noGrp="1"/>
          </p:cNvSpPr>
          <p:nvPr>
            <p:ph idx="1"/>
          </p:nvPr>
        </p:nvSpPr>
        <p:spPr/>
        <p:txBody>
          <a:bodyPr/>
          <a:lstStyle/>
          <a:p>
            <a:r>
              <a:rPr lang="en-US" dirty="0"/>
              <a:t>The acoustic signals in a room come from a variety of sources.</a:t>
            </a:r>
          </a:p>
          <a:p>
            <a:pPr lvl="1"/>
            <a:r>
              <a:rPr lang="en-US" dirty="0"/>
              <a:t>The direct signal from a non-occluded source</a:t>
            </a:r>
          </a:p>
          <a:p>
            <a:pPr lvl="1"/>
            <a:r>
              <a:rPr lang="en-US" dirty="0"/>
              <a:t>Reflections of the direct signal from surfaces. Remember that the source itself is usually directional!</a:t>
            </a:r>
          </a:p>
          <a:p>
            <a:pPr lvl="1"/>
            <a:r>
              <a:rPr lang="en-US" dirty="0"/>
              <a:t>The reverberant signal (for rooms with substantial reverberation).</a:t>
            </a:r>
          </a:p>
          <a:p>
            <a:pPr lvl="2"/>
            <a:r>
              <a:rPr lang="en-US" dirty="0"/>
              <a:t>It has been proposed that reverberant signals are orthogonal at the two ears, i.e. they are uncorrelated.</a:t>
            </a:r>
          </a:p>
          <a:p>
            <a:pPr lvl="2"/>
            <a:r>
              <a:rPr lang="en-US" dirty="0"/>
              <a:t>There are many ways to create uncorrelated signals.</a:t>
            </a:r>
          </a:p>
          <a:p>
            <a:pPr lvl="2"/>
            <a:r>
              <a:rPr lang="en-US" dirty="0"/>
              <a:t>Some of them sound like reverberation</a:t>
            </a:r>
          </a:p>
          <a:p>
            <a:pPr lvl="2"/>
            <a:r>
              <a:rPr lang="en-US" dirty="0"/>
              <a:t>Some of them just sound weird.</a:t>
            </a:r>
          </a:p>
          <a:p>
            <a:pPr lvl="2"/>
            <a:r>
              <a:rPr lang="en-US" dirty="0"/>
              <a:t>The use of the analytic measure of cross-correlation is not really the right metric here, but that’s a lightning rod. I’m going to ground that for now.</a:t>
            </a:r>
          </a:p>
          <a:p>
            <a:endParaRPr lang="en-US" dirty="0"/>
          </a:p>
        </p:txBody>
      </p:sp>
    </p:spTree>
    <p:extLst>
      <p:ext uri="{BB962C8B-B14F-4D97-AF65-F5344CB8AC3E}">
        <p14:creationId xmlns:p14="http://schemas.microsoft.com/office/powerpoint/2010/main" val="29094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4E419-897D-4307-B1A7-A63212A697A7}"/>
              </a:ext>
            </a:extLst>
          </p:cNvPr>
          <p:cNvSpPr>
            <a:spLocks noGrp="1"/>
          </p:cNvSpPr>
          <p:nvPr>
            <p:ph type="title"/>
          </p:nvPr>
        </p:nvSpPr>
        <p:spPr/>
        <p:txBody>
          <a:bodyPr/>
          <a:lstStyle/>
          <a:p>
            <a:r>
              <a:rPr lang="en-US" dirty="0"/>
              <a:t>The path to the ear canal.</a:t>
            </a:r>
          </a:p>
        </p:txBody>
      </p:sp>
      <p:sp>
        <p:nvSpPr>
          <p:cNvPr id="3" name="Content Placeholder 2">
            <a:extLst>
              <a:ext uri="{FF2B5EF4-FFF2-40B4-BE49-F238E27FC236}">
                <a16:creationId xmlns:a16="http://schemas.microsoft.com/office/drawing/2014/main" id="{BF351011-803B-4270-B63F-EAED8F90901C}"/>
              </a:ext>
            </a:extLst>
          </p:cNvPr>
          <p:cNvSpPr>
            <a:spLocks noGrp="1"/>
          </p:cNvSpPr>
          <p:nvPr>
            <p:ph idx="1"/>
          </p:nvPr>
        </p:nvSpPr>
        <p:spPr>
          <a:xfrm>
            <a:off x="838200" y="1416818"/>
            <a:ext cx="10515600" cy="4760145"/>
          </a:xfrm>
        </p:spPr>
        <p:txBody>
          <a:bodyPr>
            <a:normAutofit lnSpcReduction="10000"/>
          </a:bodyPr>
          <a:lstStyle/>
          <a:p>
            <a:r>
              <a:rPr lang="en-US" dirty="0"/>
              <a:t>As has been discussed over and over by now, the path to the ear affects the impulse response, time delay, and frequency response of </a:t>
            </a:r>
            <a:r>
              <a:rPr lang="en-US"/>
              <a:t>a sound </a:t>
            </a:r>
            <a:r>
              <a:rPr lang="en-US" dirty="0"/>
              <a:t>source. This is called the HRTF or HRIR (same information, in either frequency (HRTF) or time (HRIR) domains. HR means “head related”, TF is “transfer function”, and “IR” is impulse response.</a:t>
            </a:r>
          </a:p>
          <a:p>
            <a:endParaRPr lang="en-US" dirty="0"/>
          </a:p>
          <a:p>
            <a:r>
              <a:rPr lang="en-US" dirty="0"/>
              <a:t>Reflections typically come from different paths than the direct sound.</a:t>
            </a:r>
          </a:p>
          <a:p>
            <a:endParaRPr lang="en-US" dirty="0"/>
          </a:p>
          <a:p>
            <a:r>
              <a:rPr lang="en-US" dirty="0"/>
              <a:t>Reverberation is usually diffuse (although standard stage/hall concert halls actually have two directions for reverberation in many cases, for good halls.</a:t>
            </a:r>
          </a:p>
        </p:txBody>
      </p:sp>
    </p:spTree>
    <p:extLst>
      <p:ext uri="{BB962C8B-B14F-4D97-AF65-F5344CB8AC3E}">
        <p14:creationId xmlns:p14="http://schemas.microsoft.com/office/powerpoint/2010/main" val="36659482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EA05A-50AE-4D68-A096-85D511E8AD1C}"/>
              </a:ext>
            </a:extLst>
          </p:cNvPr>
          <p:cNvSpPr>
            <a:spLocks noGrp="1"/>
          </p:cNvSpPr>
          <p:nvPr>
            <p:ph type="title"/>
          </p:nvPr>
        </p:nvSpPr>
        <p:spPr/>
        <p:txBody>
          <a:bodyPr/>
          <a:lstStyle/>
          <a:p>
            <a:r>
              <a:rPr lang="en-US" dirty="0"/>
              <a:t>Definitions:	</a:t>
            </a:r>
          </a:p>
        </p:txBody>
      </p:sp>
      <p:sp>
        <p:nvSpPr>
          <p:cNvPr id="3" name="Content Placeholder 2">
            <a:extLst>
              <a:ext uri="{FF2B5EF4-FFF2-40B4-BE49-F238E27FC236}">
                <a16:creationId xmlns:a16="http://schemas.microsoft.com/office/drawing/2014/main" id="{ECD8DD10-6605-4C36-817F-E2E85ABCB2BA}"/>
              </a:ext>
            </a:extLst>
          </p:cNvPr>
          <p:cNvSpPr>
            <a:spLocks noGrp="1"/>
          </p:cNvSpPr>
          <p:nvPr>
            <p:ph idx="1"/>
          </p:nvPr>
        </p:nvSpPr>
        <p:spPr/>
        <p:txBody>
          <a:bodyPr>
            <a:normAutofit fontScale="92500" lnSpcReduction="10000"/>
          </a:bodyPr>
          <a:lstStyle/>
          <a:p>
            <a:r>
              <a:rPr lang="en-US" dirty="0"/>
              <a:t>ITD: Interaural time delay (A function of direction, distance, and frequency), denoted by f, r, theta, and phi </a:t>
            </a:r>
          </a:p>
          <a:p>
            <a:r>
              <a:rPr lang="en-US" dirty="0"/>
              <a:t>ILD: Interaural level difference (Also a function of direction, distance,  and frequency), denoted similarly</a:t>
            </a:r>
          </a:p>
          <a:p>
            <a:r>
              <a:rPr lang="en-US" dirty="0"/>
              <a:t>F – frequency in Hz, or alternately omega, frequency in radians/second.</a:t>
            </a:r>
          </a:p>
          <a:p>
            <a:r>
              <a:rPr lang="en-US" dirty="0"/>
              <a:t>R – radius, distance from source to the midline between the ears.</a:t>
            </a:r>
          </a:p>
          <a:p>
            <a:r>
              <a:rPr lang="en-US" dirty="0"/>
              <a:t>Theta – Horizontal angle of incidence</a:t>
            </a:r>
          </a:p>
          <a:p>
            <a:r>
              <a:rPr lang="en-US" dirty="0"/>
              <a:t>Phi – Vertical angle of incidence</a:t>
            </a:r>
          </a:p>
          <a:p>
            <a:r>
              <a:rPr lang="en-US" dirty="0"/>
              <a:t>Cone of Confusion:  A roughly cone-shaped surface over which mean ITD is the same.</a:t>
            </a:r>
          </a:p>
        </p:txBody>
      </p:sp>
    </p:spTree>
    <p:extLst>
      <p:ext uri="{BB962C8B-B14F-4D97-AF65-F5344CB8AC3E}">
        <p14:creationId xmlns:p14="http://schemas.microsoft.com/office/powerpoint/2010/main" val="2323389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7888A-C651-4452-9EAC-A1C42B21E0E9}"/>
              </a:ext>
            </a:extLst>
          </p:cNvPr>
          <p:cNvSpPr>
            <a:spLocks noGrp="1"/>
          </p:cNvSpPr>
          <p:nvPr>
            <p:ph type="title"/>
          </p:nvPr>
        </p:nvSpPr>
        <p:spPr/>
        <p:txBody>
          <a:bodyPr/>
          <a:lstStyle/>
          <a:p>
            <a:r>
              <a:rPr lang="en-US" dirty="0"/>
              <a:t>So, the direct sound is just what comes out of the source?</a:t>
            </a:r>
          </a:p>
        </p:txBody>
      </p:sp>
      <p:sp>
        <p:nvSpPr>
          <p:cNvPr id="3" name="Content Placeholder 2">
            <a:extLst>
              <a:ext uri="{FF2B5EF4-FFF2-40B4-BE49-F238E27FC236}">
                <a16:creationId xmlns:a16="http://schemas.microsoft.com/office/drawing/2014/main" id="{F1FB98C7-5435-4D92-8090-7E0790B1D7D9}"/>
              </a:ext>
            </a:extLst>
          </p:cNvPr>
          <p:cNvSpPr>
            <a:spLocks noGrp="1"/>
          </p:cNvSpPr>
          <p:nvPr>
            <p:ph idx="1"/>
          </p:nvPr>
        </p:nvSpPr>
        <p:spPr/>
        <p:txBody>
          <a:bodyPr>
            <a:normAutofit fontScale="92500" lnSpcReduction="10000"/>
          </a:bodyPr>
          <a:lstStyle/>
          <a:p>
            <a:r>
              <a:rPr lang="en-US" dirty="0"/>
              <a:t>Well no, not really.</a:t>
            </a:r>
          </a:p>
          <a:p>
            <a:endParaRPr lang="en-US" dirty="0"/>
          </a:p>
          <a:p>
            <a:r>
              <a:rPr lang="en-US" dirty="0"/>
              <a:t>The source is often (usually, almost always) directional.  </a:t>
            </a:r>
          </a:p>
          <a:p>
            <a:r>
              <a:rPr lang="en-US" dirty="0"/>
              <a:t>Wind, air flow, air currents, eddies, </a:t>
            </a:r>
            <a:r>
              <a:rPr lang="en-US" dirty="0" err="1"/>
              <a:t>etc</a:t>
            </a:r>
            <a:r>
              <a:rPr lang="en-US" dirty="0"/>
              <a:t>, actually affect the direct sound at any appreciable distance.</a:t>
            </a:r>
          </a:p>
          <a:p>
            <a:r>
              <a:rPr lang="en-US" dirty="0"/>
              <a:t>Air is nonlinear. Things like percussion, some brass, and the like will have spectral changes as you move away from the source due to this nonlinearity.</a:t>
            </a:r>
          </a:p>
          <a:p>
            <a:r>
              <a:rPr lang="en-US" dirty="0"/>
              <a:t>Just taking a close-</a:t>
            </a:r>
            <a:r>
              <a:rPr lang="en-US" dirty="0" err="1"/>
              <a:t>miked</a:t>
            </a:r>
            <a:r>
              <a:rPr lang="en-US" dirty="0"/>
              <a:t> capture and assuming the result is the same at distance is going to surprise you even in a room without much reverberation for signals with high peak amplitudes.</a:t>
            </a:r>
          </a:p>
        </p:txBody>
      </p:sp>
    </p:spTree>
    <p:extLst>
      <p:ext uri="{BB962C8B-B14F-4D97-AF65-F5344CB8AC3E}">
        <p14:creationId xmlns:p14="http://schemas.microsoft.com/office/powerpoint/2010/main" val="39846912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8554E-1DDC-41F6-AA86-672B2459F540}"/>
              </a:ext>
            </a:extLst>
          </p:cNvPr>
          <p:cNvSpPr>
            <a:spLocks noGrp="1"/>
          </p:cNvSpPr>
          <p:nvPr>
            <p:ph type="title"/>
          </p:nvPr>
        </p:nvSpPr>
        <p:spPr/>
        <p:txBody>
          <a:bodyPr/>
          <a:lstStyle/>
          <a:p>
            <a:r>
              <a:rPr lang="en-US" dirty="0"/>
              <a:t>So about this direct sound diffusion thing?	</a:t>
            </a:r>
          </a:p>
        </p:txBody>
      </p:sp>
      <p:sp>
        <p:nvSpPr>
          <p:cNvPr id="3" name="Content Placeholder 2">
            <a:extLst>
              <a:ext uri="{FF2B5EF4-FFF2-40B4-BE49-F238E27FC236}">
                <a16:creationId xmlns:a16="http://schemas.microsoft.com/office/drawing/2014/main" id="{34B94B8B-48C1-4589-BAF7-84C68E265218}"/>
              </a:ext>
            </a:extLst>
          </p:cNvPr>
          <p:cNvSpPr>
            <a:spLocks noGrp="1"/>
          </p:cNvSpPr>
          <p:nvPr>
            <p:ph idx="1"/>
          </p:nvPr>
        </p:nvSpPr>
        <p:spPr/>
        <p:txBody>
          <a:bodyPr/>
          <a:lstStyle/>
          <a:p>
            <a:r>
              <a:rPr lang="en-US" dirty="0"/>
              <a:t>Yes, there is some diffusion on the direct sound. Not a lot, but it can affect sensation quite a bit, as well as blur directional sensation (by making ITD a bit noisy).</a:t>
            </a:r>
          </a:p>
          <a:p>
            <a:r>
              <a:rPr lang="en-US" dirty="0"/>
              <a:t>This diffusion is very hard to model, it’s basically similar to a Rayleigh process (although not quite, of course).  More will not be said here.</a:t>
            </a:r>
          </a:p>
          <a:p>
            <a:r>
              <a:rPr lang="en-US" dirty="0"/>
              <a:t>To some extent, this is related to some of the calls for “decorrelation”, however, there are an infinite (literally) number of ways to decorrelate, and most of those do not sound right. Some of them, in fact, sound extremely strange. (I will not pass along some subjects’ descriptions here.)</a:t>
            </a:r>
          </a:p>
        </p:txBody>
      </p:sp>
    </p:spTree>
    <p:extLst>
      <p:ext uri="{BB962C8B-B14F-4D97-AF65-F5344CB8AC3E}">
        <p14:creationId xmlns:p14="http://schemas.microsoft.com/office/powerpoint/2010/main" val="604751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21C50-8954-43C0-A9D7-CE0FBB46AE0D}"/>
              </a:ext>
            </a:extLst>
          </p:cNvPr>
          <p:cNvSpPr>
            <a:spLocks noGrp="1"/>
          </p:cNvSpPr>
          <p:nvPr>
            <p:ph type="title"/>
          </p:nvPr>
        </p:nvSpPr>
        <p:spPr/>
        <p:txBody>
          <a:bodyPr/>
          <a:lstStyle/>
          <a:p>
            <a:r>
              <a:rPr lang="en-US" dirty="0"/>
              <a:t>So, what happens to the direct sound?	</a:t>
            </a:r>
          </a:p>
        </p:txBody>
      </p:sp>
      <p:sp>
        <p:nvSpPr>
          <p:cNvPr id="3" name="Content Placeholder 2">
            <a:extLst>
              <a:ext uri="{FF2B5EF4-FFF2-40B4-BE49-F238E27FC236}">
                <a16:creationId xmlns:a16="http://schemas.microsoft.com/office/drawing/2014/main" id="{D247B953-6797-426A-927F-4C62C00FA86B}"/>
              </a:ext>
            </a:extLst>
          </p:cNvPr>
          <p:cNvSpPr>
            <a:spLocks noGrp="1"/>
          </p:cNvSpPr>
          <p:nvPr>
            <p:ph idx="1"/>
          </p:nvPr>
        </p:nvSpPr>
        <p:spPr>
          <a:xfrm>
            <a:off x="838200" y="1607736"/>
            <a:ext cx="10515600" cy="4885139"/>
          </a:xfrm>
        </p:spPr>
        <p:txBody>
          <a:bodyPr>
            <a:normAutofit/>
          </a:bodyPr>
          <a:lstStyle/>
          <a:p>
            <a:r>
              <a:rPr lang="en-US" dirty="0"/>
              <a:t>Well, the direct sound is affected by the appropriate HRTF or HRIR (same thing, different domains) so to speak, and delivered to the ear.  This does provide the primary location on the cone of confusion (a more or less cone-shaped place where ITD is constant.</a:t>
            </a:r>
          </a:p>
          <a:p>
            <a:pPr lvl="1"/>
            <a:r>
              <a:rPr lang="en-US" dirty="0"/>
              <a:t>Of course, ITD can and will vary over frequency (only by a little bit, but it matters), which can somewhat disambiguate elevation in the cone of confusion.</a:t>
            </a:r>
          </a:p>
          <a:p>
            <a:pPr lvl="1"/>
            <a:r>
              <a:rPr lang="en-US" dirty="0"/>
              <a:t>ILD will help disambiguate the elevation, as will differences in ILD between the two ears.</a:t>
            </a:r>
          </a:p>
          <a:p>
            <a:pPr lvl="1"/>
            <a:endParaRPr lang="en-US" dirty="0"/>
          </a:p>
          <a:p>
            <a:r>
              <a:rPr lang="en-US" dirty="0"/>
              <a:t>The direct sound always gets there first, when there is a direct sound (no occlusion)</a:t>
            </a:r>
          </a:p>
        </p:txBody>
      </p:sp>
    </p:spTree>
    <p:extLst>
      <p:ext uri="{BB962C8B-B14F-4D97-AF65-F5344CB8AC3E}">
        <p14:creationId xmlns:p14="http://schemas.microsoft.com/office/powerpoint/2010/main" val="22647970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8EA8E-6BEC-4192-853A-06269827D246}"/>
              </a:ext>
            </a:extLst>
          </p:cNvPr>
          <p:cNvSpPr>
            <a:spLocks noGrp="1"/>
          </p:cNvSpPr>
          <p:nvPr>
            <p:ph type="title"/>
          </p:nvPr>
        </p:nvSpPr>
        <p:spPr/>
        <p:txBody>
          <a:bodyPr/>
          <a:lstStyle/>
          <a:p>
            <a:r>
              <a:rPr lang="en-US" dirty="0"/>
              <a:t>Direct gets there first!	</a:t>
            </a:r>
          </a:p>
        </p:txBody>
      </p:sp>
      <p:sp>
        <p:nvSpPr>
          <p:cNvPr id="3" name="Content Placeholder 2">
            <a:extLst>
              <a:ext uri="{FF2B5EF4-FFF2-40B4-BE49-F238E27FC236}">
                <a16:creationId xmlns:a16="http://schemas.microsoft.com/office/drawing/2014/main" id="{BF8270F3-4C56-4869-B7F4-798FD135F918}"/>
              </a:ext>
            </a:extLst>
          </p:cNvPr>
          <p:cNvSpPr>
            <a:spLocks noGrp="1"/>
          </p:cNvSpPr>
          <p:nvPr>
            <p:ph idx="1"/>
          </p:nvPr>
        </p:nvSpPr>
        <p:spPr>
          <a:xfrm>
            <a:off x="838200" y="1467059"/>
            <a:ext cx="10515600" cy="5025816"/>
          </a:xfrm>
        </p:spPr>
        <p:txBody>
          <a:bodyPr>
            <a:normAutofit fontScale="92500" lnSpcReduction="20000"/>
          </a:bodyPr>
          <a:lstStyle/>
          <a:p>
            <a:r>
              <a:rPr lang="en-US" dirty="0"/>
              <a:t>Recall, if you will, that auditory compression starts about 1 millisecond after onset.</a:t>
            </a:r>
          </a:p>
          <a:p>
            <a:r>
              <a:rPr lang="en-US" dirty="0"/>
              <a:t>This helps “emphasize” the direct sound, because it does come first.</a:t>
            </a:r>
          </a:p>
          <a:p>
            <a:r>
              <a:rPr lang="en-US" dirty="0"/>
              <a:t>Even in a reverberant environment, this can provide surprisingly useful directional cues.</a:t>
            </a:r>
          </a:p>
          <a:p>
            <a:endParaRPr lang="en-US" dirty="0"/>
          </a:p>
          <a:p>
            <a:r>
              <a:rPr lang="en-US" dirty="0"/>
              <a:t>Why is this important?</a:t>
            </a:r>
          </a:p>
          <a:p>
            <a:pPr lvl="1"/>
            <a:r>
              <a:rPr lang="en-US" dirty="0"/>
              <a:t>It lets us hear “through” reverberation</a:t>
            </a:r>
          </a:p>
          <a:p>
            <a:pPr lvl="1"/>
            <a:r>
              <a:rPr lang="en-US" dirty="0"/>
              <a:t>It can be integrated with eyesight to understand speech in a bad environment, by capturing the peaks that are above the noise/reverberant floor.</a:t>
            </a:r>
          </a:p>
          <a:p>
            <a:pPr lvl="1"/>
            <a:r>
              <a:rPr lang="en-US" dirty="0" err="1"/>
              <a:t>Interaurally</a:t>
            </a:r>
            <a:r>
              <a:rPr lang="en-US" dirty="0"/>
              <a:t>, the brain can also reject “decorrelated” signals around frequencies present in the direct signal’s peaks.</a:t>
            </a:r>
          </a:p>
          <a:p>
            <a:r>
              <a:rPr lang="en-US" dirty="0"/>
              <a:t>This presumes the direct sound does not have a flat envelope at high frequencies. At low frequencies, some degree of phase </a:t>
            </a:r>
            <a:r>
              <a:rPr lang="en-US"/>
              <a:t>lock still works.</a:t>
            </a:r>
            <a:endParaRPr lang="en-US" dirty="0"/>
          </a:p>
        </p:txBody>
      </p:sp>
    </p:spTree>
    <p:extLst>
      <p:ext uri="{BB962C8B-B14F-4D97-AF65-F5344CB8AC3E}">
        <p14:creationId xmlns:p14="http://schemas.microsoft.com/office/powerpoint/2010/main" val="8986871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E4895-F025-409B-891F-D5840D3BFA5C}"/>
              </a:ext>
            </a:extLst>
          </p:cNvPr>
          <p:cNvSpPr>
            <a:spLocks noGrp="1"/>
          </p:cNvSpPr>
          <p:nvPr>
            <p:ph type="title"/>
          </p:nvPr>
        </p:nvSpPr>
        <p:spPr/>
        <p:txBody>
          <a:bodyPr/>
          <a:lstStyle/>
          <a:p>
            <a:r>
              <a:rPr lang="en-US" dirty="0"/>
              <a:t>So, then, why is it so hard to localize a high frequency tone?</a:t>
            </a:r>
          </a:p>
        </p:txBody>
      </p:sp>
      <p:sp>
        <p:nvSpPr>
          <p:cNvPr id="3" name="Content Placeholder 2">
            <a:extLst>
              <a:ext uri="{FF2B5EF4-FFF2-40B4-BE49-F238E27FC236}">
                <a16:creationId xmlns:a16="http://schemas.microsoft.com/office/drawing/2014/main" id="{C67CDE8A-6E68-483F-B04D-E1165DBF56F5}"/>
              </a:ext>
            </a:extLst>
          </p:cNvPr>
          <p:cNvSpPr>
            <a:spLocks noGrp="1"/>
          </p:cNvSpPr>
          <p:nvPr>
            <p:ph idx="1"/>
          </p:nvPr>
        </p:nvSpPr>
        <p:spPr>
          <a:xfrm>
            <a:off x="838200" y="1825625"/>
            <a:ext cx="10515600" cy="4766094"/>
          </a:xfrm>
        </p:spPr>
        <p:txBody>
          <a:bodyPr>
            <a:normAutofit fontScale="92500" lnSpcReduction="10000"/>
          </a:bodyPr>
          <a:lstStyle/>
          <a:p>
            <a:r>
              <a:rPr lang="en-US" dirty="0"/>
              <a:t>Well, first, it’s a tone. It has a flat envelope, so there is no “first arrival” information</a:t>
            </a:r>
          </a:p>
          <a:p>
            <a:r>
              <a:rPr lang="en-US" dirty="0"/>
              <a:t>It’s a high frequency, and will reflect off of small surfaces. Many small surfaces, in fact.</a:t>
            </a:r>
          </a:p>
          <a:p>
            <a:r>
              <a:rPr lang="en-US" dirty="0"/>
              <a:t>The reflections will interfere with each other, and with the ITD arising from HRTF’s.</a:t>
            </a:r>
          </a:p>
          <a:p>
            <a:endParaRPr lang="en-US" dirty="0"/>
          </a:p>
          <a:p>
            <a:r>
              <a:rPr lang="en-US" dirty="0"/>
              <a:t>That’s almost impossible to localize, indeed.</a:t>
            </a:r>
          </a:p>
          <a:p>
            <a:endParaRPr lang="en-US" dirty="0"/>
          </a:p>
          <a:p>
            <a:r>
              <a:rPr lang="en-US" dirty="0"/>
              <a:t>Yes, smoke alarms should make a short series of beeps, not just one, when they are running out of battery!</a:t>
            </a:r>
          </a:p>
          <a:p>
            <a:endParaRPr lang="en-US" dirty="0"/>
          </a:p>
        </p:txBody>
      </p:sp>
    </p:spTree>
    <p:extLst>
      <p:ext uri="{BB962C8B-B14F-4D97-AF65-F5344CB8AC3E}">
        <p14:creationId xmlns:p14="http://schemas.microsoft.com/office/powerpoint/2010/main" val="16259352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67B87-05E1-48E2-A778-C5B771D8E84A}"/>
              </a:ext>
            </a:extLst>
          </p:cNvPr>
          <p:cNvSpPr>
            <a:spLocks noGrp="1"/>
          </p:cNvSpPr>
          <p:nvPr>
            <p:ph type="title"/>
          </p:nvPr>
        </p:nvSpPr>
        <p:spPr/>
        <p:txBody>
          <a:bodyPr/>
          <a:lstStyle/>
          <a:p>
            <a:r>
              <a:rPr lang="en-US" dirty="0"/>
              <a:t>On to (early) reflected sound</a:t>
            </a:r>
          </a:p>
        </p:txBody>
      </p:sp>
      <p:sp>
        <p:nvSpPr>
          <p:cNvPr id="3" name="Content Placeholder 2">
            <a:extLst>
              <a:ext uri="{FF2B5EF4-FFF2-40B4-BE49-F238E27FC236}">
                <a16:creationId xmlns:a16="http://schemas.microsoft.com/office/drawing/2014/main" id="{1F7C9E40-D477-4942-AB1A-70055F148AE5}"/>
              </a:ext>
            </a:extLst>
          </p:cNvPr>
          <p:cNvSpPr>
            <a:spLocks noGrp="1"/>
          </p:cNvSpPr>
          <p:nvPr>
            <p:ph idx="1"/>
          </p:nvPr>
        </p:nvSpPr>
        <p:spPr/>
        <p:txBody>
          <a:bodyPr>
            <a:normAutofit fontScale="85000" lnSpcReduction="20000"/>
          </a:bodyPr>
          <a:lstStyle/>
          <a:p>
            <a:r>
              <a:rPr lang="en-US" dirty="0"/>
              <a:t>First, timbre from different directions from an instrument, voice, machine, or most anything may be strikingly different.</a:t>
            </a:r>
          </a:p>
          <a:p>
            <a:pPr lvl="1"/>
            <a:r>
              <a:rPr lang="en-US" dirty="0"/>
              <a:t>Think about a helicopter flyover.</a:t>
            </a:r>
          </a:p>
          <a:p>
            <a:pPr lvl="1"/>
            <a:r>
              <a:rPr lang="en-US" dirty="0"/>
              <a:t>Walk around a brass player and listen to the timbre.</a:t>
            </a:r>
          </a:p>
          <a:p>
            <a:pPr lvl="1"/>
            <a:endParaRPr lang="en-US" dirty="0"/>
          </a:p>
          <a:p>
            <a:r>
              <a:rPr lang="en-US" dirty="0"/>
              <a:t>The sound from reflected sound sources will reflect the timbre of the sound source.</a:t>
            </a:r>
          </a:p>
          <a:p>
            <a:endParaRPr lang="en-US" dirty="0"/>
          </a:p>
          <a:p>
            <a:r>
              <a:rPr lang="en-US" dirty="0"/>
              <a:t>Reflections can either enhance or destroy localization, depending on the kind, amplitude, and spectrum.</a:t>
            </a:r>
          </a:p>
          <a:p>
            <a:endParaRPr lang="en-US" dirty="0"/>
          </a:p>
          <a:p>
            <a:r>
              <a:rPr lang="en-US" dirty="0"/>
              <a:t>Early, here, refers to longer path lengths of a few meters (maybe up to 4-5 meters)</a:t>
            </a:r>
          </a:p>
        </p:txBody>
      </p:sp>
    </p:spTree>
    <p:extLst>
      <p:ext uri="{BB962C8B-B14F-4D97-AF65-F5344CB8AC3E}">
        <p14:creationId xmlns:p14="http://schemas.microsoft.com/office/powerpoint/2010/main" val="40949250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1AA9C-64E1-43E1-8E17-8353408CC3B9}"/>
              </a:ext>
            </a:extLst>
          </p:cNvPr>
          <p:cNvSpPr>
            <a:spLocks noGrp="1"/>
          </p:cNvSpPr>
          <p:nvPr>
            <p:ph type="title"/>
          </p:nvPr>
        </p:nvSpPr>
        <p:spPr/>
        <p:txBody>
          <a:bodyPr/>
          <a:lstStyle/>
          <a:p>
            <a:r>
              <a:rPr lang="en-US" dirty="0"/>
              <a:t>Remember, reflections arriving at the ear will reflect the HRTF due to their direction.</a:t>
            </a:r>
          </a:p>
        </p:txBody>
      </p:sp>
      <p:sp>
        <p:nvSpPr>
          <p:cNvPr id="3" name="Content Placeholder 2">
            <a:extLst>
              <a:ext uri="{FF2B5EF4-FFF2-40B4-BE49-F238E27FC236}">
                <a16:creationId xmlns:a16="http://schemas.microsoft.com/office/drawing/2014/main" id="{EF627C11-6B89-49A4-AAE5-49442CEDAFF1}"/>
              </a:ext>
            </a:extLst>
          </p:cNvPr>
          <p:cNvSpPr>
            <a:spLocks noGrp="1"/>
          </p:cNvSpPr>
          <p:nvPr>
            <p:ph idx="1"/>
          </p:nvPr>
        </p:nvSpPr>
        <p:spPr>
          <a:xfrm>
            <a:off x="838200" y="1825625"/>
            <a:ext cx="10515600" cy="4766094"/>
          </a:xfrm>
        </p:spPr>
        <p:txBody>
          <a:bodyPr>
            <a:normAutofit fontScale="92500" lnSpcReduction="10000"/>
          </a:bodyPr>
          <a:lstStyle/>
          <a:p>
            <a:r>
              <a:rPr lang="en-US" dirty="0"/>
              <a:t>Note, this is concerning specular (non-diffused) reflections. More on diffusion later.</a:t>
            </a:r>
          </a:p>
          <a:p>
            <a:endParaRPr lang="en-US" dirty="0"/>
          </a:p>
          <a:p>
            <a:r>
              <a:rPr lang="en-US" dirty="0"/>
              <a:t>As a result, early reflections can affect timbre, localization, and width of the source.</a:t>
            </a:r>
          </a:p>
          <a:p>
            <a:endParaRPr lang="en-US" dirty="0"/>
          </a:p>
          <a:p>
            <a:r>
              <a:rPr lang="en-US" dirty="0"/>
              <a:t>NOTE: This is not referring to the “reflections in 2-channel rendering” which are reputed to do a number of things:</a:t>
            </a:r>
          </a:p>
          <a:p>
            <a:pPr lvl="1"/>
            <a:r>
              <a:rPr lang="en-US" dirty="0"/>
              <a:t>They may aid the phantom image (done right)</a:t>
            </a:r>
          </a:p>
          <a:p>
            <a:pPr lvl="1"/>
            <a:r>
              <a:rPr lang="en-US" dirty="0"/>
              <a:t>They may destroy the phantom image (see above)</a:t>
            </a:r>
          </a:p>
          <a:p>
            <a:pPr lvl="1"/>
            <a:r>
              <a:rPr lang="en-US" dirty="0"/>
              <a:t>They may (usually adversely) affect timbre.</a:t>
            </a:r>
          </a:p>
          <a:p>
            <a:pPr lvl="1"/>
            <a:r>
              <a:rPr lang="en-US" dirty="0"/>
              <a:t>This issue comes about much later in the auditory system, and will not be discussed today. Sorry.</a:t>
            </a:r>
          </a:p>
        </p:txBody>
      </p:sp>
    </p:spTree>
    <p:extLst>
      <p:ext uri="{BB962C8B-B14F-4D97-AF65-F5344CB8AC3E}">
        <p14:creationId xmlns:p14="http://schemas.microsoft.com/office/powerpoint/2010/main" val="800571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E31A9-CDE6-4245-8023-C396E16DC0A9}"/>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F1A0C80C-8171-4030-B9AE-EF38176C10C8}"/>
              </a:ext>
            </a:extLst>
          </p:cNvPr>
          <p:cNvSpPr>
            <a:spLocks noGrp="1"/>
          </p:cNvSpPr>
          <p:nvPr>
            <p:ph idx="1"/>
          </p:nvPr>
        </p:nvSpPr>
        <p:spPr/>
        <p:txBody>
          <a:bodyPr/>
          <a:lstStyle/>
          <a:p>
            <a:pPr marL="0" indent="0">
              <a:buNone/>
            </a:pPr>
            <a:r>
              <a:rPr lang="en-US" dirty="0"/>
              <a:t>Please ask questions in the chat.</a:t>
            </a:r>
          </a:p>
          <a:p>
            <a:pPr marL="0" indent="0">
              <a:buNone/>
            </a:pPr>
            <a:endParaRPr lang="en-US" dirty="0"/>
          </a:p>
          <a:p>
            <a:pPr marL="0" indent="0">
              <a:buNone/>
            </a:pPr>
            <a:r>
              <a:rPr lang="en-US" dirty="0"/>
              <a:t>I may ask you to defer a question until later, be sure to remind me later if I fail to get to the answer, or if it wasn’t obvious to you.</a:t>
            </a:r>
          </a:p>
          <a:p>
            <a:pPr marL="0" indent="0">
              <a:buNone/>
            </a:pPr>
            <a:endParaRPr lang="en-US" dirty="0"/>
          </a:p>
          <a:p>
            <a:pPr marL="0" indent="0">
              <a:buNone/>
            </a:pPr>
            <a:r>
              <a:rPr lang="en-US" dirty="0"/>
              <a:t>I’m not talking specifics today. The amount of data required to convey specifics is more like a semester’s worth.</a:t>
            </a:r>
          </a:p>
        </p:txBody>
      </p:sp>
    </p:spTree>
    <p:extLst>
      <p:ext uri="{BB962C8B-B14F-4D97-AF65-F5344CB8AC3E}">
        <p14:creationId xmlns:p14="http://schemas.microsoft.com/office/powerpoint/2010/main" val="39274968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94486-6684-4EDB-B65E-6FF8E4D227B9}"/>
              </a:ext>
            </a:extLst>
          </p:cNvPr>
          <p:cNvSpPr>
            <a:spLocks noGrp="1"/>
          </p:cNvSpPr>
          <p:nvPr>
            <p:ph type="title"/>
          </p:nvPr>
        </p:nvSpPr>
        <p:spPr/>
        <p:txBody>
          <a:bodyPr/>
          <a:lstStyle/>
          <a:p>
            <a:r>
              <a:rPr lang="en-US" dirty="0"/>
              <a:t>Diffused reflections</a:t>
            </a:r>
          </a:p>
        </p:txBody>
      </p:sp>
      <p:sp>
        <p:nvSpPr>
          <p:cNvPr id="3" name="Content Placeholder 2">
            <a:extLst>
              <a:ext uri="{FF2B5EF4-FFF2-40B4-BE49-F238E27FC236}">
                <a16:creationId xmlns:a16="http://schemas.microsoft.com/office/drawing/2014/main" id="{D8E77820-AE24-4D7A-9E66-3C1BE05F0E07}"/>
              </a:ext>
            </a:extLst>
          </p:cNvPr>
          <p:cNvSpPr>
            <a:spLocks noGrp="1"/>
          </p:cNvSpPr>
          <p:nvPr>
            <p:ph idx="1"/>
          </p:nvPr>
        </p:nvSpPr>
        <p:spPr/>
        <p:txBody>
          <a:bodyPr>
            <a:normAutofit lnSpcReduction="10000"/>
          </a:bodyPr>
          <a:lstStyle/>
          <a:p>
            <a:r>
              <a:rPr lang="en-US" dirty="0"/>
              <a:t>Diffused reflections will have their leading edges across frequency somewhat scrambled, and as such, tend to have fewer ‘leading edge’ behaviors.</a:t>
            </a:r>
          </a:p>
          <a:p>
            <a:r>
              <a:rPr lang="en-US" dirty="0"/>
              <a:t>Diffused reflections will add to the loudness of the main source in most cases.</a:t>
            </a:r>
          </a:p>
          <a:p>
            <a:r>
              <a:rPr lang="en-US" dirty="0"/>
              <a:t>Diffused reflections may create a sense of distance, but will not usually mess up timbre.</a:t>
            </a:r>
          </a:p>
          <a:p>
            <a:r>
              <a:rPr lang="en-US" dirty="0"/>
              <a:t>Too much diffused reflection, of course, is possible.</a:t>
            </a:r>
          </a:p>
          <a:p>
            <a:r>
              <a:rPr lang="en-US" dirty="0"/>
              <a:t>HRTF applied to the diffuse reflection, of course, will correspond to the path from the diffusor to the listener.</a:t>
            </a:r>
          </a:p>
        </p:txBody>
      </p:sp>
    </p:spTree>
    <p:extLst>
      <p:ext uri="{BB962C8B-B14F-4D97-AF65-F5344CB8AC3E}">
        <p14:creationId xmlns:p14="http://schemas.microsoft.com/office/powerpoint/2010/main" val="16563302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97262-AB84-45C1-9BE3-2CDCF4F8C4C9}"/>
              </a:ext>
            </a:extLst>
          </p:cNvPr>
          <p:cNvSpPr>
            <a:spLocks noGrp="1"/>
          </p:cNvSpPr>
          <p:nvPr>
            <p:ph type="title"/>
          </p:nvPr>
        </p:nvSpPr>
        <p:spPr/>
        <p:txBody>
          <a:bodyPr/>
          <a:lstStyle/>
          <a:p>
            <a:r>
              <a:rPr lang="en-US" dirty="0"/>
              <a:t>Late Specular Reflections</a:t>
            </a:r>
          </a:p>
        </p:txBody>
      </p:sp>
      <p:sp>
        <p:nvSpPr>
          <p:cNvPr id="3" name="Content Placeholder 2">
            <a:extLst>
              <a:ext uri="{FF2B5EF4-FFF2-40B4-BE49-F238E27FC236}">
                <a16:creationId xmlns:a16="http://schemas.microsoft.com/office/drawing/2014/main" id="{E87C8930-3035-4BE1-B3C8-C033D5640649}"/>
              </a:ext>
            </a:extLst>
          </p:cNvPr>
          <p:cNvSpPr>
            <a:spLocks noGrp="1"/>
          </p:cNvSpPr>
          <p:nvPr>
            <p:ph idx="1"/>
          </p:nvPr>
        </p:nvSpPr>
        <p:spPr/>
        <p:txBody>
          <a:bodyPr/>
          <a:lstStyle/>
          <a:p>
            <a:pPr marL="0" indent="0">
              <a:buNone/>
            </a:pPr>
            <a:r>
              <a:rPr lang="en-US" dirty="0"/>
              <a:t>Are generally bad news.</a:t>
            </a:r>
          </a:p>
          <a:p>
            <a:pPr marL="0" indent="0">
              <a:buNone/>
            </a:pPr>
            <a:endParaRPr lang="en-US" dirty="0"/>
          </a:p>
          <a:p>
            <a:pPr marL="0" indent="0">
              <a:buNone/>
            </a:pPr>
            <a:r>
              <a:rPr lang="en-US" dirty="0"/>
              <a:t>Can garble articulation.</a:t>
            </a:r>
          </a:p>
          <a:p>
            <a:pPr marL="0" indent="0">
              <a:buNone/>
            </a:pPr>
            <a:endParaRPr lang="en-US" dirty="0"/>
          </a:p>
          <a:p>
            <a:pPr marL="0" indent="0">
              <a:buNone/>
            </a:pPr>
            <a:r>
              <a:rPr lang="en-US"/>
              <a:t>Create echoes </a:t>
            </a:r>
            <a:r>
              <a:rPr lang="en-US" dirty="0"/>
              <a:t>over 50 millisecond delays or so.</a:t>
            </a:r>
          </a:p>
          <a:p>
            <a:pPr marL="0" indent="0">
              <a:buNone/>
            </a:pPr>
            <a:endParaRPr lang="en-US" dirty="0"/>
          </a:p>
          <a:p>
            <a:pPr marL="0" indent="0">
              <a:buNone/>
            </a:pPr>
            <a:r>
              <a:rPr lang="en-US" dirty="0"/>
              <a:t>Late reflections, effectively create new “leading edges”, and the problems follow from there.</a:t>
            </a:r>
          </a:p>
        </p:txBody>
      </p:sp>
    </p:spTree>
    <p:extLst>
      <p:ext uri="{BB962C8B-B14F-4D97-AF65-F5344CB8AC3E}">
        <p14:creationId xmlns:p14="http://schemas.microsoft.com/office/powerpoint/2010/main" val="28306032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12176-3130-4903-A313-5B3446150EDB}"/>
              </a:ext>
            </a:extLst>
          </p:cNvPr>
          <p:cNvSpPr>
            <a:spLocks noGrp="1"/>
          </p:cNvSpPr>
          <p:nvPr>
            <p:ph type="title"/>
          </p:nvPr>
        </p:nvSpPr>
        <p:spPr/>
        <p:txBody>
          <a:bodyPr/>
          <a:lstStyle/>
          <a:p>
            <a:r>
              <a:rPr lang="en-US" dirty="0"/>
              <a:t>Reverberation</a:t>
            </a:r>
          </a:p>
        </p:txBody>
      </p:sp>
      <p:sp>
        <p:nvSpPr>
          <p:cNvPr id="3" name="Content Placeholder 2">
            <a:extLst>
              <a:ext uri="{FF2B5EF4-FFF2-40B4-BE49-F238E27FC236}">
                <a16:creationId xmlns:a16="http://schemas.microsoft.com/office/drawing/2014/main" id="{45FAAE2F-888B-4F70-B81C-031A0D7C7CF3}"/>
              </a:ext>
            </a:extLst>
          </p:cNvPr>
          <p:cNvSpPr>
            <a:spLocks noGrp="1"/>
          </p:cNvSpPr>
          <p:nvPr>
            <p:ph idx="1"/>
          </p:nvPr>
        </p:nvSpPr>
        <p:spPr/>
        <p:txBody>
          <a:bodyPr/>
          <a:lstStyle/>
          <a:p>
            <a:r>
              <a:rPr lang="en-US" dirty="0"/>
              <a:t>For the purpose of this discussion, reverberation refers not only to stored energy in the room that adds incoherently in the mathematical sense, but also a collection of (potentially frequency shaped) reflections that happen rapidly in close succession such that cochlear compression does not release.</a:t>
            </a:r>
          </a:p>
          <a:p>
            <a:pPr lvl="1"/>
            <a:r>
              <a:rPr lang="en-US" dirty="0"/>
              <a:t>I say this because there are endless arguments about when the end of “late reflections” of high time density becomes “true reverberation”.</a:t>
            </a:r>
          </a:p>
          <a:p>
            <a:pPr lvl="1"/>
            <a:r>
              <a:rPr lang="en-US" dirty="0"/>
              <a:t>Likewise, debates about </a:t>
            </a:r>
            <a:r>
              <a:rPr lang="en-US"/>
              <a:t>the Schroeder </a:t>
            </a:r>
            <a:r>
              <a:rPr lang="en-US" dirty="0"/>
              <a:t>Frequency are outside of the scope of this discussion and will provoke endless debate, some of which ignores time scope and stationarity of reverberation.</a:t>
            </a:r>
          </a:p>
          <a:p>
            <a:r>
              <a:rPr lang="en-US" dirty="0"/>
              <a:t>This definition includes what the EAR will resolve as reverberation.</a:t>
            </a:r>
          </a:p>
        </p:txBody>
      </p:sp>
    </p:spTree>
    <p:extLst>
      <p:ext uri="{BB962C8B-B14F-4D97-AF65-F5344CB8AC3E}">
        <p14:creationId xmlns:p14="http://schemas.microsoft.com/office/powerpoint/2010/main" val="15209675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22FEA-D411-4A20-8B41-610D29FE233F}"/>
              </a:ext>
            </a:extLst>
          </p:cNvPr>
          <p:cNvSpPr>
            <a:spLocks noGrp="1"/>
          </p:cNvSpPr>
          <p:nvPr>
            <p:ph type="title"/>
          </p:nvPr>
        </p:nvSpPr>
        <p:spPr/>
        <p:txBody>
          <a:bodyPr/>
          <a:lstStyle/>
          <a:p>
            <a:r>
              <a:rPr lang="en-US" dirty="0"/>
              <a:t>Timbre of direct vs. reverberated sound	</a:t>
            </a:r>
          </a:p>
        </p:txBody>
      </p:sp>
      <p:sp>
        <p:nvSpPr>
          <p:cNvPr id="3" name="Content Placeholder 2">
            <a:extLst>
              <a:ext uri="{FF2B5EF4-FFF2-40B4-BE49-F238E27FC236}">
                <a16:creationId xmlns:a16="http://schemas.microsoft.com/office/drawing/2014/main" id="{E0BE34CA-D2EC-42C0-B0A2-F4E887CFB4B3}"/>
              </a:ext>
            </a:extLst>
          </p:cNvPr>
          <p:cNvSpPr>
            <a:spLocks noGrp="1"/>
          </p:cNvSpPr>
          <p:nvPr>
            <p:ph idx="1"/>
          </p:nvPr>
        </p:nvSpPr>
        <p:spPr/>
        <p:txBody>
          <a:bodyPr/>
          <a:lstStyle/>
          <a:p>
            <a:r>
              <a:rPr lang="en-US" dirty="0"/>
              <a:t>For signals that have substantial time-domain character, the timbre difference between the direct and the later reverberant sound can also disambiguate front from back.</a:t>
            </a:r>
          </a:p>
          <a:p>
            <a:pPr lvl="1"/>
            <a:r>
              <a:rPr lang="en-US" dirty="0"/>
              <a:t>That’s because pinna shadow means the HRTF from the back is missing a lot of high frequency</a:t>
            </a:r>
          </a:p>
          <a:p>
            <a:pPr lvl="1"/>
            <a:r>
              <a:rPr lang="en-US" dirty="0"/>
              <a:t>The reverberation, being from ‘all around’ is not suffering from the same amount of HF loss, but reverberation does tend to have less treble than the direct sound (for front or especially side) in general.</a:t>
            </a:r>
          </a:p>
          <a:p>
            <a:pPr lvl="1"/>
            <a:r>
              <a:rPr lang="en-US" dirty="0"/>
              <a:t>To the extent it works, this is how front/back disambiguation works.</a:t>
            </a:r>
          </a:p>
        </p:txBody>
      </p:sp>
    </p:spTree>
    <p:extLst>
      <p:ext uri="{BB962C8B-B14F-4D97-AF65-F5344CB8AC3E}">
        <p14:creationId xmlns:p14="http://schemas.microsoft.com/office/powerpoint/2010/main" val="10717618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C54C3-E24F-4343-947E-79EA0B623007}"/>
              </a:ext>
            </a:extLst>
          </p:cNvPr>
          <p:cNvSpPr>
            <a:spLocks noGrp="1"/>
          </p:cNvSpPr>
          <p:nvPr>
            <p:ph type="title"/>
          </p:nvPr>
        </p:nvSpPr>
        <p:spPr/>
        <p:txBody>
          <a:bodyPr/>
          <a:lstStyle/>
          <a:p>
            <a:r>
              <a:rPr lang="en-US" dirty="0"/>
              <a:t>HRTF’s</a:t>
            </a:r>
          </a:p>
        </p:txBody>
      </p:sp>
      <p:sp>
        <p:nvSpPr>
          <p:cNvPr id="3" name="Content Placeholder 2">
            <a:extLst>
              <a:ext uri="{FF2B5EF4-FFF2-40B4-BE49-F238E27FC236}">
                <a16:creationId xmlns:a16="http://schemas.microsoft.com/office/drawing/2014/main" id="{D6977203-6E80-41F5-99DA-2C50629E14C9}"/>
              </a:ext>
            </a:extLst>
          </p:cNvPr>
          <p:cNvSpPr>
            <a:spLocks noGrp="1"/>
          </p:cNvSpPr>
          <p:nvPr>
            <p:ph idx="1"/>
          </p:nvPr>
        </p:nvSpPr>
        <p:spPr/>
        <p:txBody>
          <a:bodyPr/>
          <a:lstStyle/>
          <a:p>
            <a:r>
              <a:rPr lang="en-US" dirty="0"/>
              <a:t>There are many HRTF’s available these days on the web</a:t>
            </a:r>
          </a:p>
          <a:p>
            <a:r>
              <a:rPr lang="en-US" dirty="0"/>
              <a:t>HRTF’s are, unfortunately, not “one size fits all”</a:t>
            </a:r>
          </a:p>
          <a:p>
            <a:r>
              <a:rPr lang="en-US" dirty="0"/>
              <a:t>I’m not going to show one set of HRTF’s, rather I’ll describe the basic trends.</a:t>
            </a:r>
          </a:p>
          <a:p>
            <a:r>
              <a:rPr lang="en-US" dirty="0"/>
              <a:t>HRIR’s are simply the same information, in the time domain.</a:t>
            </a:r>
          </a:p>
        </p:txBody>
      </p:sp>
    </p:spTree>
    <p:extLst>
      <p:ext uri="{BB962C8B-B14F-4D97-AF65-F5344CB8AC3E}">
        <p14:creationId xmlns:p14="http://schemas.microsoft.com/office/powerpoint/2010/main" val="31472315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3FEBC-179B-487F-89ED-5511984A40F9}"/>
              </a:ext>
            </a:extLst>
          </p:cNvPr>
          <p:cNvSpPr>
            <a:spLocks noGrp="1"/>
          </p:cNvSpPr>
          <p:nvPr>
            <p:ph type="title"/>
          </p:nvPr>
        </p:nvSpPr>
        <p:spPr/>
        <p:txBody>
          <a:bodyPr/>
          <a:lstStyle/>
          <a:p>
            <a:r>
              <a:rPr lang="en-US" dirty="0"/>
              <a:t>Horizontal trend in HRTF/HRIR</a:t>
            </a:r>
          </a:p>
        </p:txBody>
      </p:sp>
      <p:sp>
        <p:nvSpPr>
          <p:cNvPr id="3" name="Content Placeholder 2">
            <a:extLst>
              <a:ext uri="{FF2B5EF4-FFF2-40B4-BE49-F238E27FC236}">
                <a16:creationId xmlns:a16="http://schemas.microsoft.com/office/drawing/2014/main" id="{00576E5F-729F-47A6-BDA8-7F0B71B325FC}"/>
              </a:ext>
            </a:extLst>
          </p:cNvPr>
          <p:cNvSpPr>
            <a:spLocks noGrp="1"/>
          </p:cNvSpPr>
          <p:nvPr>
            <p:ph idx="1"/>
          </p:nvPr>
        </p:nvSpPr>
        <p:spPr/>
        <p:txBody>
          <a:bodyPr>
            <a:normAutofit lnSpcReduction="10000"/>
          </a:bodyPr>
          <a:lstStyle/>
          <a:p>
            <a:r>
              <a:rPr lang="en-US" dirty="0"/>
              <a:t>Typically, high frequencies are strongest when the source is pointed straight into the ear canal.</a:t>
            </a:r>
          </a:p>
          <a:p>
            <a:r>
              <a:rPr lang="en-US" dirty="0"/>
              <a:t>At angles other than that, two paths around the head can place either one or two near-zeros in the response.</a:t>
            </a:r>
          </a:p>
          <a:p>
            <a:r>
              <a:rPr lang="en-US" dirty="0"/>
              <a:t>Far side HRTF’s magnitude is substantially smaller above bass and low midrange frequencies.</a:t>
            </a:r>
          </a:p>
          <a:p>
            <a:r>
              <a:rPr lang="en-US" dirty="0"/>
              <a:t>Elevation of source in the HRTF depends substantially on ear-shoulder distance. That’s an entire talk in itself.</a:t>
            </a:r>
          </a:p>
          <a:p>
            <a:r>
              <a:rPr lang="en-US" dirty="0"/>
              <a:t>Depression of source direction involves body shadowing, and is in the same state as elevation of course.</a:t>
            </a:r>
          </a:p>
        </p:txBody>
      </p:sp>
    </p:spTree>
    <p:extLst>
      <p:ext uri="{BB962C8B-B14F-4D97-AF65-F5344CB8AC3E}">
        <p14:creationId xmlns:p14="http://schemas.microsoft.com/office/powerpoint/2010/main" val="35746462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9439C-90AF-4D23-9CAA-69493AEDE73A}"/>
              </a:ext>
            </a:extLst>
          </p:cNvPr>
          <p:cNvSpPr>
            <a:spLocks noGrp="1"/>
          </p:cNvSpPr>
          <p:nvPr>
            <p:ph type="title"/>
          </p:nvPr>
        </p:nvSpPr>
        <p:spPr/>
        <p:txBody>
          <a:bodyPr/>
          <a:lstStyle/>
          <a:p>
            <a:r>
              <a:rPr lang="en-US" dirty="0"/>
              <a:t>Hearing for very diffuse signals.</a:t>
            </a:r>
          </a:p>
        </p:txBody>
      </p:sp>
      <p:sp>
        <p:nvSpPr>
          <p:cNvPr id="3" name="Content Placeholder 2">
            <a:extLst>
              <a:ext uri="{FF2B5EF4-FFF2-40B4-BE49-F238E27FC236}">
                <a16:creationId xmlns:a16="http://schemas.microsoft.com/office/drawing/2014/main" id="{27EBE98E-3E01-4D9A-953D-4CAAFBCB6BF1}"/>
              </a:ext>
            </a:extLst>
          </p:cNvPr>
          <p:cNvSpPr>
            <a:spLocks noGrp="1"/>
          </p:cNvSpPr>
          <p:nvPr>
            <p:ph idx="1"/>
          </p:nvPr>
        </p:nvSpPr>
        <p:spPr/>
        <p:txBody>
          <a:bodyPr>
            <a:normAutofit lnSpcReduction="10000"/>
          </a:bodyPr>
          <a:lstStyle/>
          <a:p>
            <a:r>
              <a:rPr lang="en-US" dirty="0"/>
              <a:t>First, very diffuse signals (reverberation) can be regarded as coming from all directions, so there is a “diffuse” HRTF/HRIR to be considered.</a:t>
            </a:r>
          </a:p>
          <a:p>
            <a:r>
              <a:rPr lang="en-US" dirty="0"/>
              <a:t>Second, and this is very important, the arrival time in a given ERB will be scrambled (and different) between the two ears across frequency. This is important to the perception of “diffuseness”.  This scrambling in ERB’s does determine to some extent actual sensation of the reverberation.</a:t>
            </a:r>
          </a:p>
          <a:p>
            <a:r>
              <a:rPr lang="en-US" dirty="0"/>
              <a:t>The SAME time delay across channels (i.e. one reverb) over many ERB’s is certainly a known issue. Yes, 1950’s practice remains right and we know why for sure, now.</a:t>
            </a:r>
          </a:p>
        </p:txBody>
      </p:sp>
    </p:spTree>
    <p:extLst>
      <p:ext uri="{BB962C8B-B14F-4D97-AF65-F5344CB8AC3E}">
        <p14:creationId xmlns:p14="http://schemas.microsoft.com/office/powerpoint/2010/main" val="27296529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9C0DA-C38A-42DE-BDD7-A3142C94DAA1}"/>
              </a:ext>
            </a:extLst>
          </p:cNvPr>
          <p:cNvSpPr>
            <a:spLocks noGrp="1"/>
          </p:cNvSpPr>
          <p:nvPr>
            <p:ph type="title"/>
          </p:nvPr>
        </p:nvSpPr>
        <p:spPr/>
        <p:txBody>
          <a:bodyPr/>
          <a:lstStyle/>
          <a:p>
            <a:r>
              <a:rPr lang="en-US" dirty="0"/>
              <a:t>Distance perception</a:t>
            </a:r>
          </a:p>
        </p:txBody>
      </p:sp>
      <p:sp>
        <p:nvSpPr>
          <p:cNvPr id="3" name="Content Placeholder 2">
            <a:extLst>
              <a:ext uri="{FF2B5EF4-FFF2-40B4-BE49-F238E27FC236}">
                <a16:creationId xmlns:a16="http://schemas.microsoft.com/office/drawing/2014/main" id="{3317B723-0F8C-4C48-93AA-8809C705815B}"/>
              </a:ext>
            </a:extLst>
          </p:cNvPr>
          <p:cNvSpPr>
            <a:spLocks noGrp="1"/>
          </p:cNvSpPr>
          <p:nvPr>
            <p:ph idx="1"/>
          </p:nvPr>
        </p:nvSpPr>
        <p:spPr/>
        <p:txBody>
          <a:bodyPr/>
          <a:lstStyle/>
          <a:p>
            <a:r>
              <a:rPr lang="en-US" dirty="0"/>
              <a:t>As discussed above, the direct signal can be detected surprisingly well even with an overall reverberation that contains more energy, because of the peaks rising above the reverberation.</a:t>
            </a:r>
          </a:p>
          <a:p>
            <a:pPr lvl="1"/>
            <a:r>
              <a:rPr lang="en-US" dirty="0"/>
              <a:t>Of course, at some point the direct signal breaks down, and localization is then only via ILD</a:t>
            </a:r>
          </a:p>
          <a:p>
            <a:pPr lvl="1"/>
            <a:r>
              <a:rPr lang="en-US" dirty="0"/>
              <a:t>Little reverb (high signal to reverb ratio) is close</a:t>
            </a:r>
          </a:p>
          <a:p>
            <a:pPr lvl="1"/>
            <a:r>
              <a:rPr lang="en-US" dirty="0"/>
              <a:t>Lots of reverb (low signal to reverb ratio) is far away</a:t>
            </a:r>
          </a:p>
          <a:p>
            <a:pPr lvl="1"/>
            <a:r>
              <a:rPr lang="en-US" dirty="0"/>
              <a:t>How far depends entirely on the characteristics of the reverb (bigger rooms, longer T60, longer distance even for the same direct/reverb ratio.</a:t>
            </a:r>
          </a:p>
          <a:p>
            <a:r>
              <a:rPr lang="en-US" dirty="0"/>
              <a:t>Wait, there’s more. There’s the effect of transmission across distance.</a:t>
            </a:r>
          </a:p>
        </p:txBody>
      </p:sp>
    </p:spTree>
    <p:extLst>
      <p:ext uri="{BB962C8B-B14F-4D97-AF65-F5344CB8AC3E}">
        <p14:creationId xmlns:p14="http://schemas.microsoft.com/office/powerpoint/2010/main" val="5514874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1BAC5-C0B8-412E-976A-2087B08CE7F6}"/>
              </a:ext>
            </a:extLst>
          </p:cNvPr>
          <p:cNvSpPr>
            <a:spLocks noGrp="1"/>
          </p:cNvSpPr>
          <p:nvPr>
            <p:ph type="title"/>
          </p:nvPr>
        </p:nvSpPr>
        <p:spPr/>
        <p:txBody>
          <a:bodyPr/>
          <a:lstStyle/>
          <a:p>
            <a:r>
              <a:rPr lang="en-US" dirty="0"/>
              <a:t>What about the effect of air currents, </a:t>
            </a:r>
            <a:r>
              <a:rPr lang="en-US" dirty="0" err="1"/>
              <a:t>etc</a:t>
            </a:r>
            <a:r>
              <a:rPr lang="en-US" dirty="0"/>
              <a:t>?</a:t>
            </a:r>
          </a:p>
        </p:txBody>
      </p:sp>
      <p:sp>
        <p:nvSpPr>
          <p:cNvPr id="3" name="Content Placeholder 2">
            <a:extLst>
              <a:ext uri="{FF2B5EF4-FFF2-40B4-BE49-F238E27FC236}">
                <a16:creationId xmlns:a16="http://schemas.microsoft.com/office/drawing/2014/main" id="{2BDD0401-6B9E-48B8-9829-FF672D307AAC}"/>
              </a:ext>
            </a:extLst>
          </p:cNvPr>
          <p:cNvSpPr>
            <a:spLocks noGrp="1"/>
          </p:cNvSpPr>
          <p:nvPr>
            <p:ph idx="1"/>
          </p:nvPr>
        </p:nvSpPr>
        <p:spPr/>
        <p:txBody>
          <a:bodyPr/>
          <a:lstStyle/>
          <a:p>
            <a:r>
              <a:rPr lang="en-US" dirty="0"/>
              <a:t>This effect moves around the arrival time, varying both by ear, and by source and distance.</a:t>
            </a:r>
          </a:p>
          <a:p>
            <a:pPr lvl="1"/>
            <a:r>
              <a:rPr lang="en-US" dirty="0"/>
              <a:t>This kind of diffusion is tricky.</a:t>
            </a:r>
          </a:p>
          <a:p>
            <a:pPr lvl="1"/>
            <a:r>
              <a:rPr lang="en-US" dirty="0"/>
              <a:t>It is not merely “partial decorrelation”. There is an infinite number of ways to decorrelate (partially or completely) two signals.   Many of these do not do the right thing.</a:t>
            </a:r>
          </a:p>
          <a:p>
            <a:pPr lvl="1"/>
            <a:r>
              <a:rPr lang="en-US" dirty="0"/>
              <a:t>This is a primary source of externalization for headphone wearers.</a:t>
            </a:r>
          </a:p>
          <a:p>
            <a:pPr lvl="2"/>
            <a:r>
              <a:rPr lang="en-US" dirty="0"/>
              <a:t>I can’t say more on that today.</a:t>
            </a:r>
          </a:p>
          <a:p>
            <a:r>
              <a:rPr lang="en-US" dirty="0"/>
              <a:t>The more decorrelation of leading edge across frequency, the farther away something sounds.</a:t>
            </a:r>
          </a:p>
        </p:txBody>
      </p:sp>
    </p:spTree>
    <p:extLst>
      <p:ext uri="{BB962C8B-B14F-4D97-AF65-F5344CB8AC3E}">
        <p14:creationId xmlns:p14="http://schemas.microsoft.com/office/powerpoint/2010/main" val="1672964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235E6-9C7B-4088-8071-8048DF6034F7}"/>
              </a:ext>
            </a:extLst>
          </p:cNvPr>
          <p:cNvSpPr>
            <a:spLocks noGrp="1"/>
          </p:cNvSpPr>
          <p:nvPr>
            <p:ph type="title"/>
          </p:nvPr>
        </p:nvSpPr>
        <p:spPr/>
        <p:txBody>
          <a:bodyPr/>
          <a:lstStyle/>
          <a:p>
            <a:r>
              <a:rPr lang="en-US" dirty="0"/>
              <a:t>Headphone virtualization</a:t>
            </a:r>
          </a:p>
        </p:txBody>
      </p:sp>
      <p:sp>
        <p:nvSpPr>
          <p:cNvPr id="3" name="Content Placeholder 2">
            <a:extLst>
              <a:ext uri="{FF2B5EF4-FFF2-40B4-BE49-F238E27FC236}">
                <a16:creationId xmlns:a16="http://schemas.microsoft.com/office/drawing/2014/main" id="{5B3F6237-C120-4130-91A7-40A206312D9F}"/>
              </a:ext>
            </a:extLst>
          </p:cNvPr>
          <p:cNvSpPr>
            <a:spLocks noGrp="1"/>
          </p:cNvSpPr>
          <p:nvPr>
            <p:ph idx="1"/>
          </p:nvPr>
        </p:nvSpPr>
        <p:spPr/>
        <p:txBody>
          <a:bodyPr>
            <a:normAutofit lnSpcReduction="10000"/>
          </a:bodyPr>
          <a:lstStyle/>
          <a:p>
            <a:r>
              <a:rPr lang="en-US" dirty="0"/>
              <a:t>Obviously, one tries to mimic the HRTF of the listener, given source direction and distance (yes, ILD  and ITD vary with distance as well as frequency).</a:t>
            </a:r>
          </a:p>
          <a:p>
            <a:r>
              <a:rPr lang="en-US" dirty="0"/>
              <a:t>One must add some sense of space (reverb).</a:t>
            </a:r>
          </a:p>
          <a:p>
            <a:pPr lvl="1"/>
            <a:r>
              <a:rPr lang="en-US" dirty="0"/>
              <a:t>This must be perceptually diffuse</a:t>
            </a:r>
          </a:p>
          <a:p>
            <a:pPr lvl="1"/>
            <a:r>
              <a:rPr lang="en-US" dirty="0"/>
              <a:t>This does not have to be mathematically diffuse at all.</a:t>
            </a:r>
          </a:p>
          <a:p>
            <a:pPr lvl="1"/>
            <a:r>
              <a:rPr lang="en-US" dirty="0"/>
              <a:t>Not all mathematically diffuse things are perceptually diffuse.</a:t>
            </a:r>
          </a:p>
          <a:p>
            <a:pPr lvl="1"/>
            <a:r>
              <a:rPr lang="en-US" dirty="0"/>
              <a:t>It is essential to have separate diffusion for the two ears.</a:t>
            </a:r>
          </a:p>
          <a:p>
            <a:pPr lvl="1"/>
            <a:r>
              <a:rPr lang="en-US" dirty="0"/>
              <a:t>That gets you distance.</a:t>
            </a:r>
          </a:p>
          <a:p>
            <a:r>
              <a:rPr lang="en-US" dirty="0"/>
              <a:t>You must provide a minimum amount of diffusion in order to properly externalize.  Again, I can’t say more at the minute.</a:t>
            </a:r>
          </a:p>
        </p:txBody>
      </p:sp>
    </p:spTree>
    <p:extLst>
      <p:ext uri="{BB962C8B-B14F-4D97-AF65-F5344CB8AC3E}">
        <p14:creationId xmlns:p14="http://schemas.microsoft.com/office/powerpoint/2010/main" val="4123050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D5D1C-4474-4001-844E-5B0EB68BA509}"/>
              </a:ext>
            </a:extLst>
          </p:cNvPr>
          <p:cNvSpPr>
            <a:spLocks noGrp="1"/>
          </p:cNvSpPr>
          <p:nvPr>
            <p:ph type="title"/>
          </p:nvPr>
        </p:nvSpPr>
        <p:spPr/>
        <p:txBody>
          <a:bodyPr/>
          <a:lstStyle/>
          <a:p>
            <a:r>
              <a:rPr lang="en-US" dirty="0"/>
              <a:t>First, a review of what one ear can do.</a:t>
            </a:r>
          </a:p>
        </p:txBody>
      </p:sp>
      <p:sp>
        <p:nvSpPr>
          <p:cNvPr id="3" name="Content Placeholder 2">
            <a:extLst>
              <a:ext uri="{FF2B5EF4-FFF2-40B4-BE49-F238E27FC236}">
                <a16:creationId xmlns:a16="http://schemas.microsoft.com/office/drawing/2014/main" id="{306A8443-E9F6-40D3-A5CD-BFC5244C9C79}"/>
              </a:ext>
            </a:extLst>
          </p:cNvPr>
          <p:cNvSpPr>
            <a:spLocks noGrp="1"/>
          </p:cNvSpPr>
          <p:nvPr>
            <p:ph idx="1"/>
          </p:nvPr>
        </p:nvSpPr>
        <p:spPr>
          <a:xfrm>
            <a:off x="838200" y="1825625"/>
            <a:ext cx="10515600" cy="4786190"/>
          </a:xfrm>
        </p:spPr>
        <p:txBody>
          <a:bodyPr>
            <a:normAutofit lnSpcReduction="10000"/>
          </a:bodyPr>
          <a:lstStyle/>
          <a:p>
            <a:r>
              <a:rPr lang="en-US" dirty="0"/>
              <a:t>The ear is a frequency sensitive organ.</a:t>
            </a:r>
          </a:p>
          <a:p>
            <a:pPr lvl="1"/>
            <a:r>
              <a:rPr lang="en-US" dirty="0"/>
              <a:t>The filter structure is unique to the ear, and unlike what most people expect.</a:t>
            </a:r>
          </a:p>
          <a:p>
            <a:pPr lvl="1"/>
            <a:r>
              <a:rPr lang="en-US" dirty="0"/>
              <a:t>The detectors come after the filter structure.</a:t>
            </a:r>
          </a:p>
          <a:p>
            <a:pPr lvl="1"/>
            <a:r>
              <a:rPr lang="en-US" dirty="0"/>
              <a:t>Yes, the filter mechanism on the basilar membrane is well supported.</a:t>
            </a:r>
          </a:p>
          <a:p>
            <a:pPr lvl="1"/>
            <a:endParaRPr lang="en-US" dirty="0"/>
          </a:p>
          <a:p>
            <a:r>
              <a:rPr lang="en-US" dirty="0"/>
              <a:t>The detectors work differently at different frequencies</a:t>
            </a:r>
          </a:p>
          <a:p>
            <a:pPr lvl="1"/>
            <a:r>
              <a:rPr lang="en-US" dirty="0"/>
              <a:t>At low frequencies (under 500Hz), they fire at the start of the waveform itself, as filtered on the cochlea.</a:t>
            </a:r>
          </a:p>
          <a:p>
            <a:pPr lvl="1"/>
            <a:r>
              <a:rPr lang="en-US" dirty="0"/>
              <a:t>At high frequencies, (over 2000Hz or so), they fire at the start of the waveform envelope.</a:t>
            </a:r>
          </a:p>
          <a:p>
            <a:pPr lvl="1"/>
            <a:r>
              <a:rPr lang="en-US" dirty="0"/>
              <a:t>The firing rate is also proportional to loudness, so more firings happen with louder stimuli.</a:t>
            </a:r>
          </a:p>
          <a:p>
            <a:pPr lvl="1"/>
            <a:r>
              <a:rPr lang="en-US" dirty="0"/>
              <a:t>Yes, at mid-frequencies, the two mechanisms conflict.</a:t>
            </a:r>
          </a:p>
        </p:txBody>
      </p:sp>
    </p:spTree>
    <p:extLst>
      <p:ext uri="{BB962C8B-B14F-4D97-AF65-F5344CB8AC3E}">
        <p14:creationId xmlns:p14="http://schemas.microsoft.com/office/powerpoint/2010/main" val="6400490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AA6AC-3AAE-4B22-BA9A-6604E61A7D23}"/>
              </a:ext>
            </a:extLst>
          </p:cNvPr>
          <p:cNvSpPr>
            <a:spLocks noGrp="1"/>
          </p:cNvSpPr>
          <p:nvPr>
            <p:ph type="title"/>
          </p:nvPr>
        </p:nvSpPr>
        <p:spPr/>
        <p:txBody>
          <a:bodyPr/>
          <a:lstStyle/>
          <a:p>
            <a:r>
              <a:rPr lang="en-US" dirty="0"/>
              <a:t>To summarize</a:t>
            </a:r>
          </a:p>
        </p:txBody>
      </p:sp>
      <p:sp>
        <p:nvSpPr>
          <p:cNvPr id="3" name="Content Placeholder 2">
            <a:extLst>
              <a:ext uri="{FF2B5EF4-FFF2-40B4-BE49-F238E27FC236}">
                <a16:creationId xmlns:a16="http://schemas.microsoft.com/office/drawing/2014/main" id="{B74335BD-4343-4932-A5B2-E49ED354369A}"/>
              </a:ext>
            </a:extLst>
          </p:cNvPr>
          <p:cNvSpPr>
            <a:spLocks noGrp="1"/>
          </p:cNvSpPr>
          <p:nvPr>
            <p:ph idx="1"/>
          </p:nvPr>
        </p:nvSpPr>
        <p:spPr/>
        <p:txBody>
          <a:bodyPr/>
          <a:lstStyle/>
          <a:p>
            <a:r>
              <a:rPr lang="en-US"/>
              <a:t>Recognizing </a:t>
            </a:r>
            <a:r>
              <a:rPr lang="en-US" dirty="0"/>
              <a:t>acoustics and transmission path effects are key</a:t>
            </a:r>
          </a:p>
          <a:p>
            <a:r>
              <a:rPr lang="en-US" dirty="0"/>
              <a:t>HRTF’s/HRIR’s need at least some customization</a:t>
            </a:r>
          </a:p>
          <a:p>
            <a:r>
              <a:rPr lang="en-US" dirty="0"/>
              <a:t>Structure of room reverb, room reflections, artificial reverb, and artificial reflections are very important.</a:t>
            </a:r>
          </a:p>
          <a:p>
            <a:r>
              <a:rPr lang="en-US" dirty="0"/>
              <a:t>Remember the emphasis on first arrival above 2K</a:t>
            </a:r>
          </a:p>
          <a:p>
            <a:r>
              <a:rPr lang="en-US" dirty="0"/>
              <a:t>Remember the phase-lock effect below 500Hz</a:t>
            </a:r>
          </a:p>
          <a:p>
            <a:r>
              <a:rPr lang="en-US" dirty="0"/>
              <a:t>Remember some of both in the range 500Hz to 2K, obviously moving from mostly phase lock to mostly first arrival of envelope</a:t>
            </a:r>
          </a:p>
        </p:txBody>
      </p:sp>
    </p:spTree>
    <p:extLst>
      <p:ext uri="{BB962C8B-B14F-4D97-AF65-F5344CB8AC3E}">
        <p14:creationId xmlns:p14="http://schemas.microsoft.com/office/powerpoint/2010/main" val="32971476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F78B4-416C-422E-9C07-DD7385FCF20E}"/>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2657992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0BF4C-412E-4D59-B7AD-78B4579C220D}"/>
              </a:ext>
            </a:extLst>
          </p:cNvPr>
          <p:cNvSpPr>
            <a:spLocks noGrp="1"/>
          </p:cNvSpPr>
          <p:nvPr>
            <p:ph type="title"/>
          </p:nvPr>
        </p:nvSpPr>
        <p:spPr/>
        <p:txBody>
          <a:bodyPr/>
          <a:lstStyle/>
          <a:p>
            <a:r>
              <a:rPr lang="en-US" dirty="0"/>
              <a:t>Frequency Sensitivity</a:t>
            </a:r>
          </a:p>
        </p:txBody>
      </p:sp>
      <p:sp>
        <p:nvSpPr>
          <p:cNvPr id="3" name="Content Placeholder 2">
            <a:extLst>
              <a:ext uri="{FF2B5EF4-FFF2-40B4-BE49-F238E27FC236}">
                <a16:creationId xmlns:a16="http://schemas.microsoft.com/office/drawing/2014/main" id="{87A002A8-A0B3-4210-BE2D-FDEE865F26C7}"/>
              </a:ext>
            </a:extLst>
          </p:cNvPr>
          <p:cNvSpPr>
            <a:spLocks noGrp="1"/>
          </p:cNvSpPr>
          <p:nvPr>
            <p:ph idx="1"/>
          </p:nvPr>
        </p:nvSpPr>
        <p:spPr/>
        <p:txBody>
          <a:bodyPr>
            <a:normAutofit fontScale="92500" lnSpcReduction="20000"/>
          </a:bodyPr>
          <a:lstStyle/>
          <a:p>
            <a:r>
              <a:rPr lang="en-US" dirty="0"/>
              <a:t>For a mechanism discussion, please see my previous talk at </a:t>
            </a:r>
            <a:r>
              <a:rPr lang="en-US" dirty="0">
                <a:hlinkClick r:id="rId2"/>
              </a:rPr>
              <a:t>https://www.aes-media.org/sections/pnw/pnwrecaps/2019/apr2019/</a:t>
            </a:r>
            <a:endParaRPr lang="en-US" dirty="0"/>
          </a:p>
          <a:p>
            <a:endParaRPr lang="en-US" dirty="0"/>
          </a:p>
          <a:p>
            <a:r>
              <a:rPr lang="en-US" dirty="0"/>
              <a:t>There are about 3500 inner hair cell clusters. Each cluster has a bandwidth of about 1 </a:t>
            </a:r>
            <a:r>
              <a:rPr lang="en-US" dirty="0" err="1"/>
              <a:t>erb</a:t>
            </a:r>
            <a:r>
              <a:rPr lang="en-US" dirty="0"/>
              <a:t>, although it is wise to remember that the filter is not symmetric about the center frequency.</a:t>
            </a:r>
          </a:p>
          <a:p>
            <a:endParaRPr lang="en-US" dirty="0"/>
          </a:p>
          <a:p>
            <a:r>
              <a:rPr lang="en-US" dirty="0"/>
              <a:t>An ERB is approximately 40 to 50Hz at low frequencies, and about ¼ octave at frequencies where ¼ octave exceeds 40 to 50 Hz.</a:t>
            </a:r>
          </a:p>
          <a:p>
            <a:endParaRPr lang="en-US" dirty="0"/>
          </a:p>
          <a:p>
            <a:r>
              <a:rPr lang="en-US" dirty="0"/>
              <a:t>Inner hair cells (the detectors) are roughly placed uniformly along the ERB scale. (disregarding hearing damage and other issues)</a:t>
            </a:r>
          </a:p>
        </p:txBody>
      </p:sp>
    </p:spTree>
    <p:extLst>
      <p:ext uri="{BB962C8B-B14F-4D97-AF65-F5344CB8AC3E}">
        <p14:creationId xmlns:p14="http://schemas.microsoft.com/office/powerpoint/2010/main" val="3468843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8F159-0FB3-4385-A638-AC32059B472D}"/>
              </a:ext>
            </a:extLst>
          </p:cNvPr>
          <p:cNvSpPr>
            <a:spLocks noGrp="1"/>
          </p:cNvSpPr>
          <p:nvPr>
            <p:ph type="title"/>
          </p:nvPr>
        </p:nvSpPr>
        <p:spPr/>
        <p:txBody>
          <a:bodyPr/>
          <a:lstStyle/>
          <a:p>
            <a:r>
              <a:rPr lang="en-US" dirty="0"/>
              <a:t>The filters are not symmetric.</a:t>
            </a:r>
          </a:p>
        </p:txBody>
      </p:sp>
      <p:sp>
        <p:nvSpPr>
          <p:cNvPr id="3" name="Content Placeholder 2">
            <a:extLst>
              <a:ext uri="{FF2B5EF4-FFF2-40B4-BE49-F238E27FC236}">
                <a16:creationId xmlns:a16="http://schemas.microsoft.com/office/drawing/2014/main" id="{CFF4AFA2-DF7D-46E2-A075-BA9B6C259100}"/>
              </a:ext>
            </a:extLst>
          </p:cNvPr>
          <p:cNvSpPr>
            <a:spLocks noGrp="1"/>
          </p:cNvSpPr>
          <p:nvPr>
            <p:ph idx="1"/>
          </p:nvPr>
        </p:nvSpPr>
        <p:spPr>
          <a:xfrm>
            <a:off x="838200" y="1825625"/>
            <a:ext cx="10515600" cy="4667250"/>
          </a:xfrm>
        </p:spPr>
        <p:txBody>
          <a:bodyPr>
            <a:normAutofit lnSpcReduction="10000"/>
          </a:bodyPr>
          <a:lstStyle/>
          <a:p>
            <a:r>
              <a:rPr lang="en-US" dirty="0"/>
              <a:t>Due to the mechanisms that create the filters, a filter is more sensitive to frequencies below the center frequency than it is to frequencies above the center frequency.</a:t>
            </a:r>
          </a:p>
          <a:p>
            <a:endParaRPr lang="en-US" dirty="0"/>
          </a:p>
          <a:p>
            <a:r>
              <a:rPr lang="en-US" dirty="0"/>
              <a:t>The cutoff toward lower frequencies is about 25dB/ERB once you are past ½ ERB below the center frequency, and varies with the SPL of the sound input.</a:t>
            </a:r>
          </a:p>
          <a:p>
            <a:endParaRPr lang="en-US" dirty="0"/>
          </a:p>
          <a:p>
            <a:r>
              <a:rPr lang="en-US" dirty="0"/>
              <a:t>The cutoff toward higher frequencies, once you are past ½ ERB above the center frequency, is incredibly steep. This is due to the basic filtering mechanism.</a:t>
            </a:r>
          </a:p>
        </p:txBody>
      </p:sp>
    </p:spTree>
    <p:extLst>
      <p:ext uri="{BB962C8B-B14F-4D97-AF65-F5344CB8AC3E}">
        <p14:creationId xmlns:p14="http://schemas.microsoft.com/office/powerpoint/2010/main" val="2701158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BC966-CEED-4AB8-AD75-3367685C2EEB}"/>
              </a:ext>
            </a:extLst>
          </p:cNvPr>
          <p:cNvSpPr>
            <a:spLocks noGrp="1"/>
          </p:cNvSpPr>
          <p:nvPr>
            <p:ph type="title"/>
          </p:nvPr>
        </p:nvSpPr>
        <p:spPr/>
        <p:txBody>
          <a:bodyPr/>
          <a:lstStyle/>
          <a:p>
            <a:r>
              <a:rPr lang="en-US" dirty="0"/>
              <a:t>The combination of filter and detector is not linear.</a:t>
            </a:r>
          </a:p>
        </p:txBody>
      </p:sp>
      <p:sp>
        <p:nvSpPr>
          <p:cNvPr id="3" name="Content Placeholder 2">
            <a:extLst>
              <a:ext uri="{FF2B5EF4-FFF2-40B4-BE49-F238E27FC236}">
                <a16:creationId xmlns:a16="http://schemas.microsoft.com/office/drawing/2014/main" id="{0EA06008-6F1D-4463-A4A8-64A927D27A68}"/>
              </a:ext>
            </a:extLst>
          </p:cNvPr>
          <p:cNvSpPr>
            <a:spLocks noGrp="1"/>
          </p:cNvSpPr>
          <p:nvPr>
            <p:ph idx="1"/>
          </p:nvPr>
        </p:nvSpPr>
        <p:spPr/>
        <p:txBody>
          <a:bodyPr>
            <a:normAutofit fontScale="92500" lnSpcReduction="20000"/>
          </a:bodyPr>
          <a:lstStyle/>
          <a:p>
            <a:r>
              <a:rPr lang="en-US" dirty="0"/>
              <a:t>Signals within the filter bandwidth interact with the </a:t>
            </a:r>
            <a:r>
              <a:rPr lang="en-US" dirty="0" err="1"/>
              <a:t>filterbank</a:t>
            </a:r>
            <a:r>
              <a:rPr lang="en-US" dirty="0"/>
              <a:t> structure via outer hair cells to compress the loudness sensation as compared to the actual level input.</a:t>
            </a:r>
          </a:p>
          <a:p>
            <a:pPr lvl="1"/>
            <a:r>
              <a:rPr lang="en-US" dirty="0"/>
              <a:t>This means that an increase of 10dB in signal level raises the loudness by a factor of about 2.</a:t>
            </a:r>
          </a:p>
          <a:p>
            <a:pPr lvl="1"/>
            <a:r>
              <a:rPr lang="en-US" dirty="0"/>
              <a:t>Signals outside a given filter bandwidth do NOT cause the signal in that bandwidth to compress!</a:t>
            </a:r>
          </a:p>
          <a:p>
            <a:pPr lvl="1"/>
            <a:r>
              <a:rPr lang="en-US" dirty="0"/>
              <a:t>There is a 1 millisecond or so delay at the onset of the compression.</a:t>
            </a:r>
          </a:p>
          <a:p>
            <a:pPr lvl="2"/>
            <a:r>
              <a:rPr lang="en-US" dirty="0"/>
              <a:t>ATTENTION, this means the leading edge is emphasized. This will be important later.</a:t>
            </a:r>
          </a:p>
          <a:p>
            <a:pPr lvl="1"/>
            <a:r>
              <a:rPr lang="en-US" dirty="0"/>
              <a:t>Loudness ADDS across different ERB’s, but compresses inside an ERB. The compression level for addition is different than </a:t>
            </a:r>
            <a:r>
              <a:rPr lang="en-US"/>
              <a:t>the overall 2x per 10dB.</a:t>
            </a:r>
            <a:endParaRPr lang="en-US" dirty="0"/>
          </a:p>
          <a:p>
            <a:pPr marL="457200" lvl="1" indent="0">
              <a:buNone/>
            </a:pPr>
            <a:endParaRPr lang="en-US" dirty="0"/>
          </a:p>
          <a:p>
            <a:pPr marL="457200" lvl="1" indent="0">
              <a:buNone/>
            </a:pPr>
            <a:r>
              <a:rPr lang="en-US" dirty="0"/>
              <a:t>Remember: Loudness is the perceived intensity.  SPL or level is the measured signal level. No, they are not the same thing.</a:t>
            </a:r>
          </a:p>
        </p:txBody>
      </p:sp>
    </p:spTree>
    <p:extLst>
      <p:ext uri="{BB962C8B-B14F-4D97-AF65-F5344CB8AC3E}">
        <p14:creationId xmlns:p14="http://schemas.microsoft.com/office/powerpoint/2010/main" val="1520840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C2543-6709-4FCA-8B67-EAAEC75CA1FE}"/>
              </a:ext>
            </a:extLst>
          </p:cNvPr>
          <p:cNvSpPr>
            <a:spLocks noGrp="1"/>
          </p:cNvSpPr>
          <p:nvPr>
            <p:ph type="title"/>
          </p:nvPr>
        </p:nvSpPr>
        <p:spPr/>
        <p:txBody>
          <a:bodyPr/>
          <a:lstStyle/>
          <a:p>
            <a:r>
              <a:rPr lang="en-US" dirty="0"/>
              <a:t>Loudness vs. Intensity</a:t>
            </a:r>
          </a:p>
        </p:txBody>
      </p:sp>
      <p:sp>
        <p:nvSpPr>
          <p:cNvPr id="3" name="Content Placeholder 2">
            <a:extLst>
              <a:ext uri="{FF2B5EF4-FFF2-40B4-BE49-F238E27FC236}">
                <a16:creationId xmlns:a16="http://schemas.microsoft.com/office/drawing/2014/main" id="{75B38F9D-EC78-46CB-B098-4EBAA9616DEF}"/>
              </a:ext>
            </a:extLst>
          </p:cNvPr>
          <p:cNvSpPr>
            <a:spLocks noGrp="1"/>
          </p:cNvSpPr>
          <p:nvPr>
            <p:ph idx="1"/>
          </p:nvPr>
        </p:nvSpPr>
        <p:spPr/>
        <p:txBody>
          <a:bodyPr/>
          <a:lstStyle/>
          <a:p>
            <a:r>
              <a:rPr lang="en-US" dirty="0"/>
              <a:t>The compression on the cochlea due to the interaction between inner and outer hair cells maps the 30dB dynamic range of the inner hair cell to more like a 100dB dynamic range.</a:t>
            </a:r>
          </a:p>
          <a:p>
            <a:r>
              <a:rPr lang="en-US" dirty="0"/>
              <a:t>As levels rise, the bandwidth of the filters becomes larger. This does affect things like articulation and interaural time sensitivity</a:t>
            </a:r>
          </a:p>
          <a:p>
            <a:pPr lvl="1"/>
            <a:r>
              <a:rPr lang="en-US" dirty="0"/>
              <a:t>Articulation is worse</a:t>
            </a:r>
          </a:p>
          <a:p>
            <a:pPr lvl="1"/>
            <a:r>
              <a:rPr lang="en-US" dirty="0"/>
              <a:t>Time sensitivity is somewhat increased.</a:t>
            </a:r>
          </a:p>
          <a:p>
            <a:r>
              <a:rPr lang="en-US" dirty="0"/>
              <a:t>Compression starts under a millisecond after the inner hair cell firing.</a:t>
            </a:r>
          </a:p>
          <a:p>
            <a:r>
              <a:rPr lang="en-US" dirty="0"/>
              <a:t>Compression releases more slowly, with several very difficult-to-determine time constants that also vary with frequency.</a:t>
            </a:r>
          </a:p>
        </p:txBody>
      </p:sp>
    </p:spTree>
    <p:extLst>
      <p:ext uri="{BB962C8B-B14F-4D97-AF65-F5344CB8AC3E}">
        <p14:creationId xmlns:p14="http://schemas.microsoft.com/office/powerpoint/2010/main" val="1929406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E5C05-3864-40C0-AEFD-4BCB77F86C9B}"/>
              </a:ext>
            </a:extLst>
          </p:cNvPr>
          <p:cNvSpPr>
            <a:spLocks noGrp="1"/>
          </p:cNvSpPr>
          <p:nvPr>
            <p:ph type="title"/>
          </p:nvPr>
        </p:nvSpPr>
        <p:spPr/>
        <p:txBody>
          <a:bodyPr/>
          <a:lstStyle/>
          <a:p>
            <a:r>
              <a:rPr lang="en-US" dirty="0"/>
              <a:t>What comes out of the detectors?</a:t>
            </a:r>
          </a:p>
        </p:txBody>
      </p:sp>
      <p:sp>
        <p:nvSpPr>
          <p:cNvPr id="3" name="Content Placeholder 2">
            <a:extLst>
              <a:ext uri="{FF2B5EF4-FFF2-40B4-BE49-F238E27FC236}">
                <a16:creationId xmlns:a16="http://schemas.microsoft.com/office/drawing/2014/main" id="{DE60AEEF-AEBA-4F6D-A078-29D4B9CCC379}"/>
              </a:ext>
            </a:extLst>
          </p:cNvPr>
          <p:cNvSpPr>
            <a:spLocks noGrp="1"/>
          </p:cNvSpPr>
          <p:nvPr>
            <p:ph idx="1"/>
          </p:nvPr>
        </p:nvSpPr>
        <p:spPr/>
        <p:txBody>
          <a:bodyPr/>
          <a:lstStyle/>
          <a:p>
            <a:r>
              <a:rPr lang="en-US" dirty="0"/>
              <a:t>Firing rate (measure of loudness in a given frequency range)</a:t>
            </a:r>
          </a:p>
          <a:p>
            <a:r>
              <a:rPr lang="en-US" dirty="0"/>
              <a:t>Start of signal in that frequency range (for any frequency)</a:t>
            </a:r>
          </a:p>
          <a:p>
            <a:r>
              <a:rPr lang="en-US" dirty="0"/>
              <a:t>For low frequencies, waveform lock.</a:t>
            </a:r>
          </a:p>
          <a:p>
            <a:r>
              <a:rPr lang="en-US" dirty="0"/>
              <a:t>For high frequencies, leading edge of envelope lock</a:t>
            </a:r>
          </a:p>
          <a:p>
            <a:r>
              <a:rPr lang="en-US" dirty="0"/>
              <a:t>For mid frequencies, you get some of each of waveform and envelope. This does manifest later as lesser delay detection in that range of frequencies.</a:t>
            </a:r>
          </a:p>
        </p:txBody>
      </p:sp>
    </p:spTree>
    <p:extLst>
      <p:ext uri="{BB962C8B-B14F-4D97-AF65-F5344CB8AC3E}">
        <p14:creationId xmlns:p14="http://schemas.microsoft.com/office/powerpoint/2010/main" val="3003249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2132E-3657-41C0-8BEE-0B2E002E613F}"/>
              </a:ext>
            </a:extLst>
          </p:cNvPr>
          <p:cNvSpPr>
            <a:spLocks noGrp="1"/>
          </p:cNvSpPr>
          <p:nvPr>
            <p:ph type="title"/>
          </p:nvPr>
        </p:nvSpPr>
        <p:spPr/>
        <p:txBody>
          <a:bodyPr/>
          <a:lstStyle/>
          <a:p>
            <a:r>
              <a:rPr lang="en-US" dirty="0"/>
              <a:t>So, we have two ears. Now what?</a:t>
            </a:r>
          </a:p>
        </p:txBody>
      </p:sp>
      <p:sp>
        <p:nvSpPr>
          <p:cNvPr id="3" name="Content Placeholder 2">
            <a:extLst>
              <a:ext uri="{FF2B5EF4-FFF2-40B4-BE49-F238E27FC236}">
                <a16:creationId xmlns:a16="http://schemas.microsoft.com/office/drawing/2014/main" id="{1A74B7BC-266E-4120-9BCB-5A6CC185F88F}"/>
              </a:ext>
            </a:extLst>
          </p:cNvPr>
          <p:cNvSpPr>
            <a:spLocks noGrp="1"/>
          </p:cNvSpPr>
          <p:nvPr>
            <p:ph idx="1"/>
          </p:nvPr>
        </p:nvSpPr>
        <p:spPr/>
        <p:txBody>
          <a:bodyPr>
            <a:normAutofit fontScale="92500"/>
          </a:bodyPr>
          <a:lstStyle/>
          <a:p>
            <a:r>
              <a:rPr lang="en-US" dirty="0"/>
              <a:t>We can compare time relationships between the two ears, to the level allowed by what the detectors capture, which is to say, waveform under 500Hz, a mix of waveform and envelope between 500Hz and 2kHz (yes, there is synchronous firing beyond that point, but it is generally overwhelmed by envelope variation), and envelope leading edge above 2kHz.  This is called interaural time difference. (ITD)</a:t>
            </a:r>
          </a:p>
          <a:p>
            <a:r>
              <a:rPr lang="en-US" dirty="0"/>
              <a:t>The leading edges (in time) in an ERB will be emphasized relative to the steady state due to the onset of compression. (One of the facets of Haas effect)</a:t>
            </a:r>
          </a:p>
          <a:p>
            <a:r>
              <a:rPr lang="en-US" dirty="0"/>
              <a:t>The interaural level difference between the two ears will be communicated to the brain.</a:t>
            </a:r>
          </a:p>
        </p:txBody>
      </p:sp>
    </p:spTree>
    <p:extLst>
      <p:ext uri="{BB962C8B-B14F-4D97-AF65-F5344CB8AC3E}">
        <p14:creationId xmlns:p14="http://schemas.microsoft.com/office/powerpoint/2010/main" val="15021243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TotalTime>
  <Words>3140</Words>
  <Application>Microsoft Office PowerPoint</Application>
  <PresentationFormat>Widescreen</PresentationFormat>
  <Paragraphs>209</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Calibri Light</vt:lpstr>
      <vt:lpstr>Office Theme</vt:lpstr>
      <vt:lpstr>Auditory Mechanisms for Spatial Hearing</vt:lpstr>
      <vt:lpstr>Questions?</vt:lpstr>
      <vt:lpstr>First, a review of what one ear can do.</vt:lpstr>
      <vt:lpstr>Frequency Sensitivity</vt:lpstr>
      <vt:lpstr>The filters are not symmetric.</vt:lpstr>
      <vt:lpstr>The combination of filter and detector is not linear.</vt:lpstr>
      <vt:lpstr>Loudness vs. Intensity</vt:lpstr>
      <vt:lpstr>What comes out of the detectors?</vt:lpstr>
      <vt:lpstr>So, we have two ears. Now what?</vt:lpstr>
      <vt:lpstr>The acoustics of the head</vt:lpstr>
      <vt:lpstr>The path to the ear canal.</vt:lpstr>
      <vt:lpstr>Definitions: </vt:lpstr>
      <vt:lpstr>So, the direct sound is just what comes out of the source?</vt:lpstr>
      <vt:lpstr>So about this direct sound diffusion thing? </vt:lpstr>
      <vt:lpstr>So, what happens to the direct sound? </vt:lpstr>
      <vt:lpstr>Direct gets there first! </vt:lpstr>
      <vt:lpstr>So, then, why is it so hard to localize a high frequency tone?</vt:lpstr>
      <vt:lpstr>On to (early) reflected sound</vt:lpstr>
      <vt:lpstr>Remember, reflections arriving at the ear will reflect the HRTF due to their direction.</vt:lpstr>
      <vt:lpstr>Diffused reflections</vt:lpstr>
      <vt:lpstr>Late Specular Reflections</vt:lpstr>
      <vt:lpstr>Reverberation</vt:lpstr>
      <vt:lpstr>Timbre of direct vs. reverberated sound </vt:lpstr>
      <vt:lpstr>HRTF’s</vt:lpstr>
      <vt:lpstr>Horizontal trend in HRTF/HRIR</vt:lpstr>
      <vt:lpstr>Hearing for very diffuse signals.</vt:lpstr>
      <vt:lpstr>Distance perception</vt:lpstr>
      <vt:lpstr>What about the effect of air currents, etc?</vt:lpstr>
      <vt:lpstr>Headphone virtualization</vt:lpstr>
      <vt:lpstr>To summarize</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Auditory Mechanisms for Spatial Hearing</dc:title>
  <dc:creator>jj</dc:creator>
  <cp:lastModifiedBy>jj</cp:lastModifiedBy>
  <cp:revision>30</cp:revision>
  <dcterms:created xsi:type="dcterms:W3CDTF">2021-01-07T17:01:51Z</dcterms:created>
  <dcterms:modified xsi:type="dcterms:W3CDTF">2021-01-28T02:46:15Z</dcterms:modified>
</cp:coreProperties>
</file>