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2" y="1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0C5F-E6CD-471B-B156-05268BDB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35ECE-A523-40E1-8E1A-00C946020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045FF-D20A-4B08-8C5E-C0DB2C2A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808A-5EB8-413F-B335-AEDD4229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8EB4-8627-4FC7-821C-F5BF7F5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5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57A2-4DB3-4D92-A906-7048EEC8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5ACF3-B209-4EE4-927D-283167278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004EE-6D36-41FF-8D8D-615DD100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B2D3D-9DB3-475C-968C-F67F1BEB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91FF8-8C18-483A-A891-3C895663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0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1F458-03CD-4952-A1C1-595472EB8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95241-813A-453B-8C45-E20DF16A4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FF300-CAB0-4FA7-B781-910410BB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2599-A28E-4B45-99B8-9ABF6CE8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7E1B-4F50-42CB-8976-EBCC5129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441A-E8F9-4874-A177-3240C1AA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0A4C-4179-4A31-9880-3E3997469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01D04-3A41-41A7-92DB-021E3437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EB51A-0266-43E1-9721-376B60B6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10DF6-0B64-43ED-B63C-C3A93C89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9771-A8B8-43A8-94AA-C85BC9D6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EFFCE-4AFF-45C8-9676-98853CB3D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9756-B742-4FE2-A2A8-33A81AB5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6E7D3-74AD-4FDC-991F-4A796774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E161-C2BF-4D04-A7F4-2FC0BDE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2D60-96B0-4A4B-80DE-8CCA3092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AC145-D0DF-4744-9383-61CB0AA91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83FFD-FD45-48C8-B2A4-F0BD56A3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BF8A7-BE9A-425B-A362-7FBE188F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D573-D0DE-4194-A8A4-1F0F9F26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6D280-B3B3-4A21-A407-C2776649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804E-61D3-40AA-B055-F3AAF420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7E97-10CA-4FAE-BF02-8A049A8E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3C59D-E718-4738-9BB1-5C799C40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60B83-3C38-4DA0-887D-B6FF3594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7AC4A-252D-4299-A844-9D0FF48A0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EF070-5E2C-4F87-9C22-01CB15BA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BDFE6-4E91-4C53-A889-D1495F52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80BAF-3D7B-478F-BF28-AE45F153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9098-492D-4493-BE32-00F26557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24A09-F4EC-4FBD-9BCD-6712156B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F627C-E209-449B-BA7D-9A2AEF88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F98-BF4E-4DE7-B10A-7DDA434E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AC445-AEC6-4CA6-8133-BE1951F7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EE476-D585-405D-BED1-5B86E159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86C71-BE9F-4098-995D-F63145EE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8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5E16-532E-4622-8470-E91C8724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CFADA-A6CD-454E-8AE4-157AFF74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DE247-8B85-4F12-8BE9-7F056BE3F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DA98C-7C1A-4BA6-A05F-B5BC0952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F1C66-C756-41F6-AE54-50688BAF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843D6-E529-4A62-92DB-0F607CCA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842B-15CB-4E48-8E26-E2ADFFAD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D3FB4-A799-4F00-BFE5-F8C46512C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A64A7-38C9-4D4D-8BFE-D86F6872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82417-1C68-406D-BC69-C1D443BD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E02A1-1970-49B3-BF05-A4169E69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CE471-8A87-46F2-81A4-D2F522B8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5265F-C0BD-4C23-9772-4B4D0C86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01AC5-F47E-4960-81FA-1819B817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CA5EE-4ACB-4AE4-8BA4-52598810B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8BA6-B417-499A-9277-EDB5F73288C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E1D7-85CE-4F09-B7F6-68A79FFFC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11AE-AB19-4663-BB0C-01D3AC7A7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11F6-F9E6-4285-87D1-10B252AB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1B69-3BD7-48B4-B532-4062DF203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Hearing 096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C1E12-0F2E-4351-B62E-411B8AB8C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14856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3E11-CDB5-4734-AC64-95EE4D08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997F-088C-4A75-851A-66778B52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tiny, tiny, think, delicate organ</a:t>
            </a:r>
          </a:p>
          <a:p>
            <a:endParaRPr lang="en-US" dirty="0"/>
          </a:p>
          <a:p>
            <a:r>
              <a:rPr lang="en-US" dirty="0"/>
              <a:t>It is now established that the inner hair cells do almost all of the detection</a:t>
            </a:r>
          </a:p>
          <a:p>
            <a:r>
              <a:rPr lang="en-US" dirty="0"/>
              <a:t>The outer hair cells provide “compression”.</a:t>
            </a:r>
          </a:p>
          <a:p>
            <a:endParaRPr lang="en-US" dirty="0"/>
          </a:p>
          <a:p>
            <a:r>
              <a:rPr lang="en-US" dirty="0"/>
              <a:t>Exactly how the compression works is the subject of rabid debate at </a:t>
            </a:r>
            <a:r>
              <a:rPr lang="en-US"/>
              <a:t>the present.</a:t>
            </a:r>
          </a:p>
        </p:txBody>
      </p:sp>
    </p:spTree>
    <p:extLst>
      <p:ext uri="{BB962C8B-B14F-4D97-AF65-F5344CB8AC3E}">
        <p14:creationId xmlns:p14="http://schemas.microsoft.com/office/powerpoint/2010/main" val="68325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2E02-890B-4418-B13E-A7D295C9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this this all make us hear anything?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49AD-312E-4147-B6CA-F5F90D2A1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setup creates a </a:t>
            </a:r>
            <a:r>
              <a:rPr lang="en-US" dirty="0" err="1"/>
              <a:t>filterbank</a:t>
            </a:r>
            <a:endParaRPr lang="en-US" dirty="0"/>
          </a:p>
          <a:p>
            <a:pPr lvl="1"/>
            <a:r>
              <a:rPr lang="en-US" dirty="0"/>
              <a:t>High frequencies at the input end</a:t>
            </a:r>
          </a:p>
          <a:p>
            <a:pPr lvl="1"/>
            <a:r>
              <a:rPr lang="en-US" dirty="0"/>
              <a:t>Low frequencies at the far end</a:t>
            </a:r>
          </a:p>
          <a:p>
            <a:pPr lvl="1"/>
            <a:endParaRPr lang="en-US" dirty="0"/>
          </a:p>
          <a:p>
            <a:r>
              <a:rPr lang="en-US" dirty="0"/>
              <a:t>The system is a kind of biologically created, nonlinear, transmission line </a:t>
            </a:r>
            <a:r>
              <a:rPr lang="en-US" dirty="0" err="1"/>
              <a:t>filterbank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outer hair cells change stiffness, and by doing so, changing membrane tunings.</a:t>
            </a:r>
          </a:p>
        </p:txBody>
      </p:sp>
    </p:spTree>
    <p:extLst>
      <p:ext uri="{BB962C8B-B14F-4D97-AF65-F5344CB8AC3E}">
        <p14:creationId xmlns:p14="http://schemas.microsoft.com/office/powerpoint/2010/main" val="426734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F8F0-CA5F-4030-B884-69DC3C0E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electrical engineer among us: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1BDBC9-42C1-4E04-ACC1-0C99BBF1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1" y="1272619"/>
            <a:ext cx="10372725" cy="531082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7BC867-BDDF-4D28-AD9C-621E414C4923}"/>
              </a:ext>
            </a:extLst>
          </p:cNvPr>
          <p:cNvCxnSpPr/>
          <p:nvPr/>
        </p:nvCxnSpPr>
        <p:spPr>
          <a:xfrm flipV="1">
            <a:off x="3384223" y="2960016"/>
            <a:ext cx="254523" cy="1112363"/>
          </a:xfrm>
          <a:prstGeom prst="straightConnector1">
            <a:avLst/>
          </a:prstGeom>
          <a:ln w="44450">
            <a:headEnd type="stealth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0836F7-A4DC-47FA-9D22-8B28F7180913}"/>
              </a:ext>
            </a:extLst>
          </p:cNvPr>
          <p:cNvCxnSpPr/>
          <p:nvPr/>
        </p:nvCxnSpPr>
        <p:spPr>
          <a:xfrm flipH="1">
            <a:off x="3704734" y="2243579"/>
            <a:ext cx="1753386" cy="109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C0BC16-C656-4B4C-96C9-1E3D31FE3470}"/>
              </a:ext>
            </a:extLst>
          </p:cNvPr>
          <p:cNvSpPr txBox="1"/>
          <p:nvPr/>
        </p:nvSpPr>
        <p:spPr>
          <a:xfrm>
            <a:off x="3537494" y="1956020"/>
            <a:ext cx="320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here is detection analog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951CFA-6753-4F47-B2F6-30A5ADEFCB42}"/>
              </a:ext>
            </a:extLst>
          </p:cNvPr>
          <p:cNvCxnSpPr/>
          <p:nvPr/>
        </p:nvCxnSpPr>
        <p:spPr>
          <a:xfrm flipV="1">
            <a:off x="1923068" y="3751868"/>
            <a:ext cx="1178351" cy="230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DB6A71-B6F5-4884-88D9-1D30C079DF23}"/>
              </a:ext>
            </a:extLst>
          </p:cNvPr>
          <p:cNvSpPr txBox="1"/>
          <p:nvPr/>
        </p:nvSpPr>
        <p:spPr>
          <a:xfrm>
            <a:off x="184588" y="6259398"/>
            <a:ext cx="369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Outer hair cell stiffness affects this ‘C’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A7CB2-2EAF-4343-8B13-766C3A26A597}"/>
              </a:ext>
            </a:extLst>
          </p:cNvPr>
          <p:cNvSpPr txBox="1"/>
          <p:nvPr/>
        </p:nvSpPr>
        <p:spPr>
          <a:xfrm>
            <a:off x="838200" y="2630078"/>
            <a:ext cx="13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From middle</a:t>
            </a:r>
          </a:p>
          <a:p>
            <a:pPr algn="ctr"/>
            <a:r>
              <a:rPr lang="en-US" dirty="0"/>
              <a:t>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6FF9B-6B8C-4CEE-ADA0-74008276194D}"/>
              </a:ext>
            </a:extLst>
          </p:cNvPr>
          <p:cNvSpPr txBox="1"/>
          <p:nvPr/>
        </p:nvSpPr>
        <p:spPr>
          <a:xfrm>
            <a:off x="332837" y="4866249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air in</a:t>
            </a:r>
          </a:p>
          <a:p>
            <a:pPr algn="ctr"/>
            <a:r>
              <a:rPr lang="en-US" dirty="0"/>
              <a:t>middle ear</a:t>
            </a:r>
          </a:p>
        </p:txBody>
      </p:sp>
    </p:spTree>
    <p:extLst>
      <p:ext uri="{BB962C8B-B14F-4D97-AF65-F5344CB8AC3E}">
        <p14:creationId xmlns:p14="http://schemas.microsoft.com/office/powerpoint/2010/main" val="270992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689E-78C0-4919-81FB-05355FDA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No, that’s not exact. It’s much more messy than all that.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2A02-A5FE-4252-B481-D6B2CD0F5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nonlinear</a:t>
            </a:r>
          </a:p>
          <a:p>
            <a:r>
              <a:rPr lang="en-US" dirty="0"/>
              <a:t>The detection is mixed between “all or nothing” and “level”. In addition, leading edges are favored.</a:t>
            </a:r>
          </a:p>
          <a:p>
            <a:r>
              <a:rPr lang="en-US" dirty="0"/>
              <a:t>Its delicate, and easy to overload.</a:t>
            </a:r>
          </a:p>
          <a:p>
            <a:endParaRPr lang="en-US" dirty="0"/>
          </a:p>
          <a:p>
            <a:r>
              <a:rPr lang="en-US" dirty="0"/>
              <a:t>None the less it creates a </a:t>
            </a:r>
            <a:r>
              <a:rPr lang="en-US"/>
              <a:t>filter bank.</a:t>
            </a:r>
          </a:p>
        </p:txBody>
      </p:sp>
    </p:spTree>
    <p:extLst>
      <p:ext uri="{BB962C8B-B14F-4D97-AF65-F5344CB8AC3E}">
        <p14:creationId xmlns:p14="http://schemas.microsoft.com/office/powerpoint/2010/main" val="217651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4A42-7620-4A90-9FE4-F5B49EF5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677"/>
          </a:xfrm>
        </p:spPr>
        <p:txBody>
          <a:bodyPr>
            <a:normAutofit fontScale="90000"/>
          </a:bodyPr>
          <a:lstStyle/>
          <a:p>
            <a:r>
              <a:rPr lang="en-US" dirty="0"/>
              <a:t>An example of some filters (no, not human)</a:t>
            </a:r>
          </a:p>
        </p:txBody>
      </p:sp>
      <p:pic>
        <p:nvPicPr>
          <p:cNvPr id="4" name="Content Placeholder 6" descr="jallen_cochlea_filter_s">
            <a:extLst>
              <a:ext uri="{FF2B5EF4-FFF2-40B4-BE49-F238E27FC236}">
                <a16:creationId xmlns:a16="http://schemas.microsoft.com/office/drawing/2014/main" id="{57F7842D-E87A-4F76-A050-FD6A7CC30B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3155" y="1867768"/>
            <a:ext cx="55753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44931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62A6-E81E-4BD4-82A5-2C35E6E9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filters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21AB0-FA17-4AF5-AC6E-90A84334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about 2500 inner hair cell groups.</a:t>
            </a:r>
          </a:p>
          <a:p>
            <a:r>
              <a:rPr lang="en-US" dirty="0"/>
              <a:t>Each group, effectively, has a filter characteristic</a:t>
            </a:r>
          </a:p>
          <a:p>
            <a:r>
              <a:rPr lang="en-US" dirty="0"/>
              <a:t>Filters overlap, and overlap a lot</a:t>
            </a:r>
          </a:p>
          <a:p>
            <a:endParaRPr lang="en-US" dirty="0"/>
          </a:p>
          <a:p>
            <a:r>
              <a:rPr lang="en-US" dirty="0"/>
              <a:t>The “ERB’s” we use are an estimate of the filter bandwidths</a:t>
            </a:r>
          </a:p>
          <a:p>
            <a:r>
              <a:rPr lang="en-US" dirty="0"/>
              <a:t>The fact we conventionally use about 90 or so 1/3 ERB filters, each with a width of an ERB, is a computational issue.</a:t>
            </a:r>
          </a:p>
          <a:p>
            <a:r>
              <a:rPr lang="en-US" dirty="0"/>
              <a:t>Yes, there really are 2500 bands, overlapping enormously.</a:t>
            </a:r>
          </a:p>
        </p:txBody>
      </p:sp>
    </p:spTree>
    <p:extLst>
      <p:ext uri="{BB962C8B-B14F-4D97-AF65-F5344CB8AC3E}">
        <p14:creationId xmlns:p14="http://schemas.microsoft.com/office/powerpoint/2010/main" val="320395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7E4E-BC78-4DE7-9C05-B528188B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the first take-home: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88059-FC14-4BA0-96E3-EA152D2F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The ear is a frequency analyzer.</a:t>
            </a:r>
          </a:p>
          <a:p>
            <a:endParaRPr lang="en-US" dirty="0"/>
          </a:p>
          <a:p>
            <a:r>
              <a:rPr lang="en-US" dirty="0"/>
              <a:t>The filters mean that there is actual mechanical separation of frequencies before the nerves are caused to fire.</a:t>
            </a:r>
          </a:p>
          <a:p>
            <a:endParaRPr lang="en-US" dirty="0"/>
          </a:p>
          <a:p>
            <a:r>
              <a:rPr lang="en-US" dirty="0"/>
              <a:t>The shape of these filters is reasonably well determined.</a:t>
            </a:r>
          </a:p>
          <a:p>
            <a:endParaRPr lang="en-US" dirty="0"/>
          </a:p>
          <a:p>
            <a:r>
              <a:rPr lang="en-US" dirty="0"/>
              <a:t>So, the first two rules of audio processing are:</a:t>
            </a:r>
          </a:p>
          <a:p>
            <a:pPr lvl="1"/>
            <a:r>
              <a:rPr lang="en-US" dirty="0"/>
              <a:t>Don’t add new frequencies.</a:t>
            </a:r>
          </a:p>
          <a:p>
            <a:pPr lvl="1"/>
            <a:r>
              <a:rPr lang="en-US" dirty="0"/>
              <a:t>Especially, don’t add new signal at far-removed frequencies from the original.</a:t>
            </a:r>
          </a:p>
        </p:txBody>
      </p:sp>
    </p:spTree>
    <p:extLst>
      <p:ext uri="{BB962C8B-B14F-4D97-AF65-F5344CB8AC3E}">
        <p14:creationId xmlns:p14="http://schemas.microsoft.com/office/powerpoint/2010/main" val="338182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E389-3242-4C62-9573-90AD559B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inside one cochlear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75B32-667B-455F-A559-74D3E159A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actual dynamic range of an inner hair cell is about 30dB.</a:t>
            </a:r>
          </a:p>
          <a:p>
            <a:endParaRPr lang="en-US" dirty="0"/>
          </a:p>
          <a:p>
            <a:r>
              <a:rPr lang="en-US" dirty="0"/>
              <a:t>The inner hair cells, when firing, depolarize the outer hair cells, the more firing of the inner hair cells, the more depolarization of the outer hair cells.</a:t>
            </a:r>
          </a:p>
          <a:p>
            <a:endParaRPr lang="en-US" dirty="0"/>
          </a:p>
          <a:p>
            <a:r>
              <a:rPr lang="en-US" dirty="0"/>
              <a:t>This reduces the sensitivity of the system substantially</a:t>
            </a:r>
          </a:p>
          <a:p>
            <a:endParaRPr lang="en-US" dirty="0"/>
          </a:p>
          <a:p>
            <a:r>
              <a:rPr lang="en-US" dirty="0"/>
              <a:t>Thence, the 30dB is mapped over about a 90dB range.</a:t>
            </a:r>
          </a:p>
          <a:p>
            <a:pPr lvl="1"/>
            <a:r>
              <a:rPr lang="en-US" dirty="0"/>
              <a:t>(there’s actually more complication involving synapses, </a:t>
            </a:r>
            <a:r>
              <a:rPr lang="en-US" dirty="0" err="1"/>
              <a:t>etc</a:t>
            </a:r>
            <a:r>
              <a:rPr lang="en-US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3EDD-ACE4-4690-ABEA-D5264B97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that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4AA8-72F9-4268-B115-4D303DEC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4857"/>
          </a:xfrm>
        </p:spPr>
        <p:txBody>
          <a:bodyPr>
            <a:normAutofit/>
          </a:bodyPr>
          <a:lstStyle/>
          <a:p>
            <a:r>
              <a:rPr lang="en-US" dirty="0"/>
              <a:t>Well, both the basilar and </a:t>
            </a:r>
            <a:r>
              <a:rPr lang="en-US" dirty="0" err="1"/>
              <a:t>tectoral</a:t>
            </a:r>
            <a:r>
              <a:rPr lang="en-US" dirty="0"/>
              <a:t> membranes can be modelled as a peaky </a:t>
            </a:r>
            <a:r>
              <a:rPr lang="en-US" dirty="0" err="1"/>
              <a:t>highpass</a:t>
            </a:r>
            <a:r>
              <a:rPr lang="en-US" dirty="0"/>
              <a:t> filter.</a:t>
            </a:r>
          </a:p>
          <a:p>
            <a:pPr lvl="1"/>
            <a:r>
              <a:rPr lang="en-US" dirty="0"/>
              <a:t>The exact response varies with level</a:t>
            </a:r>
          </a:p>
          <a:p>
            <a:pPr lvl="1"/>
            <a:r>
              <a:rPr lang="en-US" dirty="0"/>
              <a:t>Nobody can quite assert exactly what that shape is, either.</a:t>
            </a:r>
          </a:p>
          <a:p>
            <a:pPr lvl="1"/>
            <a:endParaRPr lang="en-US" dirty="0"/>
          </a:p>
          <a:p>
            <a:r>
              <a:rPr lang="en-US" dirty="0"/>
              <a:t>The detectors (inner hair cells) fire on the difference between the two membranes.</a:t>
            </a:r>
          </a:p>
          <a:p>
            <a:pPr lvl="1"/>
            <a:r>
              <a:rPr lang="en-US" dirty="0"/>
              <a:t>This leads to small changes in the membrane tunings making large changes in sensitivity.</a:t>
            </a:r>
          </a:p>
          <a:p>
            <a:pPr lvl="1"/>
            <a:r>
              <a:rPr lang="en-US" dirty="0"/>
              <a:t>One example is shown in the next page.  This is “for demonstration only”, the exact details are not established.</a:t>
            </a:r>
          </a:p>
        </p:txBody>
      </p:sp>
    </p:spTree>
    <p:extLst>
      <p:ext uri="{BB962C8B-B14F-4D97-AF65-F5344CB8AC3E}">
        <p14:creationId xmlns:p14="http://schemas.microsoft.com/office/powerpoint/2010/main" val="26320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arhp">
            <a:extLst>
              <a:ext uri="{FF2B5EF4-FFF2-40B4-BE49-F238E27FC236}">
                <a16:creationId xmlns:a16="http://schemas.microsoft.com/office/drawing/2014/main" id="{71EB4833-54AD-4A72-892B-03935DA1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1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440F-F80A-41CC-846A-FAC7C10D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Parts: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1F75-1CD4-418C-9F45-00BFD533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External acoustics</a:t>
            </a:r>
          </a:p>
          <a:p>
            <a:pPr lvl="1"/>
            <a:r>
              <a:rPr lang="en-US" dirty="0"/>
              <a:t>HRTF’s/HRIR’s</a:t>
            </a:r>
          </a:p>
          <a:p>
            <a:pPr lvl="1"/>
            <a:r>
              <a:rPr lang="en-US" dirty="0"/>
              <a:t>Interaural Time differences</a:t>
            </a:r>
          </a:p>
          <a:p>
            <a:r>
              <a:rPr lang="en-US" dirty="0"/>
              <a:t>Middle ear</a:t>
            </a:r>
          </a:p>
          <a:p>
            <a:pPr lvl="1"/>
            <a:r>
              <a:rPr lang="en-US" dirty="0"/>
              <a:t>HP filter</a:t>
            </a:r>
          </a:p>
          <a:p>
            <a:pPr lvl="1"/>
            <a:r>
              <a:rPr lang="en-US" dirty="0"/>
              <a:t>Level control</a:t>
            </a:r>
          </a:p>
          <a:p>
            <a:r>
              <a:rPr lang="en-US" dirty="0"/>
              <a:t>Cochlear analysis</a:t>
            </a:r>
          </a:p>
          <a:p>
            <a:pPr lvl="1"/>
            <a:r>
              <a:rPr lang="en-US" dirty="0"/>
              <a:t>Modified transmission line filter</a:t>
            </a:r>
          </a:p>
          <a:p>
            <a:pPr lvl="1"/>
            <a:r>
              <a:rPr lang="en-US" dirty="0"/>
              <a:t>Cochlear </a:t>
            </a:r>
            <a:r>
              <a:rPr lang="en-US" dirty="0" err="1"/>
              <a:t>Filterband</a:t>
            </a:r>
            <a:endParaRPr lang="en-US" dirty="0"/>
          </a:p>
          <a:p>
            <a:pPr lvl="1"/>
            <a:r>
              <a:rPr lang="en-US" dirty="0"/>
              <a:t>Compression Mechanisms</a:t>
            </a:r>
          </a:p>
          <a:p>
            <a:r>
              <a:rPr lang="en-US" dirty="0"/>
              <a:t>CNS</a:t>
            </a:r>
          </a:p>
          <a:p>
            <a:pPr lvl="1"/>
            <a:r>
              <a:rPr lang="en-US" dirty="0"/>
              <a:t>Expectation</a:t>
            </a:r>
          </a:p>
          <a:p>
            <a:pPr lvl="1"/>
            <a:r>
              <a:rPr lang="en-US"/>
              <a:t>Perceptual processes and losses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6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6F59-8684-428E-BD2B-890E5802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So? What happens, now, when we link two such resonances?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E094-73EA-4667-9048-D760002B0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 you may (or may not) recall, linking two resonances splits the resonance into two modes, separated by a small amount of frequency.</a:t>
            </a:r>
          </a:p>
          <a:p>
            <a:endParaRPr lang="en-US" dirty="0"/>
          </a:p>
          <a:p>
            <a:r>
              <a:rPr lang="en-US" dirty="0"/>
              <a:t>Increasing the coupling makes the modes farther apart.</a:t>
            </a:r>
          </a:p>
          <a:p>
            <a:endParaRPr lang="en-US" dirty="0"/>
          </a:p>
          <a:p>
            <a:r>
              <a:rPr lang="en-US" dirty="0"/>
              <a:t>Depolarized outer hair cells are much less stiff, i.e. provide much less coupling.</a:t>
            </a:r>
          </a:p>
          <a:p>
            <a:endParaRPr lang="en-US" dirty="0"/>
          </a:p>
          <a:p>
            <a:r>
              <a:rPr lang="en-US" dirty="0"/>
              <a:t>So something of this sort goes on. Exactly what is undoubtedly much more complex.</a:t>
            </a:r>
          </a:p>
        </p:txBody>
      </p:sp>
    </p:spTree>
    <p:extLst>
      <p:ext uri="{BB962C8B-B14F-4D97-AF65-F5344CB8AC3E}">
        <p14:creationId xmlns:p14="http://schemas.microsoft.com/office/powerpoint/2010/main" val="29781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e-6">
            <a:extLst>
              <a:ext uri="{FF2B5EF4-FFF2-40B4-BE49-F238E27FC236}">
                <a16:creationId xmlns:a16="http://schemas.microsoft.com/office/drawing/2014/main" id="{E835F91C-8ED8-4DBB-9568-5B9F1F59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50" y="4388179"/>
            <a:ext cx="5736494" cy="246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-3">
            <a:extLst>
              <a:ext uri="{FF2B5EF4-FFF2-40B4-BE49-F238E27FC236}">
                <a16:creationId xmlns:a16="http://schemas.microsoft.com/office/drawing/2014/main" id="{017E8A7A-9811-42C4-AB69-6E827B93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178"/>
            <a:ext cx="5645441" cy="246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6A98FA-CC46-4985-ADE0-8A0D943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So, let’s look at the difference as the resonances split apart now. (numbers are relative offset)</a:t>
            </a:r>
          </a:p>
        </p:txBody>
      </p:sp>
      <p:pic>
        <p:nvPicPr>
          <p:cNvPr id="4" name="Picture 5" descr="fe-1">
            <a:extLst>
              <a:ext uri="{FF2B5EF4-FFF2-40B4-BE49-F238E27FC236}">
                <a16:creationId xmlns:a16="http://schemas.microsoft.com/office/drawing/2014/main" id="{287F55A2-A818-4C08-9D3D-D1C313F8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" y="1789505"/>
            <a:ext cx="5517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e-5">
            <a:extLst>
              <a:ext uri="{FF2B5EF4-FFF2-40B4-BE49-F238E27FC236}">
                <a16:creationId xmlns:a16="http://schemas.microsoft.com/office/drawing/2014/main" id="{8F7CB625-7678-4B86-990C-A2A3B63A5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20" y="1825624"/>
            <a:ext cx="5549289" cy="26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C4A1C-35D8-4378-AD33-6B1A001ED042}"/>
              </a:ext>
            </a:extLst>
          </p:cNvPr>
          <p:cNvSpPr txBox="1"/>
          <p:nvPr/>
        </p:nvSpPr>
        <p:spPr>
          <a:xfrm>
            <a:off x="3742441" y="22058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BF52C-7AB7-4D59-8D96-C43B6A2E5598}"/>
              </a:ext>
            </a:extLst>
          </p:cNvPr>
          <p:cNvSpPr txBox="1"/>
          <p:nvPr/>
        </p:nvSpPr>
        <p:spPr>
          <a:xfrm>
            <a:off x="3648173" y="493021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0F1FB-9726-4963-B5FF-B8ED974D7639}"/>
              </a:ext>
            </a:extLst>
          </p:cNvPr>
          <p:cNvSpPr txBox="1"/>
          <p:nvPr/>
        </p:nvSpPr>
        <p:spPr>
          <a:xfrm>
            <a:off x="9794450" y="227968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1.00001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D750A-8861-48A3-AE27-1B4943E80461}"/>
              </a:ext>
            </a:extLst>
          </p:cNvPr>
          <p:cNvSpPr txBox="1"/>
          <p:nvPr/>
        </p:nvSpPr>
        <p:spPr>
          <a:xfrm>
            <a:off x="9747315" y="493021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1.000001</a:t>
            </a:r>
          </a:p>
        </p:txBody>
      </p:sp>
    </p:spTree>
    <p:extLst>
      <p:ext uri="{BB962C8B-B14F-4D97-AF65-F5344CB8AC3E}">
        <p14:creationId xmlns:p14="http://schemas.microsoft.com/office/powerpoint/2010/main" val="693568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D499-958E-48F1-9201-3A0D21A2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how that fast phase shift also provides information at low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F3BD-36B1-4F82-A813-A7A1DD44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low frequencies the inner hair cells can fire synchronously on the “moving together” direction.</a:t>
            </a:r>
          </a:p>
          <a:p>
            <a:r>
              <a:rPr lang="en-US" dirty="0"/>
              <a:t>This means that there is a sharp change in firing time across the actual frequency of a tone.</a:t>
            </a:r>
          </a:p>
          <a:p>
            <a:endParaRPr lang="en-US" dirty="0"/>
          </a:p>
          <a:p>
            <a:r>
              <a:rPr lang="en-US" dirty="0"/>
              <a:t>Note also that the peak moves slightly with offset. This matches the drift of frequency sensation with level.</a:t>
            </a:r>
          </a:p>
          <a:p>
            <a:endParaRPr lang="en-US" dirty="0"/>
          </a:p>
          <a:p>
            <a:r>
              <a:rPr lang="en-US" dirty="0"/>
              <a:t>But yes, something more complicated is undoubtedly going on.</a:t>
            </a:r>
          </a:p>
        </p:txBody>
      </p:sp>
    </p:spTree>
    <p:extLst>
      <p:ext uri="{BB962C8B-B14F-4D97-AF65-F5344CB8AC3E}">
        <p14:creationId xmlns:p14="http://schemas.microsoft.com/office/powerpoint/2010/main" val="344275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A6AA-8A6F-427C-8190-0E6BD784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6550-845F-491C-BCF0-719A2D80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a definition.</a:t>
            </a:r>
          </a:p>
          <a:p>
            <a:endParaRPr lang="en-US" dirty="0"/>
          </a:p>
          <a:p>
            <a:r>
              <a:rPr lang="en-US" b="1" dirty="0"/>
              <a:t>Loudness is sensation level.</a:t>
            </a:r>
          </a:p>
          <a:p>
            <a:r>
              <a:rPr lang="en-US" b="1" dirty="0"/>
              <a:t>Intensity is analytic power level.</a:t>
            </a:r>
          </a:p>
          <a:p>
            <a:endParaRPr lang="en-US" b="1" dirty="0"/>
          </a:p>
          <a:p>
            <a:r>
              <a:rPr lang="en-US" dirty="0"/>
              <a:t>They are not the same thing.</a:t>
            </a:r>
          </a:p>
          <a:p>
            <a:endParaRPr lang="en-US" dirty="0"/>
          </a:p>
          <a:p>
            <a:r>
              <a:rPr lang="en-US" dirty="0"/>
              <a:t>Loudness is measured in </a:t>
            </a:r>
            <a:r>
              <a:rPr lang="en-US" dirty="0" err="1"/>
              <a:t>phons</a:t>
            </a:r>
            <a:r>
              <a:rPr lang="en-US" dirty="0"/>
              <a:t> or </a:t>
            </a:r>
            <a:r>
              <a:rPr lang="en-US" dirty="0" err="1"/>
              <a:t>sones</a:t>
            </a:r>
            <a:endParaRPr lang="en-US" dirty="0"/>
          </a:p>
          <a:p>
            <a:r>
              <a:rPr lang="en-US" dirty="0"/>
              <a:t>Intensity is measured as power/volume</a:t>
            </a:r>
          </a:p>
          <a:p>
            <a:pPr lvl="1"/>
            <a:r>
              <a:rPr lang="en-US" dirty="0"/>
              <a:t>SPL, or sound pressure level, measures one aspect of intensity</a:t>
            </a:r>
          </a:p>
          <a:p>
            <a:pPr lvl="1"/>
            <a:r>
              <a:rPr lang="en-US" dirty="0"/>
              <a:t>The pressure level is in fact what’s most important to the ear</a:t>
            </a:r>
          </a:p>
        </p:txBody>
      </p:sp>
    </p:spTree>
    <p:extLst>
      <p:ext uri="{BB962C8B-B14F-4D97-AF65-F5344CB8AC3E}">
        <p14:creationId xmlns:p14="http://schemas.microsoft.com/office/powerpoint/2010/main" val="83108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A4FC-9B3B-47B7-9618-7F49A3C3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Loudness grows as a power of energy, inside one filter.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650B-BC3D-4F4A-8BBC-2B2605AB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is something like power ^ (1/3.32). This probably varies across the cochlea, but this generally suffices.  This was used as the definition for ‘twice as loud’ being 10dB.  </a:t>
            </a:r>
          </a:p>
          <a:p>
            <a:r>
              <a:rPr lang="en-US" dirty="0"/>
              <a:t>That number, in a given band, is the ‘partial loudness’ in that band</a:t>
            </a:r>
          </a:p>
          <a:p>
            <a:endParaRPr lang="en-US" dirty="0"/>
          </a:p>
          <a:p>
            <a:r>
              <a:rPr lang="en-US" dirty="0"/>
              <a:t>When adding loudness across bands, however, the power of 1/1.75 seems to balance the loudness of broadband noise vs. a tone.</a:t>
            </a:r>
          </a:p>
          <a:p>
            <a:endParaRPr lang="en-US" dirty="0"/>
          </a:p>
          <a:p>
            <a:r>
              <a:rPr lang="en-US" dirty="0"/>
              <a:t>So to determine total loudness, raise energy to the 1/1.75 power, sum, and then raise by the ratio of the two power laws, or 1/1.9 to scale the loudness to the definition of ‘twice as loud’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9021-3E33-43EB-ADDC-DE920694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the point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E7563-71FB-4D8A-84A1-F7F28CA67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Loudness and energy only scale when you don’t change the spectrum</a:t>
            </a:r>
          </a:p>
          <a:p>
            <a:endParaRPr lang="en-US" dirty="0"/>
          </a:p>
          <a:p>
            <a:r>
              <a:rPr lang="en-US" dirty="0"/>
              <a:t>When you change the spectrum, things can be surprising.</a:t>
            </a:r>
          </a:p>
          <a:p>
            <a:endParaRPr lang="en-US" dirty="0"/>
          </a:p>
          <a:p>
            <a:r>
              <a:rPr lang="en-US" dirty="0"/>
              <a:t>The next slide is a plot of bandwidth vs. loudness for a constant energy.</a:t>
            </a:r>
          </a:p>
          <a:p>
            <a:pPr lvl="1"/>
            <a:r>
              <a:rPr lang="en-US" dirty="0"/>
              <a:t>It undoubtedly exaggerates at wide bandwidths, because the ends of the spectrum are probably falling below absolute thresholds.</a:t>
            </a:r>
          </a:p>
        </p:txBody>
      </p:sp>
    </p:spTree>
    <p:extLst>
      <p:ext uri="{BB962C8B-B14F-4D97-AF65-F5344CB8AC3E}">
        <p14:creationId xmlns:p14="http://schemas.microsoft.com/office/powerpoint/2010/main" val="76429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EF2E12-A51D-4AB7-AD70-0D8438288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1BB441-61E1-4035-B25E-510DF3BA7FB2}"/>
              </a:ext>
            </a:extLst>
          </p:cNvPr>
          <p:cNvSpPr txBox="1"/>
          <p:nvPr/>
        </p:nvSpPr>
        <p:spPr>
          <a:xfrm>
            <a:off x="5854045" y="5684363"/>
            <a:ext cx="429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ERB’s of equal power bandwidth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6D824-46E8-444B-A9EF-A07A9CA168E2}"/>
              </a:ext>
            </a:extLst>
          </p:cNvPr>
          <p:cNvSpPr txBox="1"/>
          <p:nvPr/>
        </p:nvSpPr>
        <p:spPr>
          <a:xfrm>
            <a:off x="179109" y="3105834"/>
            <a:ext cx="1166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</a:t>
            </a:r>
          </a:p>
          <a:p>
            <a:r>
              <a:rPr lang="en-US" dirty="0"/>
              <a:t>Loudness</a:t>
            </a:r>
          </a:p>
        </p:txBody>
      </p:sp>
    </p:spTree>
    <p:extLst>
      <p:ext uri="{BB962C8B-B14F-4D97-AF65-F5344CB8AC3E}">
        <p14:creationId xmlns:p14="http://schemas.microsoft.com/office/powerpoint/2010/main" val="3922583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BFD3-EB70-4660-AF0B-1441EEB5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and Expectation</a:t>
            </a:r>
          </a:p>
        </p:txBody>
      </p:sp>
      <p:pic>
        <p:nvPicPr>
          <p:cNvPr id="4" name="Picture 2" descr="C:\Documents and Settings\jjohnston\Local Settings\Temporary Internet Files\Content.IE5\QI2I950O\MCj02812850000[1].wmf">
            <a:extLst>
              <a:ext uri="{FF2B5EF4-FFF2-40B4-BE49-F238E27FC236}">
                <a16:creationId xmlns:a16="http://schemas.microsoft.com/office/drawing/2014/main" id="{D52D2923-9190-4DDB-9B60-25C7EDBE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" y="2667000"/>
            <a:ext cx="990600" cy="1958975"/>
          </a:xfrm>
          <a:prstGeom prst="rect">
            <a:avLst/>
          </a:prstGeo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F77E17-6637-4570-BBD9-F3017200B413}"/>
              </a:ext>
            </a:extLst>
          </p:cNvPr>
          <p:cNvCxnSpPr/>
          <p:nvPr/>
        </p:nvCxnSpPr>
        <p:spPr>
          <a:xfrm>
            <a:off x="1371600" y="3657600"/>
            <a:ext cx="1219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AC9BE46-8ADF-4855-9FAE-F9FF22BA8B98}"/>
              </a:ext>
            </a:extLst>
          </p:cNvPr>
          <p:cNvSpPr/>
          <p:nvPr/>
        </p:nvSpPr>
        <p:spPr>
          <a:xfrm>
            <a:off x="2590800" y="2667000"/>
            <a:ext cx="12954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Loudness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“integration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BDD6EE3C-E97B-47C1-A935-2AEC8711203C}"/>
              </a:ext>
            </a:extLst>
          </p:cNvPr>
          <p:cNvSpPr/>
          <p:nvPr/>
        </p:nvSpPr>
        <p:spPr>
          <a:xfrm>
            <a:off x="1629878" y="2338939"/>
            <a:ext cx="314425" cy="1174282"/>
          </a:xfrm>
          <a:custGeom>
            <a:avLst/>
            <a:gdLst>
              <a:gd name="connsiteX0" fmla="*/ 314425 w 314425"/>
              <a:gd name="connsiteY0" fmla="*/ 1174282 h 1174282"/>
              <a:gd name="connsiteX1" fmla="*/ 6417 w 314425"/>
              <a:gd name="connsiteY1" fmla="*/ 731520 h 1174282"/>
              <a:gd name="connsiteX2" fmla="*/ 275924 w 314425"/>
              <a:gd name="connsiteY2" fmla="*/ 365760 h 1174282"/>
              <a:gd name="connsiteX3" fmla="*/ 93044 w 314425"/>
              <a:gd name="connsiteY3" fmla="*/ 0 h 1174282"/>
              <a:gd name="connsiteX4" fmla="*/ 93044 w 314425"/>
              <a:gd name="connsiteY4" fmla="*/ 0 h 11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25" h="1174282">
                <a:moveTo>
                  <a:pt x="314425" y="1174282"/>
                </a:moveTo>
                <a:cubicBezTo>
                  <a:pt x="163629" y="1020278"/>
                  <a:pt x="12834" y="866274"/>
                  <a:pt x="6417" y="731520"/>
                </a:cubicBezTo>
                <a:cubicBezTo>
                  <a:pt x="0" y="596766"/>
                  <a:pt x="261486" y="487680"/>
                  <a:pt x="275924" y="365760"/>
                </a:cubicBezTo>
                <a:cubicBezTo>
                  <a:pt x="290362" y="243840"/>
                  <a:pt x="93044" y="0"/>
                  <a:pt x="93044" y="0"/>
                </a:cubicBezTo>
                <a:lnTo>
                  <a:pt x="93044" y="0"/>
                </a:ln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C3F8D-2799-4A6F-A19C-56A941B3770B}"/>
              </a:ext>
            </a:extLst>
          </p:cNvPr>
          <p:cNvSpPr txBox="1"/>
          <p:nvPr/>
        </p:nvSpPr>
        <p:spPr>
          <a:xfrm>
            <a:off x="1066800" y="1981200"/>
            <a:ext cx="14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Mbits</a:t>
            </a:r>
            <a:r>
              <a:rPr lang="en-US" dirty="0"/>
              <a:t>/second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956B5E-3E0D-4527-9ED8-A4138F0F04F4}"/>
              </a:ext>
            </a:extLst>
          </p:cNvPr>
          <p:cNvSpPr/>
          <p:nvPr/>
        </p:nvSpPr>
        <p:spPr>
          <a:xfrm>
            <a:off x="4495800" y="2667000"/>
            <a:ext cx="11430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CB1B01-F682-4BEC-8EAC-40F94DE506ED}"/>
              </a:ext>
            </a:extLst>
          </p:cNvPr>
          <p:cNvSpPr/>
          <p:nvPr/>
        </p:nvSpPr>
        <p:spPr>
          <a:xfrm>
            <a:off x="6248400" y="2667000"/>
            <a:ext cx="12192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Auditory</a:t>
            </a:r>
          </a:p>
          <a:p>
            <a:pPr algn="ctr"/>
            <a:r>
              <a:rPr lang="en-US" dirty="0"/>
              <a:t>Object</a:t>
            </a:r>
          </a:p>
          <a:p>
            <a:pPr algn="ctr"/>
            <a:r>
              <a:rPr lang="en-US" dirty="0"/>
              <a:t>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7C1901-B403-4725-80C2-6078605D1BCF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3886200" y="384810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6">
            <a:extLst>
              <a:ext uri="{FF2B5EF4-FFF2-40B4-BE49-F238E27FC236}">
                <a16:creationId xmlns:a16="http://schemas.microsoft.com/office/drawing/2014/main" id="{DE6DBB9E-DD5A-4649-8CD5-DBE52B566E78}"/>
              </a:ext>
            </a:extLst>
          </p:cNvPr>
          <p:cNvSpPr/>
          <p:nvPr/>
        </p:nvSpPr>
        <p:spPr>
          <a:xfrm>
            <a:off x="3888606" y="2406316"/>
            <a:ext cx="413887" cy="1183907"/>
          </a:xfrm>
          <a:custGeom>
            <a:avLst/>
            <a:gdLst>
              <a:gd name="connsiteX0" fmla="*/ 413887 w 413887"/>
              <a:gd name="connsiteY0" fmla="*/ 1183907 h 1183907"/>
              <a:gd name="connsiteX1" fmla="*/ 192506 w 413887"/>
              <a:gd name="connsiteY1" fmla="*/ 895149 h 1183907"/>
              <a:gd name="connsiteX2" fmla="*/ 365760 w 413887"/>
              <a:gd name="connsiteY2" fmla="*/ 510139 h 1183907"/>
              <a:gd name="connsiteX3" fmla="*/ 0 w 413887"/>
              <a:gd name="connsiteY3" fmla="*/ 0 h 118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87" h="1183907">
                <a:moveTo>
                  <a:pt x="413887" y="1183907"/>
                </a:moveTo>
                <a:cubicBezTo>
                  <a:pt x="307207" y="1095675"/>
                  <a:pt x="200527" y="1007443"/>
                  <a:pt x="192506" y="895149"/>
                </a:cubicBezTo>
                <a:cubicBezTo>
                  <a:pt x="184485" y="782855"/>
                  <a:pt x="397844" y="659331"/>
                  <a:pt x="365760" y="510139"/>
                </a:cubicBezTo>
                <a:cubicBezTo>
                  <a:pt x="333676" y="360948"/>
                  <a:pt x="166838" y="180474"/>
                  <a:pt x="0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E9EC9-6FE1-4CF8-8BF1-C1556A057666}"/>
              </a:ext>
            </a:extLst>
          </p:cNvPr>
          <p:cNvSpPr txBox="1"/>
          <p:nvPr/>
        </p:nvSpPr>
        <p:spPr>
          <a:xfrm>
            <a:off x="3352800" y="2057400"/>
            <a:ext cx="102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Mbit</a:t>
            </a:r>
            <a:r>
              <a:rPr lang="en-US" dirty="0"/>
              <a:t>/sec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9C2986-FF79-4A44-98A7-22172809DE2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638800" y="3848100"/>
            <a:ext cx="609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 20">
            <a:extLst>
              <a:ext uri="{FF2B5EF4-FFF2-40B4-BE49-F238E27FC236}">
                <a16:creationId xmlns:a16="http://schemas.microsoft.com/office/drawing/2014/main" id="{B3639F53-35E9-482E-85BC-A700253CE9D9}"/>
              </a:ext>
            </a:extLst>
          </p:cNvPr>
          <p:cNvSpPr/>
          <p:nvPr/>
        </p:nvSpPr>
        <p:spPr>
          <a:xfrm>
            <a:off x="5515276" y="2377440"/>
            <a:ext cx="561474" cy="1203158"/>
          </a:xfrm>
          <a:custGeom>
            <a:avLst/>
            <a:gdLst>
              <a:gd name="connsiteX0" fmla="*/ 462012 w 561474"/>
              <a:gd name="connsiteY0" fmla="*/ 1203158 h 1203158"/>
              <a:gd name="connsiteX1" fmla="*/ 308008 w 561474"/>
              <a:gd name="connsiteY1" fmla="*/ 875899 h 1203158"/>
              <a:gd name="connsiteX2" fmla="*/ 510139 w 561474"/>
              <a:gd name="connsiteY2" fmla="*/ 539015 h 1203158"/>
              <a:gd name="connsiteX3" fmla="*/ 0 w 561474"/>
              <a:gd name="connsiteY3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203158">
                <a:moveTo>
                  <a:pt x="462012" y="1203158"/>
                </a:moveTo>
                <a:cubicBezTo>
                  <a:pt x="380999" y="1094874"/>
                  <a:pt x="299987" y="986590"/>
                  <a:pt x="308008" y="875899"/>
                </a:cubicBezTo>
                <a:cubicBezTo>
                  <a:pt x="316029" y="765209"/>
                  <a:pt x="561474" y="684998"/>
                  <a:pt x="510139" y="539015"/>
                </a:cubicBezTo>
                <a:cubicBezTo>
                  <a:pt x="458804" y="393032"/>
                  <a:pt x="229402" y="196516"/>
                  <a:pt x="0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B7DAC-8D18-4F6F-B356-96F7866E3255}"/>
              </a:ext>
            </a:extLst>
          </p:cNvPr>
          <p:cNvSpPr txBox="1"/>
          <p:nvPr/>
        </p:nvSpPr>
        <p:spPr>
          <a:xfrm>
            <a:off x="5105400" y="1981200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Kb/sec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F67E9A-FC6F-468C-90EB-47E558AD62E3}"/>
              </a:ext>
            </a:extLst>
          </p:cNvPr>
          <p:cNvCxnSpPr>
            <a:stCxn id="10" idx="3"/>
          </p:cNvCxnSpPr>
          <p:nvPr/>
        </p:nvCxnSpPr>
        <p:spPr>
          <a:xfrm flipV="1">
            <a:off x="7467600" y="3810000"/>
            <a:ext cx="762000" cy="381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4">
            <a:extLst>
              <a:ext uri="{FF2B5EF4-FFF2-40B4-BE49-F238E27FC236}">
                <a16:creationId xmlns:a16="http://schemas.microsoft.com/office/drawing/2014/main" id="{FDB501BB-ADCC-451E-9BAB-D1A4FB30DECC}"/>
              </a:ext>
            </a:extLst>
          </p:cNvPr>
          <p:cNvSpPr/>
          <p:nvPr/>
        </p:nvSpPr>
        <p:spPr>
          <a:xfrm>
            <a:off x="7170821" y="2396691"/>
            <a:ext cx="949693" cy="1174282"/>
          </a:xfrm>
          <a:custGeom>
            <a:avLst/>
            <a:gdLst>
              <a:gd name="connsiteX0" fmla="*/ 577516 w 949693"/>
              <a:gd name="connsiteY0" fmla="*/ 1174282 h 1174282"/>
              <a:gd name="connsiteX1" fmla="*/ 500514 w 949693"/>
              <a:gd name="connsiteY1" fmla="*/ 895149 h 1174282"/>
              <a:gd name="connsiteX2" fmla="*/ 866274 w 949693"/>
              <a:gd name="connsiteY2" fmla="*/ 519764 h 1174282"/>
              <a:gd name="connsiteX3" fmla="*/ 0 w 949693"/>
              <a:gd name="connsiteY3" fmla="*/ 0 h 11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693" h="1174282">
                <a:moveTo>
                  <a:pt x="577516" y="1174282"/>
                </a:moveTo>
                <a:cubicBezTo>
                  <a:pt x="514952" y="1089258"/>
                  <a:pt x="452388" y="1004235"/>
                  <a:pt x="500514" y="895149"/>
                </a:cubicBezTo>
                <a:cubicBezTo>
                  <a:pt x="548640" y="786063"/>
                  <a:pt x="949693" y="668955"/>
                  <a:pt x="866274" y="519764"/>
                </a:cubicBezTo>
                <a:cubicBezTo>
                  <a:pt x="782855" y="370573"/>
                  <a:pt x="391427" y="185286"/>
                  <a:pt x="0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C5DE8C-8B08-4501-BAB6-1A2914E92978}"/>
              </a:ext>
            </a:extLst>
          </p:cNvPr>
          <p:cNvSpPr txBox="1"/>
          <p:nvPr/>
        </p:nvSpPr>
        <p:spPr>
          <a:xfrm>
            <a:off x="6766642" y="2057400"/>
            <a:ext cx="82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bit/sec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10D8BF-A888-4ADA-8903-BAED6BA71F13}"/>
              </a:ext>
            </a:extLst>
          </p:cNvPr>
          <p:cNvCxnSpPr>
            <a:stCxn id="6" idx="2"/>
          </p:cNvCxnSpPr>
          <p:nvPr/>
        </p:nvCxnSpPr>
        <p:spPr>
          <a:xfrm rot="16200000" flipH="1">
            <a:off x="2971800" y="5295900"/>
            <a:ext cx="533400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BB654A-71F5-46E1-8793-80143A342F03}"/>
              </a:ext>
            </a:extLst>
          </p:cNvPr>
          <p:cNvCxnSpPr/>
          <p:nvPr/>
        </p:nvCxnSpPr>
        <p:spPr>
          <a:xfrm>
            <a:off x="3200400" y="5562600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A232CC-F804-4452-95DC-AEF26AB5032C}"/>
              </a:ext>
            </a:extLst>
          </p:cNvPr>
          <p:cNvCxnSpPr>
            <a:endCxn id="9" idx="2"/>
          </p:cNvCxnSpPr>
          <p:nvPr/>
        </p:nvCxnSpPr>
        <p:spPr>
          <a:xfrm rot="16200000" flipV="1">
            <a:off x="4800600" y="5295900"/>
            <a:ext cx="533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8E763E-237F-44F9-8905-D1BB83EDFFE6}"/>
              </a:ext>
            </a:extLst>
          </p:cNvPr>
          <p:cNvCxnSpPr/>
          <p:nvPr/>
        </p:nvCxnSpPr>
        <p:spPr>
          <a:xfrm rot="10800000">
            <a:off x="5029200" y="5562600"/>
            <a:ext cx="1752600" cy="1588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56DDF7-79BB-461B-A117-97912F30DAE7}"/>
              </a:ext>
            </a:extLst>
          </p:cNvPr>
          <p:cNvCxnSpPr>
            <a:endCxn id="10" idx="2"/>
          </p:cNvCxnSpPr>
          <p:nvPr/>
        </p:nvCxnSpPr>
        <p:spPr>
          <a:xfrm rot="5400000" flipH="1" flipV="1">
            <a:off x="6591300" y="5295900"/>
            <a:ext cx="533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A9CF0D-9FFF-4768-A862-E333DE89FCAF}"/>
              </a:ext>
            </a:extLst>
          </p:cNvPr>
          <p:cNvCxnSpPr/>
          <p:nvPr/>
        </p:nvCxnSpPr>
        <p:spPr>
          <a:xfrm>
            <a:off x="6781800" y="5562600"/>
            <a:ext cx="1752600" cy="0"/>
          </a:xfrm>
          <a:prstGeom prst="line">
            <a:avLst/>
          </a:prstGeom>
          <a:ln w="1016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D5EAEC-1D54-48FC-A568-2EA7CA94B4C2}"/>
              </a:ext>
            </a:extLst>
          </p:cNvPr>
          <p:cNvSpPr txBox="1"/>
          <p:nvPr/>
        </p:nvSpPr>
        <p:spPr>
          <a:xfrm>
            <a:off x="5410200" y="5715000"/>
            <a:ext cx="303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Cognitive and other Feedback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E122C3-8888-43EA-94A2-42F22C2D4742}"/>
              </a:ext>
            </a:extLst>
          </p:cNvPr>
          <p:cNvCxnSpPr/>
          <p:nvPr/>
        </p:nvCxnSpPr>
        <p:spPr>
          <a:xfrm rot="10800000">
            <a:off x="1143000" y="5562600"/>
            <a:ext cx="20574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023BF4-9A93-4DC1-909F-4D5749D91821}"/>
              </a:ext>
            </a:extLst>
          </p:cNvPr>
          <p:cNvCxnSpPr>
            <a:endCxn id="4" idx="2"/>
          </p:cNvCxnSpPr>
          <p:nvPr/>
        </p:nvCxnSpPr>
        <p:spPr>
          <a:xfrm rot="16200000" flipV="1">
            <a:off x="655638" y="5075238"/>
            <a:ext cx="936625" cy="381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00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4D43-F118-44F6-9195-748E69BD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that feedback is heavily influenced by everything.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A982B-0F6E-454B-8DBD-8075581C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see</a:t>
            </a:r>
          </a:p>
          <a:p>
            <a:r>
              <a:rPr lang="en-US" dirty="0"/>
              <a:t>What you feel</a:t>
            </a:r>
          </a:p>
          <a:p>
            <a:r>
              <a:rPr lang="en-US" dirty="0"/>
              <a:t>How you feel</a:t>
            </a:r>
          </a:p>
          <a:p>
            <a:r>
              <a:rPr lang="en-US" dirty="0"/>
              <a:t>What is the experimenter doing?</a:t>
            </a:r>
          </a:p>
        </p:txBody>
      </p:sp>
    </p:spTree>
    <p:extLst>
      <p:ext uri="{BB962C8B-B14F-4D97-AF65-F5344CB8AC3E}">
        <p14:creationId xmlns:p14="http://schemas.microsoft.com/office/powerpoint/2010/main" val="59309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EBFE-6CC0-4DDE-A7CF-BF2B6A86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Acoustics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602D6-039D-4322-94FC-7745D2852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Head Related Transfer functions.</a:t>
            </a:r>
          </a:p>
          <a:p>
            <a:pPr lvl="1"/>
            <a:r>
              <a:rPr lang="en-US" dirty="0"/>
              <a:t>Sounds from any direction interacting with your head will be “filtered”</a:t>
            </a:r>
          </a:p>
          <a:p>
            <a:pPr lvl="1"/>
            <a:r>
              <a:rPr lang="en-US" dirty="0"/>
              <a:t>This depends on:</a:t>
            </a:r>
          </a:p>
          <a:p>
            <a:pPr lvl="2"/>
            <a:r>
              <a:rPr lang="en-US" dirty="0"/>
              <a:t>Head shape</a:t>
            </a:r>
          </a:p>
          <a:p>
            <a:pPr lvl="2"/>
            <a:r>
              <a:rPr lang="en-US" dirty="0"/>
              <a:t>Head size</a:t>
            </a:r>
          </a:p>
          <a:p>
            <a:pPr lvl="2"/>
            <a:r>
              <a:rPr lang="en-US" dirty="0"/>
              <a:t>Pinna shape</a:t>
            </a:r>
          </a:p>
          <a:p>
            <a:pPr lvl="2"/>
            <a:r>
              <a:rPr lang="en-US" dirty="0"/>
              <a:t>Pinna location</a:t>
            </a:r>
          </a:p>
          <a:p>
            <a:pPr lvl="1"/>
            <a:r>
              <a:rPr lang="en-US" dirty="0"/>
              <a:t>As you can see, these are therefore somewhat unique to a given individual.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learns their HRTF’s automatically by living with them</a:t>
            </a:r>
          </a:p>
          <a:p>
            <a:r>
              <a:rPr lang="en-US" dirty="0"/>
              <a:t>Interaural Time difference</a:t>
            </a:r>
          </a:p>
          <a:p>
            <a:pPr lvl="1"/>
            <a:r>
              <a:rPr lang="en-US" dirty="0"/>
              <a:t>This is, strictly speaking, part of the HRTF but</a:t>
            </a:r>
          </a:p>
          <a:p>
            <a:pPr lvl="1"/>
            <a:r>
              <a:rPr lang="en-US" dirty="0"/>
              <a:t>ITD’s can be manipulated independently of the frequency shaping due to the head/pinna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7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85E23-A9A5-40C9-A87F-1F8C73D12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83"/>
            <a:ext cx="11961043" cy="5783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D79D7-A175-49BC-9771-DB333532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1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 very old examples</a:t>
            </a:r>
          </a:p>
        </p:txBody>
      </p:sp>
    </p:spTree>
    <p:extLst>
      <p:ext uri="{BB962C8B-B14F-4D97-AF65-F5344CB8AC3E}">
        <p14:creationId xmlns:p14="http://schemas.microsoft.com/office/powerpoint/2010/main" val="14844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118D-5450-47CE-A8EC-07F62EE5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31CB5-0E83-4D44-BBE3-2BEE517E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5029199"/>
          </a:xfrm>
        </p:spPr>
        <p:txBody>
          <a:bodyPr>
            <a:normAutofit/>
          </a:bodyPr>
          <a:lstStyle/>
          <a:p>
            <a:r>
              <a:rPr lang="en-US" dirty="0"/>
              <a:t>The middle ear is mostly an impedance transformer.</a:t>
            </a:r>
          </a:p>
          <a:p>
            <a:pPr lvl="1"/>
            <a:r>
              <a:rPr lang="en-US" dirty="0"/>
              <a:t>It consists of the 3 bones and the ear drum.  One can also include the ear canal, depending on whose text you’re reading.</a:t>
            </a:r>
          </a:p>
          <a:p>
            <a:r>
              <a:rPr lang="en-US" dirty="0"/>
              <a:t>It has a couple of other notable functions:</a:t>
            </a:r>
          </a:p>
          <a:p>
            <a:pPr lvl="1"/>
            <a:r>
              <a:rPr lang="en-US" dirty="0"/>
              <a:t>It is a first order </a:t>
            </a:r>
            <a:r>
              <a:rPr lang="en-US" dirty="0" err="1"/>
              <a:t>highpass</a:t>
            </a:r>
            <a:r>
              <a:rPr lang="en-US" dirty="0"/>
              <a:t> filter operating at about 700Hz. That’s a big part of the low-frequency threshold increase</a:t>
            </a:r>
          </a:p>
          <a:p>
            <a:pPr lvl="1"/>
            <a:r>
              <a:rPr lang="en-US" dirty="0"/>
              <a:t>Its acoustic impedance rises at high frequencies, which is a big part of the high-frequency threshold elevation. The diameter of the canal enters into this as well.</a:t>
            </a:r>
          </a:p>
          <a:p>
            <a:pPr lvl="1"/>
            <a:r>
              <a:rPr lang="en-US" dirty="0"/>
              <a:t>It can decouple the eardrum from the cochlea</a:t>
            </a:r>
          </a:p>
          <a:p>
            <a:pPr lvl="2"/>
            <a:r>
              <a:rPr lang="en-US" dirty="0"/>
              <a:t>If you’re doing that, it’s too damn loud!</a:t>
            </a:r>
          </a:p>
          <a:p>
            <a:pPr lvl="1"/>
            <a:r>
              <a:rPr lang="en-US" dirty="0"/>
              <a:t>The ear canal provides a boost at one or two resonant points.</a:t>
            </a:r>
          </a:p>
        </p:txBody>
      </p:sp>
    </p:spTree>
    <p:extLst>
      <p:ext uri="{BB962C8B-B14F-4D97-AF65-F5344CB8AC3E}">
        <p14:creationId xmlns:p14="http://schemas.microsoft.com/office/powerpoint/2010/main" val="391112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823A-CC39-4787-93CC-B8018E3F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“inner ear”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A9575-CDB4-491C-BA34-8E5B952F8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here’s where it gets complicated.</a:t>
            </a:r>
          </a:p>
          <a:p>
            <a:endParaRPr lang="en-US" dirty="0"/>
          </a:p>
          <a:p>
            <a:r>
              <a:rPr lang="en-US" dirty="0"/>
              <a:t>My drawings are terrible, forgive me.</a:t>
            </a:r>
          </a:p>
          <a:p>
            <a:endParaRPr lang="en-US" dirty="0"/>
          </a:p>
          <a:p>
            <a:r>
              <a:rPr lang="en-US" dirty="0"/>
              <a:t>First, a photo of the cochlea from the innertubes: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7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7B3C7-976F-4116-9E2B-ACC0F86B9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6" y="452487"/>
            <a:ext cx="8825189" cy="63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481B-4E5E-46A6-9892-F703CF98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kind of busy: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2B9F-0AF6-4771-A3AE-CD984345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606"/>
            <a:ext cx="10515600" cy="54109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So, I’ll go back to that, but focus on</a:t>
            </a:r>
          </a:p>
          <a:p>
            <a:pPr lvl="1"/>
            <a:r>
              <a:rPr lang="en-US" dirty="0"/>
              <a:t>The basilar membrane</a:t>
            </a:r>
          </a:p>
          <a:p>
            <a:pPr lvl="1"/>
            <a:r>
              <a:rPr lang="en-US" dirty="0"/>
              <a:t>The oval window connects to the stapes, that’s where “sound goes in” via vibrations. These vibrations are minute.</a:t>
            </a:r>
          </a:p>
          <a:p>
            <a:pPr lvl="1"/>
            <a:r>
              <a:rPr lang="en-US" dirty="0"/>
              <a:t>The round window lets the energy in the endolymph back out of the cochlea</a:t>
            </a:r>
          </a:p>
          <a:p>
            <a:pPr lvl="1"/>
            <a:endParaRPr lang="en-US" dirty="0"/>
          </a:p>
          <a:p>
            <a:r>
              <a:rPr lang="en-US" dirty="0"/>
              <a:t>Something you can’t tell from that drawing:</a:t>
            </a:r>
          </a:p>
          <a:p>
            <a:pPr lvl="1"/>
            <a:r>
              <a:rPr lang="en-US" dirty="0"/>
              <a:t>The oval window and round window are on opposite sides of the organ of </a:t>
            </a:r>
            <a:r>
              <a:rPr lang="en-US" dirty="0" err="1"/>
              <a:t>Corti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dirty="0" err="1"/>
              <a:t>tectoral</a:t>
            </a:r>
            <a:r>
              <a:rPr lang="en-US" dirty="0"/>
              <a:t> and basilar membranes are part of the organ of </a:t>
            </a:r>
            <a:r>
              <a:rPr lang="en-US" dirty="0" err="1"/>
              <a:t>Corti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basilar membrane and </a:t>
            </a:r>
            <a:r>
              <a:rPr lang="en-US" dirty="0" err="1"/>
              <a:t>rossner’s</a:t>
            </a:r>
            <a:r>
              <a:rPr lang="en-US" dirty="0"/>
              <a:t> membrane separate the </a:t>
            </a:r>
            <a:r>
              <a:rPr lang="en-US" dirty="0" err="1"/>
              <a:t>scala</a:t>
            </a:r>
            <a:r>
              <a:rPr lang="en-US" dirty="0"/>
              <a:t> timpani (space connected to the ear drum) from the </a:t>
            </a:r>
            <a:r>
              <a:rPr lang="en-US" dirty="0" err="1"/>
              <a:t>scala</a:t>
            </a:r>
            <a:r>
              <a:rPr lang="en-US" dirty="0"/>
              <a:t> vestibuli (space connected to the air behind the dear drum).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tectoral</a:t>
            </a:r>
            <a:r>
              <a:rPr lang="en-US" dirty="0"/>
              <a:t> membrane extends from one side to the middle of the basilar membrane, inside the Scala Media (middle space)</a:t>
            </a:r>
          </a:p>
          <a:p>
            <a:r>
              <a:rPr lang="en-US" dirty="0"/>
              <a:t>The three spaces are filled by fluid, each slightly different</a:t>
            </a:r>
          </a:p>
          <a:p>
            <a:pPr lvl="1"/>
            <a:r>
              <a:rPr lang="en-US" dirty="0"/>
              <a:t>The three spaces also have small electrical voltage differences.</a:t>
            </a:r>
          </a:p>
          <a:p>
            <a:pPr lvl="1"/>
            <a:r>
              <a:rPr lang="en-US" dirty="0"/>
              <a:t>That probably matters, but don’t ask me how, today.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4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41E0-2D0A-4DC5-BBDE-99536054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organ of </a:t>
            </a:r>
            <a:r>
              <a:rPr lang="en-US" dirty="0" err="1"/>
              <a:t>Corti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9DC0A-08E9-4AEB-A1A6-C91B98DF2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" y="2073896"/>
            <a:ext cx="12069452" cy="47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1511</Words>
  <Application>Microsoft Office PowerPoint</Application>
  <PresentationFormat>Widescreen</PresentationFormat>
  <Paragraphs>192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Human Hearing 096</vt:lpstr>
      <vt:lpstr>Four Parts:</vt:lpstr>
      <vt:lpstr>External Acoustics</vt:lpstr>
      <vt:lpstr>Some very old examples</vt:lpstr>
      <vt:lpstr>Middle Ear</vt:lpstr>
      <vt:lpstr>The “inner ear”</vt:lpstr>
      <vt:lpstr>PowerPoint Presentation</vt:lpstr>
      <vt:lpstr>That’s kind of busy:</vt:lpstr>
      <vt:lpstr>The organ of Corti</vt:lpstr>
      <vt:lpstr>Something to remember</vt:lpstr>
      <vt:lpstr>So how this this all make us hear anything?</vt:lpstr>
      <vt:lpstr>For the electrical engineer among us:</vt:lpstr>
      <vt:lpstr>No, that’s not exact. It’s much more messy than all that.</vt:lpstr>
      <vt:lpstr>An example of some filters (no, not human)</vt:lpstr>
      <vt:lpstr>How many filters are there?</vt:lpstr>
      <vt:lpstr>So, the first take-home: </vt:lpstr>
      <vt:lpstr>Compression inside one cochlear filter</vt:lpstr>
      <vt:lpstr>How does that work?</vt:lpstr>
      <vt:lpstr>PowerPoint Presentation</vt:lpstr>
      <vt:lpstr>So? What happens, now, when we link two such resonances?</vt:lpstr>
      <vt:lpstr>So, let’s look at the difference as the resonances split apart now. (numbers are relative offset)</vt:lpstr>
      <vt:lpstr>Notice how that fast phase shift also provides information at low frequencies</vt:lpstr>
      <vt:lpstr>Loudness</vt:lpstr>
      <vt:lpstr>Loudness grows as a power of energy, inside one filter.</vt:lpstr>
      <vt:lpstr>So, the point is:</vt:lpstr>
      <vt:lpstr>PowerPoint Presentation</vt:lpstr>
      <vt:lpstr>Brain and Expectation</vt:lpstr>
      <vt:lpstr>Yes that feedback is heavily influenced by everything.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Hearing 096</dc:title>
  <dc:creator>jj</dc:creator>
  <cp:lastModifiedBy>jj</cp:lastModifiedBy>
  <cp:revision>28</cp:revision>
  <dcterms:created xsi:type="dcterms:W3CDTF">2019-01-23T22:50:43Z</dcterms:created>
  <dcterms:modified xsi:type="dcterms:W3CDTF">2019-04-05T01:01:36Z</dcterms:modified>
</cp:coreProperties>
</file>