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8"/>
  </p:notesMasterIdLst>
  <p:sldIdLst>
    <p:sldId id="256" r:id="rId2"/>
    <p:sldId id="330" r:id="rId3"/>
    <p:sldId id="284" r:id="rId4"/>
    <p:sldId id="331" r:id="rId5"/>
    <p:sldId id="318" r:id="rId6"/>
    <p:sldId id="319" r:id="rId7"/>
    <p:sldId id="322" r:id="rId8"/>
    <p:sldId id="476" r:id="rId9"/>
    <p:sldId id="332" r:id="rId10"/>
    <p:sldId id="323" r:id="rId11"/>
    <p:sldId id="324" r:id="rId12"/>
    <p:sldId id="424" r:id="rId13"/>
    <p:sldId id="425" r:id="rId14"/>
    <p:sldId id="426" r:id="rId15"/>
    <p:sldId id="333" r:id="rId16"/>
    <p:sldId id="337" r:id="rId17"/>
    <p:sldId id="477" r:id="rId18"/>
    <p:sldId id="471" r:id="rId19"/>
    <p:sldId id="472" r:id="rId20"/>
    <p:sldId id="259" r:id="rId21"/>
    <p:sldId id="288" r:id="rId22"/>
    <p:sldId id="260" r:id="rId23"/>
    <p:sldId id="290" r:id="rId24"/>
    <p:sldId id="261" r:id="rId25"/>
    <p:sldId id="262" r:id="rId26"/>
    <p:sldId id="291" r:id="rId27"/>
    <p:sldId id="341" r:id="rId28"/>
    <p:sldId id="422" r:id="rId29"/>
    <p:sldId id="423" r:id="rId30"/>
    <p:sldId id="292" r:id="rId31"/>
    <p:sldId id="342" r:id="rId32"/>
    <p:sldId id="345" r:id="rId33"/>
    <p:sldId id="346" r:id="rId34"/>
    <p:sldId id="352" r:id="rId35"/>
    <p:sldId id="354" r:id="rId36"/>
    <p:sldId id="355" r:id="rId37"/>
    <p:sldId id="356" r:id="rId38"/>
    <p:sldId id="358" r:id="rId39"/>
    <p:sldId id="363" r:id="rId40"/>
    <p:sldId id="364" r:id="rId41"/>
    <p:sldId id="365" r:id="rId42"/>
    <p:sldId id="366" r:id="rId43"/>
    <p:sldId id="368" r:id="rId44"/>
    <p:sldId id="370" r:id="rId45"/>
    <p:sldId id="372" r:id="rId46"/>
    <p:sldId id="374" r:id="rId47"/>
    <p:sldId id="375" r:id="rId48"/>
    <p:sldId id="377" r:id="rId49"/>
    <p:sldId id="379" r:id="rId50"/>
    <p:sldId id="381" r:id="rId51"/>
    <p:sldId id="384" r:id="rId52"/>
    <p:sldId id="385" r:id="rId53"/>
    <p:sldId id="389" r:id="rId54"/>
    <p:sldId id="391" r:id="rId55"/>
    <p:sldId id="343" r:id="rId56"/>
    <p:sldId id="344" r:id="rId57"/>
    <p:sldId id="393" r:id="rId58"/>
    <p:sldId id="394" r:id="rId59"/>
    <p:sldId id="395" r:id="rId60"/>
    <p:sldId id="396" r:id="rId61"/>
    <p:sldId id="397" r:id="rId62"/>
    <p:sldId id="398" r:id="rId63"/>
    <p:sldId id="399" r:id="rId64"/>
    <p:sldId id="400" r:id="rId65"/>
    <p:sldId id="401" r:id="rId66"/>
    <p:sldId id="402" r:id="rId67"/>
    <p:sldId id="403" r:id="rId68"/>
    <p:sldId id="406" r:id="rId69"/>
    <p:sldId id="307" r:id="rId70"/>
    <p:sldId id="308" r:id="rId71"/>
    <p:sldId id="309" r:id="rId72"/>
    <p:sldId id="407" r:id="rId73"/>
    <p:sldId id="408" r:id="rId74"/>
    <p:sldId id="409" r:id="rId75"/>
    <p:sldId id="410" r:id="rId76"/>
    <p:sldId id="295" r:id="rId77"/>
    <p:sldId id="310" r:id="rId78"/>
    <p:sldId id="311" r:id="rId79"/>
    <p:sldId id="296" r:id="rId80"/>
    <p:sldId id="312" r:id="rId81"/>
    <p:sldId id="313" r:id="rId82"/>
    <p:sldId id="314" r:id="rId83"/>
    <p:sldId id="478" r:id="rId84"/>
    <p:sldId id="263" r:id="rId85"/>
    <p:sldId id="479" r:id="rId86"/>
    <p:sldId id="480" r:id="rId87"/>
    <p:sldId id="264" r:id="rId88"/>
    <p:sldId id="481" r:id="rId89"/>
    <p:sldId id="273" r:id="rId90"/>
    <p:sldId id="274" r:id="rId91"/>
    <p:sldId id="275" r:id="rId92"/>
    <p:sldId id="267" r:id="rId93"/>
    <p:sldId id="268" r:id="rId94"/>
    <p:sldId id="269" r:id="rId95"/>
    <p:sldId id="270" r:id="rId96"/>
    <p:sldId id="271" r:id="rId97"/>
    <p:sldId id="272" r:id="rId98"/>
    <p:sldId id="277" r:id="rId99"/>
    <p:sldId id="278" r:id="rId100"/>
    <p:sldId id="279" r:id="rId101"/>
    <p:sldId id="280" r:id="rId102"/>
    <p:sldId id="282" r:id="rId103"/>
    <p:sldId id="283" r:id="rId104"/>
    <p:sldId id="316" r:id="rId105"/>
    <p:sldId id="287" r:id="rId106"/>
    <p:sldId id="285" r:id="rId107"/>
    <p:sldId id="286" r:id="rId108"/>
    <p:sldId id="482" r:id="rId109"/>
    <p:sldId id="317" r:id="rId110"/>
    <p:sldId id="289" r:id="rId111"/>
    <p:sldId id="483" r:id="rId112"/>
    <p:sldId id="484" r:id="rId113"/>
    <p:sldId id="485" r:id="rId114"/>
    <p:sldId id="320" r:id="rId115"/>
    <p:sldId id="321" r:id="rId116"/>
    <p:sldId id="486" r:id="rId117"/>
    <p:sldId id="487" r:id="rId118"/>
    <p:sldId id="488" r:id="rId119"/>
    <p:sldId id="325" r:id="rId120"/>
    <p:sldId id="326" r:id="rId121"/>
    <p:sldId id="327" r:id="rId122"/>
    <p:sldId id="328" r:id="rId123"/>
    <p:sldId id="489" r:id="rId124"/>
    <p:sldId id="297" r:id="rId125"/>
    <p:sldId id="298" r:id="rId126"/>
    <p:sldId id="490" r:id="rId127"/>
    <p:sldId id="301" r:id="rId128"/>
    <p:sldId id="491" r:id="rId129"/>
    <p:sldId id="492" r:id="rId130"/>
    <p:sldId id="495" r:id="rId131"/>
    <p:sldId id="494" r:id="rId132"/>
    <p:sldId id="496" r:id="rId133"/>
    <p:sldId id="428" r:id="rId134"/>
    <p:sldId id="429" r:id="rId135"/>
    <p:sldId id="473" r:id="rId136"/>
    <p:sldId id="474" r:id="rId137"/>
    <p:sldId id="430" r:id="rId138"/>
    <p:sldId id="431" r:id="rId139"/>
    <p:sldId id="432" r:id="rId140"/>
    <p:sldId id="448" r:id="rId141"/>
    <p:sldId id="449" r:id="rId142"/>
    <p:sldId id="450" r:id="rId143"/>
    <p:sldId id="451" r:id="rId144"/>
    <p:sldId id="265" r:id="rId145"/>
    <p:sldId id="452" r:id="rId146"/>
    <p:sldId id="453" r:id="rId147"/>
    <p:sldId id="454" r:id="rId148"/>
    <p:sldId id="455" r:id="rId149"/>
    <p:sldId id="456" r:id="rId150"/>
    <p:sldId id="457" r:id="rId151"/>
    <p:sldId id="458" r:id="rId152"/>
    <p:sldId id="459" r:id="rId153"/>
    <p:sldId id="460" r:id="rId154"/>
    <p:sldId id="461" r:id="rId155"/>
    <p:sldId id="468" r:id="rId156"/>
    <p:sldId id="475" r:id="rId15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812"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9" d="100"/>
          <a:sy n="89" d="100"/>
        </p:scale>
        <p:origin x="-3786"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829943D5-D2AB-462B-9C80-22BD770DF77B}" type="datetimeFigureOut">
              <a:rPr lang="en-US"/>
              <a:pPr>
                <a:defRPr/>
              </a:pPr>
              <a:t>6/20/2023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732939FE-CF7A-4DE6-9457-1DFA34B3E79B}" type="slidenum">
              <a:rPr lang="en-US"/>
              <a:pPr>
                <a:defRPr/>
              </a:pPr>
              <a:t>‹#›</a:t>
            </a:fld>
            <a:endParaRPr lang="en-US"/>
          </a:p>
        </p:txBody>
      </p:sp>
    </p:spTree>
    <p:extLst>
      <p:ext uri="{BB962C8B-B14F-4D97-AF65-F5344CB8AC3E}">
        <p14:creationId xmlns:p14="http://schemas.microsoft.com/office/powerpoint/2010/main" val="40617586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71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410547F-DB7B-4454-9DE7-8CBDB24E5C13}" type="slidenum">
              <a:rPr lang="en-US" altLang="en-US" smtClean="0"/>
              <a:pPr fontAlgn="base">
                <a:spcBef>
                  <a:spcPct val="0"/>
                </a:spcBef>
                <a:spcAft>
                  <a:spcPct val="0"/>
                </a:spcAft>
                <a:defRPr/>
              </a:pPr>
              <a:t>1</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71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410547F-DB7B-4454-9DE7-8CBDB24E5C13}" type="slidenum">
              <a:rPr lang="en-US" altLang="en-US" smtClean="0"/>
              <a:pPr fontAlgn="base">
                <a:spcBef>
                  <a:spcPct val="0"/>
                </a:spcBef>
                <a:spcAft>
                  <a:spcPct val="0"/>
                </a:spcAft>
                <a:defRPr/>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71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410547F-DB7B-4454-9DE7-8CBDB24E5C13}" type="slidenum">
              <a:rPr lang="en-US" altLang="en-US" smtClean="0"/>
              <a:pPr fontAlgn="base">
                <a:spcBef>
                  <a:spcPct val="0"/>
                </a:spcBef>
                <a:spcAft>
                  <a:spcPct val="0"/>
                </a:spcAft>
                <a:defRPr/>
              </a:pPr>
              <a:t>9</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32939FE-CF7A-4DE6-9457-1DFA34B3E79B}" type="slidenum">
              <a:rPr lang="en-US" smtClean="0"/>
              <a:pPr>
                <a:defRPr/>
              </a:pPr>
              <a:t>12</a:t>
            </a:fld>
            <a:endParaRPr lang="en-US"/>
          </a:p>
        </p:txBody>
      </p:sp>
    </p:spTree>
    <p:extLst>
      <p:ext uri="{BB962C8B-B14F-4D97-AF65-F5344CB8AC3E}">
        <p14:creationId xmlns:p14="http://schemas.microsoft.com/office/powerpoint/2010/main" val="1368669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.5</a:t>
            </a:r>
          </a:p>
        </p:txBody>
      </p:sp>
      <p:sp>
        <p:nvSpPr>
          <p:cNvPr id="491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271D428-6C45-4915-8710-F5685997100D}" type="slidenum">
              <a:rPr lang="en-US" altLang="en-US" smtClean="0"/>
              <a:pPr fontAlgn="base">
                <a:spcBef>
                  <a:spcPct val="0"/>
                </a:spcBef>
                <a:spcAft>
                  <a:spcPct val="0"/>
                </a:spcAft>
                <a:defRPr/>
              </a:pPr>
              <a:t>23</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BBC9CF-F1F1-4CD3-8B58-28D26513F3DD}" type="slidenum">
              <a:rPr lang="en-US" smtClean="0"/>
              <a:t>88</a:t>
            </a:fld>
            <a:endParaRPr lang="en-US"/>
          </a:p>
        </p:txBody>
      </p:sp>
    </p:spTree>
    <p:extLst>
      <p:ext uri="{BB962C8B-B14F-4D97-AF65-F5344CB8AC3E}">
        <p14:creationId xmlns:p14="http://schemas.microsoft.com/office/powerpoint/2010/main" val="2118309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D816440-75BC-471A-A06F-658E1BD9303C}" type="slidenum">
              <a:rPr lang="en-US" altLang="en-US" smtClean="0"/>
              <a:pPr eaLnBrk="1" hangingPunct="1">
                <a:spcBef>
                  <a:spcPct val="0"/>
                </a:spcBef>
              </a:pPr>
              <a:t>146</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E03EA33-2FE9-4FC9-8D3E-52B680A38656}" type="slidenum">
              <a:rPr lang="en-US" altLang="en-US" smtClean="0"/>
              <a:pPr eaLnBrk="1" hangingPunct="1">
                <a:spcBef>
                  <a:spcPct val="0"/>
                </a:spcBef>
              </a:pPr>
              <a:t>147</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F4FCDF6-AEF4-40C7-B899-3E893FB6D162}" type="slidenum">
              <a:rPr lang="en-US" altLang="en-US" smtClean="0"/>
              <a:pPr eaLnBrk="1" hangingPunct="1">
                <a:spcBef>
                  <a:spcPct val="0"/>
                </a:spcBef>
              </a:pPr>
              <a:t>151</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5CAE7AF-F743-403B-9264-4B204B6C8344}" type="datetimeFigureOut">
              <a:rPr lang="en-US"/>
              <a:pPr>
                <a:defRPr/>
              </a:pPr>
              <a:t>6/20/2023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E82CA7-242A-46A7-A450-A0FBC520C93C}" type="slidenum">
              <a:rPr lang="en-US"/>
              <a:pPr>
                <a:defRPr/>
              </a:pPr>
              <a:t>‹#›</a:t>
            </a:fld>
            <a:endParaRPr lang="en-US"/>
          </a:p>
        </p:txBody>
      </p:sp>
    </p:spTree>
    <p:extLst>
      <p:ext uri="{BB962C8B-B14F-4D97-AF65-F5344CB8AC3E}">
        <p14:creationId xmlns:p14="http://schemas.microsoft.com/office/powerpoint/2010/main" val="1353610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B168A51-633B-4FCA-9E95-77B1B3D8339F}" type="datetimeFigureOut">
              <a:rPr lang="en-US"/>
              <a:pPr>
                <a:defRPr/>
              </a:pPr>
              <a:t>6/20/2023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0AEB7B-78A0-4914-A74E-68DA103FA17D}" type="slidenum">
              <a:rPr lang="en-US"/>
              <a:pPr>
                <a:defRPr/>
              </a:pPr>
              <a:t>‹#›</a:t>
            </a:fld>
            <a:endParaRPr lang="en-US"/>
          </a:p>
        </p:txBody>
      </p:sp>
    </p:spTree>
    <p:extLst>
      <p:ext uri="{BB962C8B-B14F-4D97-AF65-F5344CB8AC3E}">
        <p14:creationId xmlns:p14="http://schemas.microsoft.com/office/powerpoint/2010/main" val="3864754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18803EA-12C4-46A2-88CB-9EC9A5F58CCC}" type="datetimeFigureOut">
              <a:rPr lang="en-US"/>
              <a:pPr>
                <a:defRPr/>
              </a:pPr>
              <a:t>6/20/2023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8E0C1A-D349-4CC1-90A6-1D3D28FE9058}" type="slidenum">
              <a:rPr lang="en-US"/>
              <a:pPr>
                <a:defRPr/>
              </a:pPr>
              <a:t>‹#›</a:t>
            </a:fld>
            <a:endParaRPr lang="en-US"/>
          </a:p>
        </p:txBody>
      </p:sp>
    </p:spTree>
    <p:extLst>
      <p:ext uri="{BB962C8B-B14F-4D97-AF65-F5344CB8AC3E}">
        <p14:creationId xmlns:p14="http://schemas.microsoft.com/office/powerpoint/2010/main" val="1044997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lvl1pPr>
          </a:lstStyle>
          <a:p>
            <a:pPr>
              <a:defRPr/>
            </a:pPr>
            <a:endParaRPr lang="en-US" altLang="en-US"/>
          </a:p>
        </p:txBody>
      </p:sp>
      <p:sp>
        <p:nvSpPr>
          <p:cNvPr id="6" name="Rectangle 6"/>
          <p:cNvSpPr>
            <a:spLocks noGrp="1" noChangeArrowheads="1"/>
          </p:cNvSpPr>
          <p:nvPr>
            <p:ph type="ftr" sz="quarter" idx="11"/>
          </p:nvPr>
        </p:nvSpPr>
        <p:spPr/>
        <p:txBody>
          <a:bodyPr/>
          <a:lstStyle>
            <a:lvl1pPr>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6145430D-66A8-4A7C-BFE0-5671CD2A2712}" type="slidenum">
              <a:rPr lang="en-US" altLang="en-US"/>
              <a:pPr>
                <a:defRPr/>
              </a:pPr>
              <a:t>‹#›</a:t>
            </a:fld>
            <a:endParaRPr lang="en-US" altLang="en-US"/>
          </a:p>
        </p:txBody>
      </p:sp>
    </p:spTree>
    <p:extLst>
      <p:ext uri="{BB962C8B-B14F-4D97-AF65-F5344CB8AC3E}">
        <p14:creationId xmlns:p14="http://schemas.microsoft.com/office/powerpoint/2010/main" val="858082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943600" y="1981200"/>
            <a:ext cx="2971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943600" y="4114800"/>
            <a:ext cx="2971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304800" y="6248400"/>
            <a:ext cx="19050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3581400" y="6248400"/>
            <a:ext cx="2895600"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7010400" y="6248400"/>
            <a:ext cx="1905000" cy="457200"/>
          </a:xfrm>
        </p:spPr>
        <p:txBody>
          <a:bodyPr/>
          <a:lstStyle>
            <a:lvl1pPr>
              <a:defRPr/>
            </a:lvl1pPr>
          </a:lstStyle>
          <a:p>
            <a:fld id="{C1E84680-ABD3-4535-ACDE-0371AE3742D3}" type="slidenum">
              <a:rPr lang="en-US" altLang="en-US"/>
              <a:pPr/>
              <a:t>‹#›</a:t>
            </a:fld>
            <a:endParaRPr lang="en-US" altLang="en-US"/>
          </a:p>
        </p:txBody>
      </p:sp>
    </p:spTree>
    <p:extLst>
      <p:ext uri="{BB962C8B-B14F-4D97-AF65-F5344CB8AC3E}">
        <p14:creationId xmlns:p14="http://schemas.microsoft.com/office/powerpoint/2010/main" val="3613847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FF4D7B5-18F8-44DB-8388-CE3CEF16BD27}" type="datetimeFigureOut">
              <a:rPr lang="en-US"/>
              <a:pPr>
                <a:defRPr/>
              </a:pPr>
              <a:t>6/20/2023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72A672-BCAB-4411-9497-12D333250392}" type="slidenum">
              <a:rPr lang="en-US"/>
              <a:pPr>
                <a:defRPr/>
              </a:pPr>
              <a:t>‹#›</a:t>
            </a:fld>
            <a:endParaRPr lang="en-US"/>
          </a:p>
        </p:txBody>
      </p:sp>
    </p:spTree>
    <p:extLst>
      <p:ext uri="{BB962C8B-B14F-4D97-AF65-F5344CB8AC3E}">
        <p14:creationId xmlns:p14="http://schemas.microsoft.com/office/powerpoint/2010/main" val="3506203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13A7C78-BDB8-49FD-83FD-5D5470EB3BA8}" type="datetimeFigureOut">
              <a:rPr lang="en-US"/>
              <a:pPr>
                <a:defRPr/>
              </a:pPr>
              <a:t>6/20/2023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0652F2-50F8-4763-AD04-1B519D8EE5EB}" type="slidenum">
              <a:rPr lang="en-US"/>
              <a:pPr>
                <a:defRPr/>
              </a:pPr>
              <a:t>‹#›</a:t>
            </a:fld>
            <a:endParaRPr lang="en-US"/>
          </a:p>
        </p:txBody>
      </p:sp>
    </p:spTree>
    <p:extLst>
      <p:ext uri="{BB962C8B-B14F-4D97-AF65-F5344CB8AC3E}">
        <p14:creationId xmlns:p14="http://schemas.microsoft.com/office/powerpoint/2010/main" val="3847442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CF4F848-F2B9-4E32-BCF6-011764078155}" type="datetimeFigureOut">
              <a:rPr lang="en-US"/>
              <a:pPr>
                <a:defRPr/>
              </a:pPr>
              <a:t>6/20/2023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F3A0FE7-9B76-4CD4-B843-4C1871029A99}" type="slidenum">
              <a:rPr lang="en-US"/>
              <a:pPr>
                <a:defRPr/>
              </a:pPr>
              <a:t>‹#›</a:t>
            </a:fld>
            <a:endParaRPr lang="en-US"/>
          </a:p>
        </p:txBody>
      </p:sp>
    </p:spTree>
    <p:extLst>
      <p:ext uri="{BB962C8B-B14F-4D97-AF65-F5344CB8AC3E}">
        <p14:creationId xmlns:p14="http://schemas.microsoft.com/office/powerpoint/2010/main" val="3198195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C47D25F-CE20-47BA-BDB3-09A3686AE23A}" type="datetimeFigureOut">
              <a:rPr lang="en-US"/>
              <a:pPr>
                <a:defRPr/>
              </a:pPr>
              <a:t>6/20/2023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A08535C-AF9C-4E45-94D0-47C961E73C21}" type="slidenum">
              <a:rPr lang="en-US"/>
              <a:pPr>
                <a:defRPr/>
              </a:pPr>
              <a:t>‹#›</a:t>
            </a:fld>
            <a:endParaRPr lang="en-US"/>
          </a:p>
        </p:txBody>
      </p:sp>
    </p:spTree>
    <p:extLst>
      <p:ext uri="{BB962C8B-B14F-4D97-AF65-F5344CB8AC3E}">
        <p14:creationId xmlns:p14="http://schemas.microsoft.com/office/powerpoint/2010/main" val="3491251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90268CB-3BC1-4E96-82FE-AC1CD1AA5CE7}" type="datetimeFigureOut">
              <a:rPr lang="en-US"/>
              <a:pPr>
                <a:defRPr/>
              </a:pPr>
              <a:t>6/20/2023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75DDC12-C955-4F56-A38B-4EE198DA3C8E}" type="slidenum">
              <a:rPr lang="en-US"/>
              <a:pPr>
                <a:defRPr/>
              </a:pPr>
              <a:t>‹#›</a:t>
            </a:fld>
            <a:endParaRPr lang="en-US"/>
          </a:p>
        </p:txBody>
      </p:sp>
    </p:spTree>
    <p:extLst>
      <p:ext uri="{BB962C8B-B14F-4D97-AF65-F5344CB8AC3E}">
        <p14:creationId xmlns:p14="http://schemas.microsoft.com/office/powerpoint/2010/main" val="3846148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11066A5-632B-4302-8A83-BA840CD7D95A}" type="datetimeFigureOut">
              <a:rPr lang="en-US"/>
              <a:pPr>
                <a:defRPr/>
              </a:pPr>
              <a:t>6/20/2023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339EF1D-7503-497C-B397-75E2C2EE2375}" type="slidenum">
              <a:rPr lang="en-US"/>
              <a:pPr>
                <a:defRPr/>
              </a:pPr>
              <a:t>‹#›</a:t>
            </a:fld>
            <a:endParaRPr lang="en-US"/>
          </a:p>
        </p:txBody>
      </p:sp>
    </p:spTree>
    <p:extLst>
      <p:ext uri="{BB962C8B-B14F-4D97-AF65-F5344CB8AC3E}">
        <p14:creationId xmlns:p14="http://schemas.microsoft.com/office/powerpoint/2010/main" val="2243171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63DF3B7-1EF2-4621-91C8-513854E211DE}" type="datetimeFigureOut">
              <a:rPr lang="en-US"/>
              <a:pPr>
                <a:defRPr/>
              </a:pPr>
              <a:t>6/20/2023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142830B-BBFB-4B36-B0EB-30980A1E3BEE}" type="slidenum">
              <a:rPr lang="en-US"/>
              <a:pPr>
                <a:defRPr/>
              </a:pPr>
              <a:t>‹#›</a:t>
            </a:fld>
            <a:endParaRPr lang="en-US"/>
          </a:p>
        </p:txBody>
      </p:sp>
    </p:spTree>
    <p:extLst>
      <p:ext uri="{BB962C8B-B14F-4D97-AF65-F5344CB8AC3E}">
        <p14:creationId xmlns:p14="http://schemas.microsoft.com/office/powerpoint/2010/main" val="3427230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AA45910-0FC2-4C63-BD2A-F261503C2AD8}" type="datetimeFigureOut">
              <a:rPr lang="en-US"/>
              <a:pPr>
                <a:defRPr/>
              </a:pPr>
              <a:t>6/20/2023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01BA540-10DB-4754-84B8-6E408B39BFA0}" type="slidenum">
              <a:rPr lang="en-US"/>
              <a:pPr>
                <a:defRPr/>
              </a:pPr>
              <a:t>‹#›</a:t>
            </a:fld>
            <a:endParaRPr lang="en-US"/>
          </a:p>
        </p:txBody>
      </p:sp>
    </p:spTree>
    <p:extLst>
      <p:ext uri="{BB962C8B-B14F-4D97-AF65-F5344CB8AC3E}">
        <p14:creationId xmlns:p14="http://schemas.microsoft.com/office/powerpoint/2010/main" val="2715428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47CB6B5-0374-4958-94A9-ECD90CAE5BAA}" type="datetimeFigureOut">
              <a:rPr lang="en-US"/>
              <a:pPr>
                <a:defRPr/>
              </a:pPr>
              <a:t>6/20/2023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E4FE228-6BA7-46A0-AA99-1AE4025421E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3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oleObject" Target="../embeddings/oleObject1.bin"/><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oleObject" Target="../embeddings/oleObject2.bin"/><Relationship Id="rId1" Type="http://schemas.openxmlformats.org/officeDocument/2006/relationships/slideLayout" Target="../slideLayouts/slideLayout13.xml"/><Relationship Id="rId5" Type="http://schemas.openxmlformats.org/officeDocument/2006/relationships/image" Target="../media/image51.emf"/><Relationship Id="rId4"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oleObject" Target="../embeddings/oleObject4.bin"/><Relationship Id="rId1" Type="http://schemas.openxmlformats.org/officeDocument/2006/relationships/slideLayout" Target="../slideLayouts/slideLayout13.xml"/><Relationship Id="rId5" Type="http://schemas.openxmlformats.org/officeDocument/2006/relationships/image" Target="../media/image53.emf"/><Relationship Id="rId4" Type="http://schemas.openxmlformats.org/officeDocument/2006/relationships/oleObject" Target="../embeddings/oleObject5.bin"/></Relationships>
</file>

<file path=ppt/slides/_rels/slide61.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oleObject" Target="../embeddings/oleObject6.bin"/><Relationship Id="rId1" Type="http://schemas.openxmlformats.org/officeDocument/2006/relationships/slideLayout" Target="../slideLayouts/slideLayout13.xml"/><Relationship Id="rId5" Type="http://schemas.openxmlformats.org/officeDocument/2006/relationships/image" Target="../media/image54.emf"/><Relationship Id="rId4" Type="http://schemas.openxmlformats.org/officeDocument/2006/relationships/oleObject" Target="../embeddings/oleObject7.bin"/></Relationships>
</file>

<file path=ppt/slides/_rels/slide62.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oleObject" Target="../embeddings/oleObject8.bin"/><Relationship Id="rId1" Type="http://schemas.openxmlformats.org/officeDocument/2006/relationships/slideLayout" Target="../slideLayouts/slideLayout13.xml"/><Relationship Id="rId5" Type="http://schemas.openxmlformats.org/officeDocument/2006/relationships/image" Target="../media/image55.emf"/><Relationship Id="rId4" Type="http://schemas.openxmlformats.org/officeDocument/2006/relationships/oleObject" Target="../embeddings/oleObject9.bin"/></Relationships>
</file>

<file path=ppt/slides/_rels/slide63.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oleObject" Target="../embeddings/oleObject10.bin"/><Relationship Id="rId1" Type="http://schemas.openxmlformats.org/officeDocument/2006/relationships/slideLayout" Target="../slideLayouts/slideLayout13.xml"/><Relationship Id="rId5" Type="http://schemas.openxmlformats.org/officeDocument/2006/relationships/image" Target="../media/image56.emf"/><Relationship Id="rId4" Type="http://schemas.openxmlformats.org/officeDocument/2006/relationships/oleObject" Target="../embeddings/oleObject11.bin"/></Relationships>
</file>

<file path=ppt/slides/_rels/slide64.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oleObject" Target="../embeddings/oleObject12.bin"/><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oleObject" Target="../embeddings/oleObject13.bin"/><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oleObject" Target="../embeddings/oleObject14.bin"/><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oleObject" Target="../embeddings/oleObject15.bin"/><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oleObject" Target="../embeddings/oleObject16.bin"/><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oleObject" Target="../embeddings/oleObject17.bin"/><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oleObject" Target="../embeddings/oleObject18.bin"/><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oleObject" Target="../embeddings/oleObject19.bin"/><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457200" y="1524000"/>
            <a:ext cx="8534400" cy="4213225"/>
          </a:xfrm>
        </p:spPr>
        <p:txBody>
          <a:bodyPr/>
          <a:lstStyle/>
          <a:p>
            <a:pPr eaLnBrk="1" hangingPunct="1"/>
            <a:r>
              <a:rPr lang="en-US" altLang="en-US" sz="5400" dirty="0">
                <a:solidFill>
                  <a:schemeClr val="bg1"/>
                </a:solidFill>
                <a:latin typeface="Broadway" pitchFamily="82" charset="0"/>
              </a:rPr>
              <a:t>NWAA Labs, Inc. :</a:t>
            </a:r>
            <a:br>
              <a:rPr lang="en-US" altLang="en-US" sz="5400" dirty="0">
                <a:solidFill>
                  <a:schemeClr val="bg1"/>
                </a:solidFill>
                <a:latin typeface="Broadway" pitchFamily="82" charset="0"/>
              </a:rPr>
            </a:br>
            <a:br>
              <a:rPr lang="en-US" altLang="en-US" sz="5400" dirty="0">
                <a:solidFill>
                  <a:schemeClr val="bg1"/>
                </a:solidFill>
                <a:latin typeface="Broadway" pitchFamily="82" charset="0"/>
              </a:rPr>
            </a:br>
            <a:r>
              <a:rPr lang="en-US" sz="4000" b="1" dirty="0">
                <a:solidFill>
                  <a:schemeClr val="bg1"/>
                </a:solidFill>
                <a:latin typeface="Times New Roman" panose="02020603050405020304" pitchFamily="18" charset="0"/>
                <a:cs typeface="Times New Roman" panose="02020603050405020304" pitchFamily="18" charset="0"/>
              </a:rPr>
              <a:t>Old Problems, New Solutions: Architectural Acoustics in Flux Redux</a:t>
            </a:r>
            <a:br>
              <a:rPr lang="en-US" sz="4000" b="1" dirty="0">
                <a:solidFill>
                  <a:schemeClr val="bg1"/>
                </a:solidFill>
                <a:latin typeface="Times New Roman" panose="02020603050405020304" pitchFamily="18" charset="0"/>
                <a:cs typeface="Times New Roman" panose="02020603050405020304" pitchFamily="18" charset="0"/>
              </a:rPr>
            </a:br>
            <a:r>
              <a:rPr lang="en-US" sz="4000" b="1" dirty="0">
                <a:solidFill>
                  <a:schemeClr val="bg1"/>
                </a:solidFill>
                <a:latin typeface="Times New Roman" panose="02020603050405020304" pitchFamily="18" charset="0"/>
                <a:cs typeface="Times New Roman" panose="02020603050405020304" pitchFamily="18" charset="0"/>
              </a:rPr>
              <a:t>(Updated 2023)</a:t>
            </a:r>
            <a:endParaRPr lang="en-US" altLang="en-US" sz="72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spd="slow" advTm="5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257300" y="76200"/>
            <a:ext cx="6553200" cy="914400"/>
          </a:xfrm>
        </p:spPr>
        <p:txBody>
          <a:bodyPr/>
          <a:lstStyle/>
          <a:p>
            <a:pPr eaLnBrk="1" hangingPunct="1"/>
            <a:r>
              <a:rPr lang="en-US" altLang="en-US" sz="3600">
                <a:solidFill>
                  <a:schemeClr val="bg1"/>
                </a:solidFill>
                <a:latin typeface="Times New Roman" pitchFamily="18" charset="0"/>
                <a:cs typeface="Times New Roman" pitchFamily="18" charset="0"/>
              </a:rPr>
              <a:t>AES56 “MACH” Testing System</a:t>
            </a:r>
          </a:p>
        </p:txBody>
      </p:sp>
      <p:sp>
        <p:nvSpPr>
          <p:cNvPr id="19459" name="Rectangle 3"/>
          <p:cNvSpPr>
            <a:spLocks noGrp="1" noChangeArrowheads="1"/>
          </p:cNvSpPr>
          <p:nvPr>
            <p:ph type="body" idx="1"/>
          </p:nvPr>
        </p:nvSpPr>
        <p:spPr>
          <a:xfrm>
            <a:off x="1676400" y="1066800"/>
            <a:ext cx="5867400" cy="762000"/>
          </a:xfrm>
        </p:spPr>
        <p:txBody>
          <a:bodyPr/>
          <a:lstStyle/>
          <a:p>
            <a:pPr algn="ctr" eaLnBrk="1" hangingPunct="1">
              <a:buFont typeface="Wingdings" pitchFamily="2" charset="2"/>
              <a:buNone/>
            </a:pPr>
            <a:r>
              <a:rPr lang="en-US" altLang="en-US" sz="2400">
                <a:solidFill>
                  <a:schemeClr val="bg1"/>
                </a:solidFill>
                <a:latin typeface="Times New Roman" pitchFamily="18" charset="0"/>
                <a:cs typeface="Times New Roman" pitchFamily="18" charset="0"/>
              </a:rPr>
              <a:t>Multi Angle Computerized High Speed Testing System</a:t>
            </a:r>
          </a:p>
        </p:txBody>
      </p:sp>
      <p:pic>
        <p:nvPicPr>
          <p:cNvPr id="1946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057400"/>
            <a:ext cx="8763000"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338346"/>
      </p:ext>
    </p:extLst>
  </p:cSld>
  <p:clrMapOvr>
    <a:masterClrMapping/>
  </p:clrMapOvr>
  <p:transition advTm="4000">
    <p:cut/>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88" y="276225"/>
            <a:ext cx="8682037" cy="631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22623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88" y="276225"/>
            <a:ext cx="8682037" cy="631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41596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ISO Prediction</a:t>
            </a:r>
          </a:p>
        </p:txBody>
      </p:sp>
      <p:sp>
        <p:nvSpPr>
          <p:cNvPr id="3" name="Content Placeholder 2"/>
          <p:cNvSpPr>
            <a:spLocks noGrp="1"/>
          </p:cNvSpPr>
          <p:nvPr>
            <p:ph idx="1"/>
          </p:nvPr>
        </p:nvSpPr>
        <p:spPr/>
        <p:txBody>
          <a:bodyPr/>
          <a:lstStyle/>
          <a:p>
            <a:r>
              <a:rPr lang="en-US" dirty="0">
                <a:solidFill>
                  <a:schemeClr val="bg1"/>
                </a:solidFill>
              </a:rPr>
              <a:t>The following is a comparison with the method proposed in ISO 354.</a:t>
            </a:r>
          </a:p>
          <a:p>
            <a:pPr lvl="1"/>
            <a:r>
              <a:rPr lang="en-US" dirty="0">
                <a:solidFill>
                  <a:schemeClr val="bg1"/>
                </a:solidFill>
              </a:rPr>
              <a:t>The virtual area is the area of the footprint plus an area along each edge ƛ/4 wide.</a:t>
            </a:r>
          </a:p>
          <a:p>
            <a:pPr lvl="1"/>
            <a:r>
              <a:rPr lang="en-US" dirty="0">
                <a:solidFill>
                  <a:schemeClr val="bg1"/>
                </a:solidFill>
              </a:rPr>
              <a:t>The primary difference is at low frequencies where the virtual area exceeds two times the footprint.</a:t>
            </a:r>
          </a:p>
          <a:p>
            <a:r>
              <a:rPr lang="en-US" dirty="0">
                <a:solidFill>
                  <a:schemeClr val="bg1"/>
                </a:solidFill>
              </a:rPr>
              <a:t>The following chart show the predictions using the proposed ISO method.</a:t>
            </a:r>
          </a:p>
        </p:txBody>
      </p:sp>
    </p:spTree>
    <p:extLst>
      <p:ext uri="{BB962C8B-B14F-4D97-AF65-F5344CB8AC3E}">
        <p14:creationId xmlns:p14="http://schemas.microsoft.com/office/powerpoint/2010/main" val="104011062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88" y="276225"/>
            <a:ext cx="8682037" cy="631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498324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88" y="276225"/>
            <a:ext cx="8682037" cy="631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05508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How do the Predictions Compare</a:t>
            </a:r>
          </a:p>
        </p:txBody>
      </p:sp>
      <p:sp>
        <p:nvSpPr>
          <p:cNvPr id="3" name="Content Placeholder 2"/>
          <p:cNvSpPr>
            <a:spLocks noGrp="1"/>
          </p:cNvSpPr>
          <p:nvPr>
            <p:ph idx="1"/>
          </p:nvPr>
        </p:nvSpPr>
        <p:spPr/>
        <p:txBody>
          <a:bodyPr/>
          <a:lstStyle/>
          <a:p>
            <a:r>
              <a:rPr lang="en-US" dirty="0">
                <a:solidFill>
                  <a:schemeClr val="bg1"/>
                </a:solidFill>
              </a:rPr>
              <a:t>Calculated standard deviation of absorption at each frequency, from each specimen size and overlaid curves for each prediction method.</a:t>
            </a:r>
          </a:p>
        </p:txBody>
      </p:sp>
    </p:spTree>
    <p:extLst>
      <p:ext uri="{BB962C8B-B14F-4D97-AF65-F5344CB8AC3E}">
        <p14:creationId xmlns:p14="http://schemas.microsoft.com/office/powerpoint/2010/main" val="291429690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88" y="276225"/>
            <a:ext cx="8682037" cy="631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567480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88" y="276225"/>
            <a:ext cx="8682037" cy="631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409113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88" y="276225"/>
            <a:ext cx="8682037" cy="631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38935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Statistical Conclusions</a:t>
            </a:r>
          </a:p>
        </p:txBody>
      </p:sp>
      <p:sp>
        <p:nvSpPr>
          <p:cNvPr id="3" name="Content Placeholder 2"/>
          <p:cNvSpPr>
            <a:spLocks noGrp="1"/>
          </p:cNvSpPr>
          <p:nvPr>
            <p:ph idx="1"/>
          </p:nvPr>
        </p:nvSpPr>
        <p:spPr/>
        <p:txBody>
          <a:bodyPr/>
          <a:lstStyle/>
          <a:p>
            <a:r>
              <a:rPr lang="en-US" dirty="0">
                <a:solidFill>
                  <a:schemeClr val="bg1"/>
                </a:solidFill>
              </a:rPr>
              <a:t>Statistically:</a:t>
            </a:r>
          </a:p>
          <a:p>
            <a:pPr lvl="1"/>
            <a:r>
              <a:rPr lang="en-US" dirty="0">
                <a:solidFill>
                  <a:schemeClr val="bg1"/>
                </a:solidFill>
              </a:rPr>
              <a:t> My refined prediction did better for the ILS fiberglass specimens over most of the frequency band. And did better in the mid frequency range for the mineral fiber specimen.  </a:t>
            </a:r>
          </a:p>
          <a:p>
            <a:pPr lvl="1"/>
            <a:r>
              <a:rPr lang="en-US" dirty="0">
                <a:solidFill>
                  <a:schemeClr val="bg1"/>
                </a:solidFill>
              </a:rPr>
              <a:t>The Alpha*Area method was the best for the mineral fiber specimen at high frequencies.</a:t>
            </a:r>
          </a:p>
          <a:p>
            <a:pPr lvl="1"/>
            <a:r>
              <a:rPr lang="en-US" dirty="0">
                <a:solidFill>
                  <a:schemeClr val="bg1"/>
                </a:solidFill>
              </a:rPr>
              <a:t>Note that I have not addressed Ron </a:t>
            </a:r>
            <a:r>
              <a:rPr lang="en-US" dirty="0" err="1">
                <a:solidFill>
                  <a:schemeClr val="bg1"/>
                </a:solidFill>
              </a:rPr>
              <a:t>Sauro’s</a:t>
            </a:r>
            <a:r>
              <a:rPr lang="en-US" dirty="0">
                <a:solidFill>
                  <a:schemeClr val="bg1"/>
                </a:solidFill>
              </a:rPr>
              <a:t> method yet.</a:t>
            </a:r>
          </a:p>
        </p:txBody>
      </p:sp>
    </p:spTree>
    <p:extLst>
      <p:ext uri="{BB962C8B-B14F-4D97-AF65-F5344CB8AC3E}">
        <p14:creationId xmlns:p14="http://schemas.microsoft.com/office/powerpoint/2010/main" val="93138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268413" y="17463"/>
            <a:ext cx="6553200" cy="914400"/>
          </a:xfrm>
        </p:spPr>
        <p:txBody>
          <a:bodyPr/>
          <a:lstStyle/>
          <a:p>
            <a:pPr eaLnBrk="1" hangingPunct="1"/>
            <a:r>
              <a:rPr lang="en-US" altLang="en-US" sz="3600">
                <a:solidFill>
                  <a:schemeClr val="bg1"/>
                </a:solidFill>
                <a:latin typeface="Times New Roman" pitchFamily="18" charset="0"/>
                <a:cs typeface="Times New Roman" pitchFamily="18" charset="0"/>
              </a:rPr>
              <a:t>AES56 “MACH” Testing System</a:t>
            </a:r>
          </a:p>
        </p:txBody>
      </p:sp>
      <p:sp>
        <p:nvSpPr>
          <p:cNvPr id="20483" name="Rectangle 3"/>
          <p:cNvSpPr>
            <a:spLocks noGrp="1" noChangeArrowheads="1"/>
          </p:cNvSpPr>
          <p:nvPr>
            <p:ph type="body" idx="1"/>
          </p:nvPr>
        </p:nvSpPr>
        <p:spPr>
          <a:xfrm>
            <a:off x="1676400" y="914400"/>
            <a:ext cx="5867400" cy="762000"/>
          </a:xfrm>
        </p:spPr>
        <p:txBody>
          <a:bodyPr/>
          <a:lstStyle/>
          <a:p>
            <a:pPr algn="ctr" eaLnBrk="1" hangingPunct="1">
              <a:buFont typeface="Arial" charset="0"/>
              <a:buNone/>
            </a:pPr>
            <a:r>
              <a:rPr lang="en-US" altLang="en-US" sz="2400">
                <a:solidFill>
                  <a:schemeClr val="bg1"/>
                </a:solidFill>
                <a:latin typeface="Times New Roman" pitchFamily="18" charset="0"/>
                <a:cs typeface="Times New Roman" pitchFamily="18" charset="0"/>
              </a:rPr>
              <a:t>Multi Angle Computerized High Speed Testing System</a:t>
            </a:r>
          </a:p>
        </p:txBody>
      </p:sp>
      <p:pic>
        <p:nvPicPr>
          <p:cNvPr id="33794" name="Picture 2" descr="C:\Users\RON\Desktop\Baffle Research 2017-02-15\New Baffl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 y="1828800"/>
            <a:ext cx="8280400" cy="465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692494"/>
      </p:ext>
    </p:extLst>
  </p:cSld>
  <p:clrMapOvr>
    <a:masterClrMapping/>
  </p:clrMapOvr>
  <p:transition advTm="4000">
    <p:cut/>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Comparison with Ron </a:t>
            </a:r>
            <a:r>
              <a:rPr lang="en-US" dirty="0" err="1">
                <a:solidFill>
                  <a:schemeClr val="bg1"/>
                </a:solidFill>
              </a:rPr>
              <a:t>Sauro’s</a:t>
            </a:r>
            <a:r>
              <a:rPr lang="en-US" dirty="0">
                <a:solidFill>
                  <a:schemeClr val="bg1"/>
                </a:solidFill>
              </a:rPr>
              <a:t> Method</a:t>
            </a:r>
          </a:p>
        </p:txBody>
      </p:sp>
      <p:sp>
        <p:nvSpPr>
          <p:cNvPr id="3" name="Content Placeholder 2"/>
          <p:cNvSpPr>
            <a:spLocks noGrp="1"/>
          </p:cNvSpPr>
          <p:nvPr>
            <p:ph idx="1"/>
          </p:nvPr>
        </p:nvSpPr>
        <p:spPr/>
        <p:txBody>
          <a:bodyPr/>
          <a:lstStyle/>
          <a:p>
            <a:r>
              <a:rPr lang="en-US" dirty="0">
                <a:solidFill>
                  <a:schemeClr val="bg1"/>
                </a:solidFill>
              </a:rPr>
              <a:t>Do not believe the “Separated” data should be used due to the effect of separation distance.</a:t>
            </a:r>
          </a:p>
          <a:p>
            <a:r>
              <a:rPr lang="en-US" dirty="0">
                <a:solidFill>
                  <a:schemeClr val="bg1"/>
                </a:solidFill>
              </a:rPr>
              <a:t>Used the slope from 6’ x 6’ and 12’ x 12’ measurements to test Ron’s method.</a:t>
            </a:r>
          </a:p>
          <a:p>
            <a:r>
              <a:rPr lang="en-US" dirty="0">
                <a:solidFill>
                  <a:schemeClr val="bg1"/>
                </a:solidFill>
              </a:rPr>
              <a:t>Graphs of the ILS specimen and the mineral fiber Specimen follow.</a:t>
            </a:r>
          </a:p>
        </p:txBody>
      </p:sp>
    </p:spTree>
    <p:extLst>
      <p:ext uri="{BB962C8B-B14F-4D97-AF65-F5344CB8AC3E}">
        <p14:creationId xmlns:p14="http://schemas.microsoft.com/office/powerpoint/2010/main" val="193606526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88" y="276225"/>
            <a:ext cx="8682037" cy="631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301586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88" y="276225"/>
            <a:ext cx="8682037" cy="631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296949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88" y="276225"/>
            <a:ext cx="8682037" cy="631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458077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Comments on “Tuning Fork”</a:t>
            </a:r>
          </a:p>
        </p:txBody>
      </p:sp>
      <p:sp>
        <p:nvSpPr>
          <p:cNvPr id="3" name="Content Placeholder 2"/>
          <p:cNvSpPr>
            <a:spLocks noGrp="1"/>
          </p:cNvSpPr>
          <p:nvPr>
            <p:ph idx="1"/>
          </p:nvPr>
        </p:nvSpPr>
        <p:spPr/>
        <p:txBody>
          <a:bodyPr/>
          <a:lstStyle/>
          <a:p>
            <a:r>
              <a:rPr lang="en-US" dirty="0">
                <a:solidFill>
                  <a:schemeClr val="bg1"/>
                </a:solidFill>
              </a:rPr>
              <a:t>The two prediction methods yield similar, but not identical results.</a:t>
            </a:r>
          </a:p>
          <a:p>
            <a:r>
              <a:rPr lang="en-US" dirty="0">
                <a:solidFill>
                  <a:schemeClr val="bg1"/>
                </a:solidFill>
              </a:rPr>
              <a:t>Ron’s results were calculated using the scattered specimen data which may have artifacts of the separation distance.</a:t>
            </a:r>
          </a:p>
          <a:p>
            <a:r>
              <a:rPr lang="en-US" dirty="0">
                <a:solidFill>
                  <a:schemeClr val="bg1"/>
                </a:solidFill>
              </a:rPr>
              <a:t>The proximity of one part of the “fork” to another part of the “fork” may have complicated the situation.</a:t>
            </a:r>
          </a:p>
        </p:txBody>
      </p:sp>
    </p:spTree>
    <p:extLst>
      <p:ext uri="{BB962C8B-B14F-4D97-AF65-F5344CB8AC3E}">
        <p14:creationId xmlns:p14="http://schemas.microsoft.com/office/powerpoint/2010/main" val="409531694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Summary</a:t>
            </a:r>
          </a:p>
        </p:txBody>
      </p:sp>
      <p:sp>
        <p:nvSpPr>
          <p:cNvPr id="3" name="Content Placeholder 2"/>
          <p:cNvSpPr>
            <a:spLocks noGrp="1"/>
          </p:cNvSpPr>
          <p:nvPr>
            <p:ph idx="1"/>
          </p:nvPr>
        </p:nvSpPr>
        <p:spPr/>
        <p:txBody>
          <a:bodyPr>
            <a:normAutofit fontScale="92500" lnSpcReduction="10000"/>
          </a:bodyPr>
          <a:lstStyle/>
          <a:p>
            <a:r>
              <a:rPr lang="en-US" dirty="0">
                <a:solidFill>
                  <a:schemeClr val="bg1"/>
                </a:solidFill>
              </a:rPr>
              <a:t>The Hallman refined method:</a:t>
            </a:r>
          </a:p>
          <a:p>
            <a:pPr lvl="1"/>
            <a:r>
              <a:rPr lang="en-US" dirty="0">
                <a:solidFill>
                  <a:schemeClr val="bg1"/>
                </a:solidFill>
              </a:rPr>
              <a:t> Seems to closely replicate </a:t>
            </a:r>
            <a:r>
              <a:rPr lang="en-US" dirty="0" err="1">
                <a:solidFill>
                  <a:schemeClr val="bg1"/>
                </a:solidFill>
              </a:rPr>
              <a:t>Sauro’s</a:t>
            </a:r>
            <a:r>
              <a:rPr lang="en-US" dirty="0">
                <a:solidFill>
                  <a:schemeClr val="bg1"/>
                </a:solidFill>
              </a:rPr>
              <a:t> method without the need to test multiple specimens.</a:t>
            </a:r>
          </a:p>
          <a:p>
            <a:pPr lvl="1"/>
            <a:r>
              <a:rPr lang="en-US" dirty="0">
                <a:solidFill>
                  <a:schemeClr val="bg1"/>
                </a:solidFill>
              </a:rPr>
              <a:t>Appears to do a better job than the proposed ISO method of eliminating the difference associated with variations in sample size.</a:t>
            </a:r>
          </a:p>
          <a:p>
            <a:r>
              <a:rPr lang="en-US" dirty="0">
                <a:solidFill>
                  <a:srgbClr val="FF0000"/>
                </a:solidFill>
              </a:rPr>
              <a:t>None of the methods completely explain the effects of separation between panels.</a:t>
            </a:r>
          </a:p>
          <a:p>
            <a:r>
              <a:rPr lang="en-US" dirty="0">
                <a:solidFill>
                  <a:schemeClr val="bg1"/>
                </a:solidFill>
              </a:rPr>
              <a:t>The absorption of the tested specimens at low frequencies is too low to test the predictions.</a:t>
            </a:r>
          </a:p>
          <a:p>
            <a:endParaRPr lang="en-US" dirty="0"/>
          </a:p>
        </p:txBody>
      </p:sp>
    </p:spTree>
    <p:extLst>
      <p:ext uri="{BB962C8B-B14F-4D97-AF65-F5344CB8AC3E}">
        <p14:creationId xmlns:p14="http://schemas.microsoft.com/office/powerpoint/2010/main" val="322811998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Recommendations</a:t>
            </a:r>
          </a:p>
        </p:txBody>
      </p:sp>
      <p:sp>
        <p:nvSpPr>
          <p:cNvPr id="3" name="Content Placeholder 2"/>
          <p:cNvSpPr>
            <a:spLocks noGrp="1"/>
          </p:cNvSpPr>
          <p:nvPr>
            <p:ph idx="1"/>
          </p:nvPr>
        </p:nvSpPr>
        <p:spPr/>
        <p:txBody>
          <a:bodyPr/>
          <a:lstStyle/>
          <a:p>
            <a:r>
              <a:rPr lang="en-US" dirty="0">
                <a:solidFill>
                  <a:schemeClr val="bg1"/>
                </a:solidFill>
              </a:rPr>
              <a:t>Do not change the C423 technique for determining absorption coefficients.</a:t>
            </a:r>
          </a:p>
          <a:p>
            <a:r>
              <a:rPr lang="en-US" dirty="0">
                <a:solidFill>
                  <a:schemeClr val="bg1"/>
                </a:solidFill>
              </a:rPr>
              <a:t>Prepare a guide document for predicting the absorption of specimens with different geometric configurations.</a:t>
            </a:r>
          </a:p>
          <a:p>
            <a:pPr lvl="1"/>
            <a:endParaRPr lang="en-US" dirty="0"/>
          </a:p>
        </p:txBody>
      </p:sp>
    </p:spTree>
    <p:extLst>
      <p:ext uri="{BB962C8B-B14F-4D97-AF65-F5344CB8AC3E}">
        <p14:creationId xmlns:p14="http://schemas.microsoft.com/office/powerpoint/2010/main" val="10391267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Recommendations,</a:t>
            </a:r>
            <a:r>
              <a:rPr lang="en-US" sz="2800" dirty="0">
                <a:solidFill>
                  <a:schemeClr val="bg1"/>
                </a:solidFill>
              </a:rPr>
              <a:t> continued</a:t>
            </a:r>
          </a:p>
        </p:txBody>
      </p:sp>
      <p:sp>
        <p:nvSpPr>
          <p:cNvPr id="3" name="Content Placeholder 2"/>
          <p:cNvSpPr>
            <a:spLocks noGrp="1"/>
          </p:cNvSpPr>
          <p:nvPr>
            <p:ph idx="1"/>
          </p:nvPr>
        </p:nvSpPr>
        <p:spPr/>
        <p:txBody>
          <a:bodyPr/>
          <a:lstStyle/>
          <a:p>
            <a:r>
              <a:rPr lang="en-US" dirty="0">
                <a:solidFill>
                  <a:schemeClr val="bg1"/>
                </a:solidFill>
              </a:rPr>
              <a:t>Continue research on:</a:t>
            </a:r>
          </a:p>
          <a:p>
            <a:pPr lvl="1"/>
            <a:r>
              <a:rPr lang="en-US" dirty="0">
                <a:solidFill>
                  <a:schemeClr val="bg1"/>
                </a:solidFill>
              </a:rPr>
              <a:t>Thicker specimens to evaluate the predictions at lower frequencies</a:t>
            </a:r>
          </a:p>
          <a:p>
            <a:pPr lvl="1"/>
            <a:r>
              <a:rPr lang="en-US" dirty="0">
                <a:solidFill>
                  <a:schemeClr val="bg1"/>
                </a:solidFill>
              </a:rPr>
              <a:t>E mounted specimens</a:t>
            </a:r>
          </a:p>
          <a:p>
            <a:pPr lvl="1"/>
            <a:r>
              <a:rPr lang="en-US" dirty="0">
                <a:solidFill>
                  <a:schemeClr val="bg1"/>
                </a:solidFill>
              </a:rPr>
              <a:t>The effect of nearby absorbers</a:t>
            </a:r>
          </a:p>
          <a:p>
            <a:pPr lvl="1"/>
            <a:r>
              <a:rPr lang="en-US" dirty="0">
                <a:solidFill>
                  <a:schemeClr val="bg1"/>
                </a:solidFill>
              </a:rPr>
              <a:t>Extending predictions to specimens that have both sides exposed to the sound field.</a:t>
            </a:r>
          </a:p>
          <a:p>
            <a:pPr lvl="1"/>
            <a:endParaRPr lang="en-US" dirty="0">
              <a:solidFill>
                <a:schemeClr val="bg1"/>
              </a:solidFill>
            </a:endParaRPr>
          </a:p>
          <a:p>
            <a:endParaRPr lang="en-US" dirty="0"/>
          </a:p>
        </p:txBody>
      </p:sp>
    </p:spTree>
    <p:extLst>
      <p:ext uri="{BB962C8B-B14F-4D97-AF65-F5344CB8AC3E}">
        <p14:creationId xmlns:p14="http://schemas.microsoft.com/office/powerpoint/2010/main" val="410154424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Box 7">
            <a:extLst>
              <a:ext uri="{FF2B5EF4-FFF2-40B4-BE49-F238E27FC236}">
                <a16:creationId xmlns:a16="http://schemas.microsoft.com/office/drawing/2014/main" id="{C0A55E5F-A2BC-4D98-8D9E-10DE9F74CFAB}"/>
              </a:ext>
            </a:extLst>
          </p:cNvPr>
          <p:cNvSpPr txBox="1">
            <a:spLocks noChangeArrowheads="1"/>
          </p:cNvSpPr>
          <p:nvPr/>
        </p:nvSpPr>
        <p:spPr bwMode="auto">
          <a:xfrm>
            <a:off x="2474913" y="533400"/>
            <a:ext cx="39925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6600">
                <a:solidFill>
                  <a:schemeClr val="bg1"/>
                </a:solidFill>
                <a:latin typeface="Times New Roman" panose="02020603050405020304" pitchFamily="18" charset="0"/>
                <a:cs typeface="Times New Roman" panose="02020603050405020304" pitchFamily="18" charset="0"/>
              </a:rPr>
              <a:t>Absorption</a:t>
            </a:r>
          </a:p>
        </p:txBody>
      </p:sp>
      <p:sp>
        <p:nvSpPr>
          <p:cNvPr id="11268" name="TextBox 1">
            <a:extLst>
              <a:ext uri="{FF2B5EF4-FFF2-40B4-BE49-F238E27FC236}">
                <a16:creationId xmlns:a16="http://schemas.microsoft.com/office/drawing/2014/main" id="{78432FF7-37B2-4232-8E02-C2E9D16F480F}"/>
              </a:ext>
            </a:extLst>
          </p:cNvPr>
          <p:cNvSpPr txBox="1">
            <a:spLocks noChangeArrowheads="1"/>
          </p:cNvSpPr>
          <p:nvPr/>
        </p:nvSpPr>
        <p:spPr bwMode="auto">
          <a:xfrm>
            <a:off x="368300" y="2057400"/>
            <a:ext cx="8386763"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a:solidFill>
                  <a:schemeClr val="bg1"/>
                </a:solidFill>
                <a:latin typeface="Times New Roman" panose="02020603050405020304" pitchFamily="18" charset="0"/>
                <a:cs typeface="Times New Roman" panose="02020603050405020304" pitchFamily="18" charset="0"/>
              </a:rPr>
              <a:t>We know that the configuration of an absorber</a:t>
            </a:r>
          </a:p>
          <a:p>
            <a:pPr algn="ctr" eaLnBrk="1" hangingPunct="1">
              <a:spcBef>
                <a:spcPct val="0"/>
              </a:spcBef>
              <a:buFontTx/>
              <a:buNone/>
            </a:pPr>
            <a:r>
              <a:rPr lang="en-US" altLang="en-US" sz="2800">
                <a:solidFill>
                  <a:schemeClr val="bg1"/>
                </a:solidFill>
                <a:latin typeface="Times New Roman" panose="02020603050405020304" pitchFamily="18" charset="0"/>
                <a:cs typeface="Times New Roman" panose="02020603050405020304" pitchFamily="18" charset="0"/>
              </a:rPr>
              <a:t>affects the absorption from previous presentation but</a:t>
            </a:r>
          </a:p>
          <a:p>
            <a:pPr algn="ctr" eaLnBrk="1" hangingPunct="1">
              <a:spcBef>
                <a:spcPct val="0"/>
              </a:spcBef>
              <a:buFontTx/>
              <a:buNone/>
            </a:pPr>
            <a:r>
              <a:rPr lang="en-US" altLang="en-US" sz="2800">
                <a:solidFill>
                  <a:schemeClr val="bg1"/>
                </a:solidFill>
                <a:latin typeface="Times New Roman" panose="02020603050405020304" pitchFamily="18" charset="0"/>
                <a:cs typeface="Times New Roman" panose="02020603050405020304" pitchFamily="18" charset="0"/>
              </a:rPr>
              <a:t>what effect does the spacing between these unit have</a:t>
            </a:r>
          </a:p>
          <a:p>
            <a:pPr algn="ctr" eaLnBrk="1" hangingPunct="1">
              <a:spcBef>
                <a:spcPct val="0"/>
              </a:spcBef>
              <a:buFontTx/>
              <a:buNone/>
            </a:pPr>
            <a:r>
              <a:rPr lang="en-US" altLang="en-US" sz="2800">
                <a:solidFill>
                  <a:schemeClr val="bg1"/>
                </a:solidFill>
                <a:latin typeface="Times New Roman" panose="02020603050405020304" pitchFamily="18" charset="0"/>
                <a:cs typeface="Times New Roman" panose="02020603050405020304" pitchFamily="18" charset="0"/>
              </a:rPr>
              <a:t>on the absorption and what is the effect of the orientation</a:t>
            </a:r>
          </a:p>
          <a:p>
            <a:pPr algn="ctr" eaLnBrk="1" hangingPunct="1">
              <a:spcBef>
                <a:spcPct val="0"/>
              </a:spcBef>
              <a:buFontTx/>
              <a:buNone/>
            </a:pPr>
            <a:r>
              <a:rPr lang="en-US" altLang="en-US" sz="2800">
                <a:solidFill>
                  <a:schemeClr val="bg1"/>
                </a:solidFill>
                <a:latin typeface="Times New Roman" panose="02020603050405020304" pitchFamily="18" charset="0"/>
                <a:cs typeface="Times New Roman" panose="02020603050405020304" pitchFamily="18" charset="0"/>
              </a:rPr>
              <a:t>of the absorber have on the absorption.</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Box 7">
            <a:extLst>
              <a:ext uri="{FF2B5EF4-FFF2-40B4-BE49-F238E27FC236}">
                <a16:creationId xmlns:a16="http://schemas.microsoft.com/office/drawing/2014/main" id="{DDD672B7-8E2F-480F-9190-DCA4BA1F479D}"/>
              </a:ext>
            </a:extLst>
          </p:cNvPr>
          <p:cNvSpPr txBox="1">
            <a:spLocks noChangeArrowheads="1"/>
          </p:cNvSpPr>
          <p:nvPr/>
        </p:nvSpPr>
        <p:spPr bwMode="auto">
          <a:xfrm>
            <a:off x="608013" y="533400"/>
            <a:ext cx="77263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6000">
                <a:solidFill>
                  <a:schemeClr val="bg1"/>
                </a:solidFill>
                <a:latin typeface="Times New Roman" panose="02020603050405020304" pitchFamily="18" charset="0"/>
                <a:cs typeface="Times New Roman" panose="02020603050405020304" pitchFamily="18" charset="0"/>
              </a:rPr>
              <a:t>Absorption Experiments</a:t>
            </a:r>
          </a:p>
        </p:txBody>
      </p:sp>
      <p:sp>
        <p:nvSpPr>
          <p:cNvPr id="12292" name="TextBox 1">
            <a:extLst>
              <a:ext uri="{FF2B5EF4-FFF2-40B4-BE49-F238E27FC236}">
                <a16:creationId xmlns:a16="http://schemas.microsoft.com/office/drawing/2014/main" id="{63BA1653-A0D1-4A55-879F-7C718BF65632}"/>
              </a:ext>
            </a:extLst>
          </p:cNvPr>
          <p:cNvSpPr txBox="1">
            <a:spLocks noChangeArrowheads="1"/>
          </p:cNvSpPr>
          <p:nvPr/>
        </p:nvSpPr>
        <p:spPr bwMode="auto">
          <a:xfrm>
            <a:off x="203200" y="2057400"/>
            <a:ext cx="8716963"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a:solidFill>
                  <a:schemeClr val="bg1"/>
                </a:solidFill>
                <a:latin typeface="Times New Roman" panose="02020603050405020304" pitchFamily="18" charset="0"/>
                <a:cs typeface="Times New Roman" panose="02020603050405020304" pitchFamily="18" charset="0"/>
              </a:rPr>
              <a:t>We designed a series of experiments to test these questions.</a:t>
            </a:r>
          </a:p>
          <a:p>
            <a:pPr algn="ctr" eaLnBrk="1" hangingPunct="1">
              <a:spcBef>
                <a:spcPct val="0"/>
              </a:spcBef>
              <a:buFontTx/>
              <a:buNone/>
            </a:pPr>
            <a:r>
              <a:rPr lang="en-US" altLang="en-US" sz="2800">
                <a:solidFill>
                  <a:schemeClr val="bg1"/>
                </a:solidFill>
                <a:latin typeface="Times New Roman" panose="02020603050405020304" pitchFamily="18" charset="0"/>
                <a:cs typeface="Times New Roman" panose="02020603050405020304" pitchFamily="18" charset="0"/>
              </a:rPr>
              <a:t>First we tested the spacing differences between 2 ft by 2 ft</a:t>
            </a:r>
          </a:p>
          <a:p>
            <a:pPr algn="ctr" eaLnBrk="1" hangingPunct="1">
              <a:spcBef>
                <a:spcPct val="0"/>
              </a:spcBef>
              <a:buFontTx/>
              <a:buNone/>
            </a:pPr>
            <a:r>
              <a:rPr lang="en-US" altLang="en-US" sz="2800">
                <a:solidFill>
                  <a:schemeClr val="bg1"/>
                </a:solidFill>
                <a:latin typeface="Times New Roman" panose="02020603050405020304" pitchFamily="18" charset="0"/>
                <a:cs typeface="Times New Roman" panose="02020603050405020304" pitchFamily="18" charset="0"/>
              </a:rPr>
              <a:t>pieces compared to a monolithic specimen. The spacing </a:t>
            </a:r>
          </a:p>
          <a:p>
            <a:pPr algn="ctr" eaLnBrk="1" hangingPunct="1">
              <a:spcBef>
                <a:spcPct val="0"/>
              </a:spcBef>
              <a:buFontTx/>
              <a:buNone/>
            </a:pPr>
            <a:r>
              <a:rPr lang="en-US" altLang="en-US" sz="2800">
                <a:solidFill>
                  <a:schemeClr val="bg1"/>
                </a:solidFill>
                <a:latin typeface="Times New Roman" panose="02020603050405020304" pitchFamily="18" charset="0"/>
                <a:cs typeface="Times New Roman" panose="02020603050405020304" pitchFamily="18" charset="0"/>
              </a:rPr>
              <a:t>varied from 6 inches in both directions to 24 inches in both</a:t>
            </a:r>
          </a:p>
          <a:p>
            <a:pPr algn="ctr" eaLnBrk="1" hangingPunct="1">
              <a:spcBef>
                <a:spcPct val="0"/>
              </a:spcBef>
              <a:buFontTx/>
              <a:buNone/>
            </a:pPr>
            <a:r>
              <a:rPr lang="en-US" altLang="en-US" sz="2800">
                <a:solidFill>
                  <a:schemeClr val="bg1"/>
                </a:solidFill>
                <a:latin typeface="Times New Roman" panose="02020603050405020304" pitchFamily="18" charset="0"/>
                <a:cs typeface="Times New Roman" panose="02020603050405020304" pitchFamily="18" charset="0"/>
              </a:rPr>
              <a:t>direction with edges parallel to each other and the walls.</a:t>
            </a:r>
          </a:p>
          <a:p>
            <a:pPr algn="ctr" eaLnBrk="1" hangingPunct="1">
              <a:spcBef>
                <a:spcPct val="0"/>
              </a:spcBef>
              <a:buFontTx/>
              <a:buNone/>
            </a:pPr>
            <a:r>
              <a:rPr lang="en-US" altLang="en-US" sz="2800">
                <a:solidFill>
                  <a:schemeClr val="bg1"/>
                </a:solidFill>
                <a:latin typeface="Times New Roman" panose="02020603050405020304" pitchFamily="18" charset="0"/>
                <a:cs typeface="Times New Roman" panose="02020603050405020304" pitchFamily="18" charset="0"/>
              </a:rPr>
              <a:t>(See following four slides)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447800" y="0"/>
            <a:ext cx="6096000" cy="1143000"/>
          </a:xfrm>
        </p:spPr>
        <p:txBody>
          <a:bodyPr/>
          <a:lstStyle/>
          <a:p>
            <a:pPr eaLnBrk="1" hangingPunct="1"/>
            <a:r>
              <a:rPr lang="en-US" altLang="en-US">
                <a:solidFill>
                  <a:schemeClr val="bg1"/>
                </a:solidFill>
                <a:latin typeface="Times New Roman" pitchFamily="18" charset="0"/>
                <a:cs typeface="Times New Roman" pitchFamily="18" charset="0"/>
              </a:rPr>
              <a:t>GLL Directivity Balloon</a:t>
            </a:r>
            <a:r>
              <a:rPr lang="en-US" altLang="en-US">
                <a:latin typeface="Times New Roman" pitchFamily="18" charset="0"/>
                <a:cs typeface="Times New Roman" pitchFamily="18" charset="0"/>
              </a:rPr>
              <a:t>.</a:t>
            </a:r>
          </a:p>
        </p:txBody>
      </p:sp>
      <p:pic>
        <p:nvPicPr>
          <p:cNvPr id="21507" name="Picture 5" descr="3d Ball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3000"/>
            <a:ext cx="8458200"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0425798"/>
      </p:ext>
    </p:extLst>
  </p:cSld>
  <p:clrMapOvr>
    <a:masterClrMapping/>
  </p:clrMapOvr>
  <p:transition advTm="5000">
    <p:cut/>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Box 7">
            <a:extLst>
              <a:ext uri="{FF2B5EF4-FFF2-40B4-BE49-F238E27FC236}">
                <a16:creationId xmlns:a16="http://schemas.microsoft.com/office/drawing/2014/main" id="{37585A09-D4CE-44FC-8683-139AED4513E7}"/>
              </a:ext>
            </a:extLst>
          </p:cNvPr>
          <p:cNvSpPr txBox="1">
            <a:spLocks noChangeArrowheads="1"/>
          </p:cNvSpPr>
          <p:nvPr/>
        </p:nvSpPr>
        <p:spPr bwMode="auto">
          <a:xfrm>
            <a:off x="2474913" y="533400"/>
            <a:ext cx="39925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6600">
                <a:solidFill>
                  <a:schemeClr val="bg1"/>
                </a:solidFill>
                <a:latin typeface="Times New Roman" panose="02020603050405020304" pitchFamily="18" charset="0"/>
                <a:cs typeface="Times New Roman" panose="02020603050405020304" pitchFamily="18" charset="0"/>
              </a:rPr>
              <a:t>Absorption</a:t>
            </a:r>
          </a:p>
        </p:txBody>
      </p:sp>
      <p:pic>
        <p:nvPicPr>
          <p:cNvPr id="13316" name="Picture 1">
            <a:extLst>
              <a:ext uri="{FF2B5EF4-FFF2-40B4-BE49-F238E27FC236}">
                <a16:creationId xmlns:a16="http://schemas.microsoft.com/office/drawing/2014/main" id="{91C92563-CED5-41D8-9649-906B2C97F1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40973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2">
            <a:extLst>
              <a:ext uri="{FF2B5EF4-FFF2-40B4-BE49-F238E27FC236}">
                <a16:creationId xmlns:a16="http://schemas.microsoft.com/office/drawing/2014/main" id="{9A51EDCD-ECD0-4AC7-BA7F-D969284623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59313" y="1905000"/>
            <a:ext cx="400685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Box 3">
            <a:extLst>
              <a:ext uri="{FF2B5EF4-FFF2-40B4-BE49-F238E27FC236}">
                <a16:creationId xmlns:a16="http://schemas.microsoft.com/office/drawing/2014/main" id="{2CAE30A9-FE05-4323-9235-66432F7669F7}"/>
              </a:ext>
            </a:extLst>
          </p:cNvPr>
          <p:cNvSpPr txBox="1">
            <a:spLocks noChangeArrowheads="1"/>
          </p:cNvSpPr>
          <p:nvPr/>
        </p:nvSpPr>
        <p:spPr bwMode="auto">
          <a:xfrm>
            <a:off x="1447800" y="5029200"/>
            <a:ext cx="1316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solidFill>
                  <a:schemeClr val="bg1"/>
                </a:solidFill>
              </a:rPr>
              <a:t>Monolithic</a:t>
            </a:r>
          </a:p>
        </p:txBody>
      </p:sp>
      <p:sp>
        <p:nvSpPr>
          <p:cNvPr id="13319" name="TextBox 7">
            <a:extLst>
              <a:ext uri="{FF2B5EF4-FFF2-40B4-BE49-F238E27FC236}">
                <a16:creationId xmlns:a16="http://schemas.microsoft.com/office/drawing/2014/main" id="{0C788DA5-924D-4B1E-9159-FDD7F7FE0716}"/>
              </a:ext>
            </a:extLst>
          </p:cNvPr>
          <p:cNvSpPr txBox="1">
            <a:spLocks noChangeArrowheads="1"/>
          </p:cNvSpPr>
          <p:nvPr/>
        </p:nvSpPr>
        <p:spPr bwMode="auto">
          <a:xfrm>
            <a:off x="6003925" y="5029200"/>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solidFill>
                  <a:schemeClr val="bg1"/>
                </a:solidFill>
              </a:rPr>
              <a:t>6 inch spacing</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7">
            <a:extLst>
              <a:ext uri="{FF2B5EF4-FFF2-40B4-BE49-F238E27FC236}">
                <a16:creationId xmlns:a16="http://schemas.microsoft.com/office/drawing/2014/main" id="{A9D12872-E98D-4D94-83DB-072E2C758E41}"/>
              </a:ext>
            </a:extLst>
          </p:cNvPr>
          <p:cNvSpPr txBox="1">
            <a:spLocks noChangeArrowheads="1"/>
          </p:cNvSpPr>
          <p:nvPr/>
        </p:nvSpPr>
        <p:spPr bwMode="auto">
          <a:xfrm>
            <a:off x="2474913" y="533400"/>
            <a:ext cx="39925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6600">
                <a:solidFill>
                  <a:schemeClr val="bg1"/>
                </a:solidFill>
                <a:latin typeface="Times New Roman" panose="02020603050405020304" pitchFamily="18" charset="0"/>
                <a:cs typeface="Times New Roman" panose="02020603050405020304" pitchFamily="18" charset="0"/>
              </a:rPr>
              <a:t>Absorption</a:t>
            </a:r>
          </a:p>
        </p:txBody>
      </p:sp>
      <p:sp>
        <p:nvSpPr>
          <p:cNvPr id="14340" name="TextBox 3">
            <a:extLst>
              <a:ext uri="{FF2B5EF4-FFF2-40B4-BE49-F238E27FC236}">
                <a16:creationId xmlns:a16="http://schemas.microsoft.com/office/drawing/2014/main" id="{FE67370B-D9E9-4D3D-9A41-AD4EE9AA6845}"/>
              </a:ext>
            </a:extLst>
          </p:cNvPr>
          <p:cNvSpPr txBox="1">
            <a:spLocks noChangeArrowheads="1"/>
          </p:cNvSpPr>
          <p:nvPr/>
        </p:nvSpPr>
        <p:spPr bwMode="auto">
          <a:xfrm>
            <a:off x="1447800" y="5029200"/>
            <a:ext cx="1779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solidFill>
                  <a:schemeClr val="bg1"/>
                </a:solidFill>
              </a:rPr>
              <a:t>12 inch spacing</a:t>
            </a:r>
          </a:p>
        </p:txBody>
      </p:sp>
      <p:sp>
        <p:nvSpPr>
          <p:cNvPr id="14341" name="TextBox 7">
            <a:extLst>
              <a:ext uri="{FF2B5EF4-FFF2-40B4-BE49-F238E27FC236}">
                <a16:creationId xmlns:a16="http://schemas.microsoft.com/office/drawing/2014/main" id="{E4CC6089-F37F-404F-879D-BE05D801CC04}"/>
              </a:ext>
            </a:extLst>
          </p:cNvPr>
          <p:cNvSpPr txBox="1">
            <a:spLocks noChangeArrowheads="1"/>
          </p:cNvSpPr>
          <p:nvPr/>
        </p:nvSpPr>
        <p:spPr bwMode="auto">
          <a:xfrm>
            <a:off x="6003925" y="5029200"/>
            <a:ext cx="1779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solidFill>
                  <a:schemeClr val="bg1"/>
                </a:solidFill>
              </a:rPr>
              <a:t>18 inch spacing</a:t>
            </a:r>
          </a:p>
        </p:txBody>
      </p:sp>
      <p:pic>
        <p:nvPicPr>
          <p:cNvPr id="14342" name="Picture 4">
            <a:extLst>
              <a:ext uri="{FF2B5EF4-FFF2-40B4-BE49-F238E27FC236}">
                <a16:creationId xmlns:a16="http://schemas.microsoft.com/office/drawing/2014/main" id="{DEBFB483-7D3B-41CC-8094-6229FA5640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30400"/>
            <a:ext cx="40973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5">
            <a:extLst>
              <a:ext uri="{FF2B5EF4-FFF2-40B4-BE49-F238E27FC236}">
                <a16:creationId xmlns:a16="http://schemas.microsoft.com/office/drawing/2014/main" id="{901F62F5-0437-4F2B-918D-6720A65D78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0900" y="1930400"/>
            <a:ext cx="40052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Box 7">
            <a:extLst>
              <a:ext uri="{FF2B5EF4-FFF2-40B4-BE49-F238E27FC236}">
                <a16:creationId xmlns:a16="http://schemas.microsoft.com/office/drawing/2014/main" id="{20093239-C7D1-41A1-A45B-F566526C91AC}"/>
              </a:ext>
            </a:extLst>
          </p:cNvPr>
          <p:cNvSpPr txBox="1">
            <a:spLocks noChangeArrowheads="1"/>
          </p:cNvSpPr>
          <p:nvPr/>
        </p:nvSpPr>
        <p:spPr bwMode="auto">
          <a:xfrm>
            <a:off x="2474913" y="533400"/>
            <a:ext cx="39925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6600">
                <a:solidFill>
                  <a:schemeClr val="bg1"/>
                </a:solidFill>
                <a:latin typeface="Times New Roman" panose="02020603050405020304" pitchFamily="18" charset="0"/>
                <a:cs typeface="Times New Roman" panose="02020603050405020304" pitchFamily="18" charset="0"/>
              </a:rPr>
              <a:t>Absorption</a:t>
            </a:r>
          </a:p>
        </p:txBody>
      </p:sp>
      <p:sp>
        <p:nvSpPr>
          <p:cNvPr id="15364" name="TextBox 3">
            <a:extLst>
              <a:ext uri="{FF2B5EF4-FFF2-40B4-BE49-F238E27FC236}">
                <a16:creationId xmlns:a16="http://schemas.microsoft.com/office/drawing/2014/main" id="{94818B13-347C-4CFB-B905-A93FC6FD84A5}"/>
              </a:ext>
            </a:extLst>
          </p:cNvPr>
          <p:cNvSpPr txBox="1">
            <a:spLocks noChangeArrowheads="1"/>
          </p:cNvSpPr>
          <p:nvPr/>
        </p:nvSpPr>
        <p:spPr bwMode="auto">
          <a:xfrm>
            <a:off x="3581400" y="5029200"/>
            <a:ext cx="1779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solidFill>
                  <a:schemeClr val="bg1"/>
                </a:solidFill>
              </a:rPr>
              <a:t>24 inch spacing</a:t>
            </a:r>
          </a:p>
        </p:txBody>
      </p:sp>
      <p:pic>
        <p:nvPicPr>
          <p:cNvPr id="15365" name="Picture 1">
            <a:extLst>
              <a:ext uri="{FF2B5EF4-FFF2-40B4-BE49-F238E27FC236}">
                <a16:creationId xmlns:a16="http://schemas.microsoft.com/office/drawing/2014/main" id="{FDFB0FAD-5F8B-4AA7-8112-566A9BC41F05}"/>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354263" y="1828800"/>
            <a:ext cx="409733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Box 7">
            <a:extLst>
              <a:ext uri="{FF2B5EF4-FFF2-40B4-BE49-F238E27FC236}">
                <a16:creationId xmlns:a16="http://schemas.microsoft.com/office/drawing/2014/main" id="{1AB19B3F-C10F-4F03-B62D-89CABCE3675B}"/>
              </a:ext>
            </a:extLst>
          </p:cNvPr>
          <p:cNvSpPr txBox="1">
            <a:spLocks noChangeArrowheads="1"/>
          </p:cNvSpPr>
          <p:nvPr/>
        </p:nvSpPr>
        <p:spPr bwMode="auto">
          <a:xfrm>
            <a:off x="2438400" y="-30896"/>
            <a:ext cx="39925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6600" dirty="0">
                <a:solidFill>
                  <a:schemeClr val="bg1"/>
                </a:solidFill>
                <a:latin typeface="Times New Roman" panose="02020603050405020304" pitchFamily="18" charset="0"/>
                <a:cs typeface="Times New Roman" panose="02020603050405020304" pitchFamily="18" charset="0"/>
              </a:rPr>
              <a:t>Absorption</a:t>
            </a:r>
          </a:p>
        </p:txBody>
      </p:sp>
      <p:sp>
        <p:nvSpPr>
          <p:cNvPr id="13316" name="TextBox 7">
            <a:extLst>
              <a:ext uri="{FF2B5EF4-FFF2-40B4-BE49-F238E27FC236}">
                <a16:creationId xmlns:a16="http://schemas.microsoft.com/office/drawing/2014/main" id="{6A39A8E9-3B7D-4B0C-9E45-3897A963AFBD}"/>
              </a:ext>
            </a:extLst>
          </p:cNvPr>
          <p:cNvSpPr txBox="1">
            <a:spLocks noChangeArrowheads="1"/>
          </p:cNvSpPr>
          <p:nvPr/>
        </p:nvSpPr>
        <p:spPr bwMode="auto">
          <a:xfrm>
            <a:off x="3457575" y="6065838"/>
            <a:ext cx="23685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000">
                <a:solidFill>
                  <a:schemeClr val="bg1"/>
                </a:solidFill>
              </a:rPr>
              <a:t>Spacing comparisons</a:t>
            </a:r>
          </a:p>
        </p:txBody>
      </p:sp>
      <p:pic>
        <p:nvPicPr>
          <p:cNvPr id="13317" name="Picture 2">
            <a:extLst>
              <a:ext uri="{FF2B5EF4-FFF2-40B4-BE49-F238E27FC236}">
                <a16:creationId xmlns:a16="http://schemas.microsoft.com/office/drawing/2014/main" id="{D330958E-39C2-4154-B017-54153D1B6C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43000"/>
            <a:ext cx="8382000"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7">
            <a:extLst>
              <a:ext uri="{FF2B5EF4-FFF2-40B4-BE49-F238E27FC236}">
                <a16:creationId xmlns:a16="http://schemas.microsoft.com/office/drawing/2014/main" id="{94D607BE-1FFA-4331-BD38-A666747F9380}"/>
              </a:ext>
            </a:extLst>
          </p:cNvPr>
          <p:cNvSpPr txBox="1">
            <a:spLocks noChangeArrowheads="1"/>
          </p:cNvSpPr>
          <p:nvPr/>
        </p:nvSpPr>
        <p:spPr bwMode="auto">
          <a:xfrm>
            <a:off x="2474913" y="533400"/>
            <a:ext cx="39925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6600">
                <a:solidFill>
                  <a:schemeClr val="bg1"/>
                </a:solidFill>
                <a:latin typeface="Times New Roman" panose="02020603050405020304" pitchFamily="18" charset="0"/>
                <a:cs typeface="Times New Roman" panose="02020603050405020304" pitchFamily="18" charset="0"/>
              </a:rPr>
              <a:t>Absorption</a:t>
            </a:r>
          </a:p>
        </p:txBody>
      </p:sp>
      <p:sp>
        <p:nvSpPr>
          <p:cNvPr id="14340" name="TextBox 3">
            <a:extLst>
              <a:ext uri="{FF2B5EF4-FFF2-40B4-BE49-F238E27FC236}">
                <a16:creationId xmlns:a16="http://schemas.microsoft.com/office/drawing/2014/main" id="{B48306F4-475A-4A05-9CA8-2314C2D771F7}"/>
              </a:ext>
            </a:extLst>
          </p:cNvPr>
          <p:cNvSpPr txBox="1">
            <a:spLocks noChangeArrowheads="1"/>
          </p:cNvSpPr>
          <p:nvPr/>
        </p:nvSpPr>
        <p:spPr bwMode="auto">
          <a:xfrm>
            <a:off x="1447800" y="5029200"/>
            <a:ext cx="1757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000">
                <a:solidFill>
                  <a:schemeClr val="bg1"/>
                </a:solidFill>
              </a:rPr>
              <a:t>24 inch aligned</a:t>
            </a:r>
          </a:p>
        </p:txBody>
      </p:sp>
      <p:sp>
        <p:nvSpPr>
          <p:cNvPr id="14341" name="TextBox 7">
            <a:extLst>
              <a:ext uri="{FF2B5EF4-FFF2-40B4-BE49-F238E27FC236}">
                <a16:creationId xmlns:a16="http://schemas.microsoft.com/office/drawing/2014/main" id="{6AF5D4E1-2AD3-4559-B072-333933938A6E}"/>
              </a:ext>
            </a:extLst>
          </p:cNvPr>
          <p:cNvSpPr txBox="1">
            <a:spLocks noChangeArrowheads="1"/>
          </p:cNvSpPr>
          <p:nvPr/>
        </p:nvSpPr>
        <p:spPr bwMode="auto">
          <a:xfrm>
            <a:off x="6003925" y="5029200"/>
            <a:ext cx="2027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000">
                <a:solidFill>
                  <a:schemeClr val="bg1"/>
                </a:solidFill>
              </a:rPr>
              <a:t>24 inch unaligned</a:t>
            </a:r>
          </a:p>
        </p:txBody>
      </p:sp>
      <p:pic>
        <p:nvPicPr>
          <p:cNvPr id="14342" name="Picture 4">
            <a:extLst>
              <a:ext uri="{FF2B5EF4-FFF2-40B4-BE49-F238E27FC236}">
                <a16:creationId xmlns:a16="http://schemas.microsoft.com/office/drawing/2014/main" id="{820CBAE4-3297-4BC8-880D-3757484540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28800"/>
            <a:ext cx="40973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5">
            <a:extLst>
              <a:ext uri="{FF2B5EF4-FFF2-40B4-BE49-F238E27FC236}">
                <a16:creationId xmlns:a16="http://schemas.microsoft.com/office/drawing/2014/main" id="{2A7D8CD0-A04E-4822-8D98-CE65D9B6D3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6763" y="1828800"/>
            <a:ext cx="409733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Box 7">
            <a:extLst>
              <a:ext uri="{FF2B5EF4-FFF2-40B4-BE49-F238E27FC236}">
                <a16:creationId xmlns:a16="http://schemas.microsoft.com/office/drawing/2014/main" id="{F905C146-55B3-4D1A-BDBB-4CC013F51570}"/>
              </a:ext>
            </a:extLst>
          </p:cNvPr>
          <p:cNvSpPr txBox="1">
            <a:spLocks noChangeArrowheads="1"/>
          </p:cNvSpPr>
          <p:nvPr/>
        </p:nvSpPr>
        <p:spPr bwMode="auto">
          <a:xfrm>
            <a:off x="2575719" y="-29308"/>
            <a:ext cx="39925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6600" dirty="0">
                <a:solidFill>
                  <a:schemeClr val="bg1"/>
                </a:solidFill>
                <a:latin typeface="Times New Roman" panose="02020603050405020304" pitchFamily="18" charset="0"/>
                <a:cs typeface="Times New Roman" panose="02020603050405020304" pitchFamily="18" charset="0"/>
              </a:rPr>
              <a:t>Absorption</a:t>
            </a:r>
          </a:p>
        </p:txBody>
      </p:sp>
      <p:sp>
        <p:nvSpPr>
          <p:cNvPr id="15364" name="TextBox 7">
            <a:extLst>
              <a:ext uri="{FF2B5EF4-FFF2-40B4-BE49-F238E27FC236}">
                <a16:creationId xmlns:a16="http://schemas.microsoft.com/office/drawing/2014/main" id="{62B8738F-861B-4B7A-A069-E7500C50178F}"/>
              </a:ext>
            </a:extLst>
          </p:cNvPr>
          <p:cNvSpPr txBox="1">
            <a:spLocks noChangeArrowheads="1"/>
          </p:cNvSpPr>
          <p:nvPr/>
        </p:nvSpPr>
        <p:spPr bwMode="auto">
          <a:xfrm>
            <a:off x="3457575" y="6065838"/>
            <a:ext cx="202723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000">
                <a:solidFill>
                  <a:schemeClr val="bg1"/>
                </a:solidFill>
              </a:rPr>
              <a:t>24 inch unaligned</a:t>
            </a:r>
          </a:p>
        </p:txBody>
      </p:sp>
      <p:pic>
        <p:nvPicPr>
          <p:cNvPr id="15365" name="Picture 1">
            <a:extLst>
              <a:ext uri="{FF2B5EF4-FFF2-40B4-BE49-F238E27FC236}">
                <a16:creationId xmlns:a16="http://schemas.microsoft.com/office/drawing/2014/main" id="{B068F5EF-9086-4663-926E-EC7F604AF9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43000"/>
            <a:ext cx="838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Box 7">
            <a:extLst>
              <a:ext uri="{FF2B5EF4-FFF2-40B4-BE49-F238E27FC236}">
                <a16:creationId xmlns:a16="http://schemas.microsoft.com/office/drawing/2014/main" id="{ED60D62E-E3D6-4C2B-996A-80FE7C768F60}"/>
              </a:ext>
            </a:extLst>
          </p:cNvPr>
          <p:cNvSpPr txBox="1">
            <a:spLocks noChangeArrowheads="1"/>
          </p:cNvSpPr>
          <p:nvPr/>
        </p:nvSpPr>
        <p:spPr bwMode="auto">
          <a:xfrm>
            <a:off x="2474913" y="533400"/>
            <a:ext cx="39925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6600">
                <a:solidFill>
                  <a:schemeClr val="bg1"/>
                </a:solidFill>
                <a:latin typeface="Times New Roman" panose="02020603050405020304" pitchFamily="18" charset="0"/>
                <a:cs typeface="Times New Roman" panose="02020603050405020304" pitchFamily="18" charset="0"/>
              </a:rPr>
              <a:t>Absorption</a:t>
            </a:r>
          </a:p>
        </p:txBody>
      </p:sp>
      <p:sp>
        <p:nvSpPr>
          <p:cNvPr id="16388" name="TextBox 3">
            <a:extLst>
              <a:ext uri="{FF2B5EF4-FFF2-40B4-BE49-F238E27FC236}">
                <a16:creationId xmlns:a16="http://schemas.microsoft.com/office/drawing/2014/main" id="{B6D826D5-65D6-4D83-9D59-FD838F2D5508}"/>
              </a:ext>
            </a:extLst>
          </p:cNvPr>
          <p:cNvSpPr txBox="1">
            <a:spLocks noChangeArrowheads="1"/>
          </p:cNvSpPr>
          <p:nvPr/>
        </p:nvSpPr>
        <p:spPr bwMode="auto">
          <a:xfrm>
            <a:off x="1447800" y="5029200"/>
            <a:ext cx="1757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000">
                <a:solidFill>
                  <a:schemeClr val="bg1"/>
                </a:solidFill>
              </a:rPr>
              <a:t>18 inch aligned</a:t>
            </a:r>
          </a:p>
        </p:txBody>
      </p:sp>
      <p:sp>
        <p:nvSpPr>
          <p:cNvPr id="16389" name="TextBox 7">
            <a:extLst>
              <a:ext uri="{FF2B5EF4-FFF2-40B4-BE49-F238E27FC236}">
                <a16:creationId xmlns:a16="http://schemas.microsoft.com/office/drawing/2014/main" id="{8F48FEAC-27D1-4FA6-BE64-9A1FBA76179F}"/>
              </a:ext>
            </a:extLst>
          </p:cNvPr>
          <p:cNvSpPr txBox="1">
            <a:spLocks noChangeArrowheads="1"/>
          </p:cNvSpPr>
          <p:nvPr/>
        </p:nvSpPr>
        <p:spPr bwMode="auto">
          <a:xfrm>
            <a:off x="6003925" y="5029200"/>
            <a:ext cx="2027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000">
                <a:solidFill>
                  <a:schemeClr val="bg1"/>
                </a:solidFill>
              </a:rPr>
              <a:t>18 inch unaligned</a:t>
            </a:r>
          </a:p>
        </p:txBody>
      </p:sp>
      <p:pic>
        <p:nvPicPr>
          <p:cNvPr id="16390" name="Picture 1">
            <a:extLst>
              <a:ext uri="{FF2B5EF4-FFF2-40B4-BE49-F238E27FC236}">
                <a16:creationId xmlns:a16="http://schemas.microsoft.com/office/drawing/2014/main" id="{07CD20E4-8F4E-4990-859F-E85FAB86C8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813" y="1828800"/>
            <a:ext cx="409733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2">
            <a:extLst>
              <a:ext uri="{FF2B5EF4-FFF2-40B4-BE49-F238E27FC236}">
                <a16:creationId xmlns:a16="http://schemas.microsoft.com/office/drawing/2014/main" id="{7FB5C5FD-D685-4018-9374-74808A799E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6763" y="1828800"/>
            <a:ext cx="409733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Box 7">
            <a:extLst>
              <a:ext uri="{FF2B5EF4-FFF2-40B4-BE49-F238E27FC236}">
                <a16:creationId xmlns:a16="http://schemas.microsoft.com/office/drawing/2014/main" id="{3ABF3237-9EBC-4A69-B063-4096413F1FCE}"/>
              </a:ext>
            </a:extLst>
          </p:cNvPr>
          <p:cNvSpPr txBox="1">
            <a:spLocks noChangeArrowheads="1"/>
          </p:cNvSpPr>
          <p:nvPr/>
        </p:nvSpPr>
        <p:spPr bwMode="auto">
          <a:xfrm>
            <a:off x="2474913" y="0"/>
            <a:ext cx="39925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6600" dirty="0">
                <a:solidFill>
                  <a:schemeClr val="bg1"/>
                </a:solidFill>
                <a:latin typeface="Times New Roman" panose="02020603050405020304" pitchFamily="18" charset="0"/>
                <a:cs typeface="Times New Roman" panose="02020603050405020304" pitchFamily="18" charset="0"/>
              </a:rPr>
              <a:t>Absorption</a:t>
            </a:r>
          </a:p>
        </p:txBody>
      </p:sp>
      <p:sp>
        <p:nvSpPr>
          <p:cNvPr id="17412" name="TextBox 7">
            <a:extLst>
              <a:ext uri="{FF2B5EF4-FFF2-40B4-BE49-F238E27FC236}">
                <a16:creationId xmlns:a16="http://schemas.microsoft.com/office/drawing/2014/main" id="{345E5E1A-2707-4DC6-A715-ADBF48F5F6C7}"/>
              </a:ext>
            </a:extLst>
          </p:cNvPr>
          <p:cNvSpPr txBox="1">
            <a:spLocks noChangeArrowheads="1"/>
          </p:cNvSpPr>
          <p:nvPr/>
        </p:nvSpPr>
        <p:spPr bwMode="auto">
          <a:xfrm>
            <a:off x="3457575" y="6065838"/>
            <a:ext cx="202723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000">
                <a:solidFill>
                  <a:schemeClr val="bg1"/>
                </a:solidFill>
              </a:rPr>
              <a:t>18 inch unaligned</a:t>
            </a:r>
          </a:p>
        </p:txBody>
      </p:sp>
      <p:pic>
        <p:nvPicPr>
          <p:cNvPr id="17413" name="Picture 2">
            <a:extLst>
              <a:ext uri="{FF2B5EF4-FFF2-40B4-BE49-F238E27FC236}">
                <a16:creationId xmlns:a16="http://schemas.microsoft.com/office/drawing/2014/main" id="{0061816B-439E-4A80-8A1B-EBFA21BA9E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19200"/>
            <a:ext cx="8320088" cy="457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Box 7">
            <a:extLst>
              <a:ext uri="{FF2B5EF4-FFF2-40B4-BE49-F238E27FC236}">
                <a16:creationId xmlns:a16="http://schemas.microsoft.com/office/drawing/2014/main" id="{A49FDC04-99C8-4B62-A4C3-CEC0D36D3503}"/>
              </a:ext>
            </a:extLst>
          </p:cNvPr>
          <p:cNvSpPr txBox="1">
            <a:spLocks noChangeArrowheads="1"/>
          </p:cNvSpPr>
          <p:nvPr/>
        </p:nvSpPr>
        <p:spPr bwMode="auto">
          <a:xfrm>
            <a:off x="2474913" y="533400"/>
            <a:ext cx="39925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6600">
                <a:solidFill>
                  <a:schemeClr val="bg1"/>
                </a:solidFill>
                <a:latin typeface="Times New Roman" panose="02020603050405020304" pitchFamily="18" charset="0"/>
                <a:cs typeface="Times New Roman" panose="02020603050405020304" pitchFamily="18" charset="0"/>
              </a:rPr>
              <a:t>Absorption</a:t>
            </a:r>
          </a:p>
        </p:txBody>
      </p:sp>
      <p:sp>
        <p:nvSpPr>
          <p:cNvPr id="18436" name="TextBox 3">
            <a:extLst>
              <a:ext uri="{FF2B5EF4-FFF2-40B4-BE49-F238E27FC236}">
                <a16:creationId xmlns:a16="http://schemas.microsoft.com/office/drawing/2014/main" id="{B259D196-D2A1-4865-AF62-F4E2D8B576AA}"/>
              </a:ext>
            </a:extLst>
          </p:cNvPr>
          <p:cNvSpPr txBox="1">
            <a:spLocks noChangeArrowheads="1"/>
          </p:cNvSpPr>
          <p:nvPr/>
        </p:nvSpPr>
        <p:spPr bwMode="auto">
          <a:xfrm>
            <a:off x="1447800" y="5029200"/>
            <a:ext cx="1757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000">
                <a:solidFill>
                  <a:schemeClr val="bg1"/>
                </a:solidFill>
              </a:rPr>
              <a:t>12 inch aligned</a:t>
            </a:r>
          </a:p>
        </p:txBody>
      </p:sp>
      <p:sp>
        <p:nvSpPr>
          <p:cNvPr id="18437" name="TextBox 7">
            <a:extLst>
              <a:ext uri="{FF2B5EF4-FFF2-40B4-BE49-F238E27FC236}">
                <a16:creationId xmlns:a16="http://schemas.microsoft.com/office/drawing/2014/main" id="{A3CE307F-55DE-42C7-A766-7B09FDD49F7E}"/>
              </a:ext>
            </a:extLst>
          </p:cNvPr>
          <p:cNvSpPr txBox="1">
            <a:spLocks noChangeArrowheads="1"/>
          </p:cNvSpPr>
          <p:nvPr/>
        </p:nvSpPr>
        <p:spPr bwMode="auto">
          <a:xfrm>
            <a:off x="6003925" y="5029200"/>
            <a:ext cx="2027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000">
                <a:solidFill>
                  <a:schemeClr val="bg1"/>
                </a:solidFill>
              </a:rPr>
              <a:t>12 inch unaligned</a:t>
            </a:r>
          </a:p>
        </p:txBody>
      </p:sp>
      <p:pic>
        <p:nvPicPr>
          <p:cNvPr id="18438" name="Picture 4">
            <a:extLst>
              <a:ext uri="{FF2B5EF4-FFF2-40B4-BE49-F238E27FC236}">
                <a16:creationId xmlns:a16="http://schemas.microsoft.com/office/drawing/2014/main" id="{D42AD461-48D4-47A7-A634-8BEAE938D8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813" y="1828800"/>
            <a:ext cx="409733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5">
            <a:extLst>
              <a:ext uri="{FF2B5EF4-FFF2-40B4-BE49-F238E27FC236}">
                <a16:creationId xmlns:a16="http://schemas.microsoft.com/office/drawing/2014/main" id="{3F44DDA6-56A4-4586-A67F-9BC84F066C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806575"/>
            <a:ext cx="40973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Box 7">
            <a:extLst>
              <a:ext uri="{FF2B5EF4-FFF2-40B4-BE49-F238E27FC236}">
                <a16:creationId xmlns:a16="http://schemas.microsoft.com/office/drawing/2014/main" id="{F93ED1DB-536B-4C65-BE83-C09C76979C6A}"/>
              </a:ext>
            </a:extLst>
          </p:cNvPr>
          <p:cNvSpPr txBox="1">
            <a:spLocks noChangeArrowheads="1"/>
          </p:cNvSpPr>
          <p:nvPr/>
        </p:nvSpPr>
        <p:spPr bwMode="auto">
          <a:xfrm>
            <a:off x="2575719" y="-29308"/>
            <a:ext cx="39925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6600" dirty="0">
                <a:solidFill>
                  <a:schemeClr val="bg1"/>
                </a:solidFill>
                <a:latin typeface="Times New Roman" panose="02020603050405020304" pitchFamily="18" charset="0"/>
                <a:cs typeface="Times New Roman" panose="02020603050405020304" pitchFamily="18" charset="0"/>
              </a:rPr>
              <a:t>Absorption</a:t>
            </a:r>
          </a:p>
        </p:txBody>
      </p:sp>
      <p:sp>
        <p:nvSpPr>
          <p:cNvPr id="19460" name="TextBox 7">
            <a:extLst>
              <a:ext uri="{FF2B5EF4-FFF2-40B4-BE49-F238E27FC236}">
                <a16:creationId xmlns:a16="http://schemas.microsoft.com/office/drawing/2014/main" id="{1EC77FC7-358C-4B37-B629-2D0C04536C13}"/>
              </a:ext>
            </a:extLst>
          </p:cNvPr>
          <p:cNvSpPr txBox="1">
            <a:spLocks noChangeArrowheads="1"/>
          </p:cNvSpPr>
          <p:nvPr/>
        </p:nvSpPr>
        <p:spPr bwMode="auto">
          <a:xfrm>
            <a:off x="3457575" y="6065838"/>
            <a:ext cx="202723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000">
                <a:solidFill>
                  <a:schemeClr val="bg1"/>
                </a:solidFill>
              </a:rPr>
              <a:t>12 inch unaligned</a:t>
            </a:r>
          </a:p>
        </p:txBody>
      </p:sp>
      <p:pic>
        <p:nvPicPr>
          <p:cNvPr id="19461" name="Picture 1">
            <a:extLst>
              <a:ext uri="{FF2B5EF4-FFF2-40B4-BE49-F238E27FC236}">
                <a16:creationId xmlns:a16="http://schemas.microsoft.com/office/drawing/2014/main" id="{15B40090-163F-4B1B-BB9F-315F3662F9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43000"/>
            <a:ext cx="8229600"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447800" y="17463"/>
            <a:ext cx="7162800" cy="1143000"/>
          </a:xfrm>
        </p:spPr>
        <p:txBody>
          <a:bodyPr/>
          <a:lstStyle/>
          <a:p>
            <a:pPr eaLnBrk="1" hangingPunct="1"/>
            <a:r>
              <a:rPr lang="en-US" altLang="en-US">
                <a:solidFill>
                  <a:schemeClr val="bg1"/>
                </a:solidFill>
                <a:latin typeface="Times New Roman" pitchFamily="18" charset="0"/>
                <a:cs typeface="Times New Roman" pitchFamily="18" charset="0"/>
              </a:rPr>
              <a:t>GLL Frequency Responses</a:t>
            </a:r>
            <a:endParaRPr lang="en-US" altLang="en-US"/>
          </a:p>
        </p:txBody>
      </p:sp>
      <p:sp>
        <p:nvSpPr>
          <p:cNvPr id="51203" name="Rectangle 3"/>
          <p:cNvSpPr>
            <a:spLocks noGrp="1" noChangeArrowheads="1"/>
          </p:cNvSpPr>
          <p:nvPr>
            <p:ph type="body" idx="1"/>
          </p:nvPr>
        </p:nvSpPr>
        <p:spPr>
          <a:xfrm>
            <a:off x="762000" y="1295400"/>
            <a:ext cx="7620000" cy="1828800"/>
          </a:xfrm>
        </p:spPr>
        <p:txBody>
          <a:bodyPr rtlCol="0">
            <a:normAutofit/>
          </a:bodyPr>
          <a:lstStyle/>
          <a:p>
            <a:pPr marL="0" indent="0" eaLnBrk="1" fontAlgn="auto" hangingPunct="1">
              <a:lnSpc>
                <a:spcPct val="90000"/>
              </a:lnSpc>
              <a:spcAft>
                <a:spcPts val="0"/>
              </a:spcAft>
              <a:buFont typeface="Arial" panose="020B0604020202020204" pitchFamily="34" charset="0"/>
              <a:buNone/>
              <a:defRPr/>
            </a:pPr>
            <a:endParaRPr lang="en-US" altLang="en-US" dirty="0">
              <a:latin typeface="Times New Roman" pitchFamily="18" charset="0"/>
              <a:cs typeface="Times New Roman" pitchFamily="18" charset="0"/>
            </a:endParaRPr>
          </a:p>
          <a:p>
            <a:pPr eaLnBrk="1" fontAlgn="auto" hangingPunct="1">
              <a:lnSpc>
                <a:spcPct val="90000"/>
              </a:lnSpc>
              <a:spcAft>
                <a:spcPts val="0"/>
              </a:spcAft>
              <a:buSzPct val="115000"/>
              <a:buFont typeface="Wingdings" pitchFamily="2" charset="2"/>
              <a:buNone/>
              <a:defRPr/>
            </a:pPr>
            <a:r>
              <a:rPr lang="en-US" altLang="en-US" dirty="0"/>
              <a:t> </a:t>
            </a:r>
          </a:p>
        </p:txBody>
      </p:sp>
      <p:pic>
        <p:nvPicPr>
          <p:cNvPr id="22532" name="Picture 5" descr="19 channel slice third O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6106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7983995"/>
      </p:ext>
    </p:extLst>
  </p:cSld>
  <p:clrMapOvr>
    <a:masterClrMapping/>
  </p:clrMapOvr>
  <p:transition advTm="5000">
    <p:cut/>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Box 7">
            <a:extLst>
              <a:ext uri="{FF2B5EF4-FFF2-40B4-BE49-F238E27FC236}">
                <a16:creationId xmlns:a16="http://schemas.microsoft.com/office/drawing/2014/main" id="{F93ED1DB-536B-4C65-BE83-C09C76979C6A}"/>
              </a:ext>
            </a:extLst>
          </p:cNvPr>
          <p:cNvSpPr txBox="1">
            <a:spLocks noChangeArrowheads="1"/>
          </p:cNvSpPr>
          <p:nvPr/>
        </p:nvSpPr>
        <p:spPr bwMode="auto">
          <a:xfrm>
            <a:off x="2575719" y="-29308"/>
            <a:ext cx="39925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6600" dirty="0">
                <a:solidFill>
                  <a:schemeClr val="bg1"/>
                </a:solidFill>
                <a:latin typeface="Times New Roman" panose="02020603050405020304" pitchFamily="18" charset="0"/>
                <a:cs typeface="Times New Roman" panose="02020603050405020304" pitchFamily="18" charset="0"/>
              </a:rPr>
              <a:t>Absorption</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0E72B56C-0B8F-7995-EE25-3C66A0B7B7AF}"/>
                  </a:ext>
                </a:extLst>
              </p:cNvPr>
              <p:cNvSpPr txBox="1"/>
              <p:nvPr/>
            </p:nvSpPr>
            <p:spPr>
              <a:xfrm>
                <a:off x="457200" y="2133600"/>
                <a:ext cx="8229600" cy="4151136"/>
              </a:xfrm>
              <a:prstGeom prst="rect">
                <a:avLst/>
              </a:prstGeom>
              <a:noFill/>
            </p:spPr>
            <p:txBody>
              <a:bodyPr wrap="square">
                <a:spAutoFit/>
              </a:bodyPr>
              <a:lstStyle/>
              <a:p>
                <a:pPr marL="0" marR="0">
                  <a:lnSpc>
                    <a:spcPct val="107000"/>
                  </a:lnSpc>
                  <a:spcBef>
                    <a:spcPts val="0"/>
                  </a:spcBef>
                  <a:spcAft>
                    <a:spcPts val="800"/>
                  </a:spcAft>
                </a:pPr>
                <a:r>
                  <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Edge Effect Algorithm</a:t>
                </a:r>
              </a:p>
              <a:p>
                <a:pPr marL="342900" marR="0" lvl="0" indent="-342900">
                  <a:lnSpc>
                    <a:spcPct val="107000"/>
                  </a:lnSpc>
                  <a:spcBef>
                    <a:spcPts val="0"/>
                  </a:spcBef>
                  <a:spcAft>
                    <a:spcPts val="0"/>
                  </a:spcAft>
                  <a:buFont typeface="Symbol" panose="05050102010706020507" pitchFamily="18" charset="2"/>
                  <a:buChar char=""/>
                </a:pPr>
                <a:r>
                  <a:rPr lang="en-US" sz="2000" dirty="0">
                    <a:solidFill>
                      <a:schemeClr val="bg1"/>
                    </a:solidFill>
                    <a:effectLst/>
                    <a:ea typeface="Calibri" panose="020F0502020204030204" pitchFamily="34" charset="0"/>
                    <a:cs typeface="Times New Roman" panose="02020603050405020304" pitchFamily="18" charset="0"/>
                  </a:rPr>
                  <a:t>For the </a:t>
                </a:r>
                <a:r>
                  <a:rPr lang="en-US" sz="2000" dirty="0" err="1">
                    <a:solidFill>
                      <a:schemeClr val="bg1"/>
                    </a:solidFill>
                    <a:effectLst/>
                    <a:ea typeface="Calibri" panose="020F0502020204030204" pitchFamily="34" charset="0"/>
                    <a:cs typeface="Times New Roman" panose="02020603050405020304" pitchFamily="18" charset="0"/>
                  </a:rPr>
                  <a:t>i</a:t>
                </a:r>
                <a:r>
                  <a:rPr lang="en-US" sz="2000" baseline="30000" dirty="0" err="1">
                    <a:solidFill>
                      <a:schemeClr val="bg1"/>
                    </a:solidFill>
                    <a:effectLst/>
                    <a:ea typeface="Calibri" panose="020F0502020204030204" pitchFamily="34" charset="0"/>
                    <a:cs typeface="Times New Roman" panose="02020603050405020304" pitchFamily="18" charset="0"/>
                  </a:rPr>
                  <a:t>th</a:t>
                </a:r>
                <a:r>
                  <a:rPr lang="en-US" sz="2000" dirty="0">
                    <a:solidFill>
                      <a:schemeClr val="bg1"/>
                    </a:solidFill>
                    <a:effectLst/>
                    <a:ea typeface="Calibri" panose="020F0502020204030204" pitchFamily="34" charset="0"/>
                    <a:cs typeface="Times New Roman" panose="02020603050405020304" pitchFamily="18" charset="0"/>
                  </a:rPr>
                  <a:t> of </a:t>
                </a:r>
                <a:r>
                  <a:rPr lang="en-US" sz="2000" i="1" dirty="0">
                    <a:solidFill>
                      <a:schemeClr val="bg1"/>
                    </a:solidFill>
                    <a:effectLst/>
                    <a:ea typeface="Calibri" panose="020F0502020204030204" pitchFamily="34" charset="0"/>
                    <a:cs typeface="Times New Roman" panose="02020603050405020304" pitchFamily="18" charset="0"/>
                  </a:rPr>
                  <a:t>n</a:t>
                </a:r>
                <a:r>
                  <a:rPr lang="en-US" sz="2000" dirty="0">
                    <a:solidFill>
                      <a:schemeClr val="bg1"/>
                    </a:solidFill>
                    <a:effectLst/>
                    <a:ea typeface="Calibri" panose="020F0502020204030204" pitchFamily="34" charset="0"/>
                    <a:cs typeface="Times New Roman" panose="02020603050405020304" pitchFamily="18" charset="0"/>
                  </a:rPr>
                  <a:t> rectangular panels of absorptive material of length </a:t>
                </a:r>
                <a14:m>
                  <m:oMath xmlns:m="http://schemas.openxmlformats.org/officeDocument/2006/math">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𝑙</m:t>
                    </m:r>
                  </m:oMath>
                </a14:m>
                <a:r>
                  <a:rPr lang="en-US" sz="2000" dirty="0">
                    <a:solidFill>
                      <a:schemeClr val="bg1"/>
                    </a:solidFill>
                    <a:effectLst/>
                    <a:ea typeface="Times New Roman" panose="02020603050405020304" pitchFamily="18" charset="0"/>
                    <a:cs typeface="Times New Roman" panose="02020603050405020304" pitchFamily="18" charset="0"/>
                  </a:rPr>
                  <a:t> and width </a:t>
                </a:r>
                <a14:m>
                  <m:oMath xmlns:m="http://schemas.openxmlformats.org/officeDocument/2006/math">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𝑤</m:t>
                    </m:r>
                  </m:oMath>
                </a14:m>
                <a:r>
                  <a:rPr lang="en-US" sz="2000" dirty="0">
                    <a:solidFill>
                      <a:schemeClr val="bg1"/>
                    </a:solidFill>
                    <a:effectLst/>
                    <a:ea typeface="Calibri" panose="020F0502020204030204" pitchFamily="34" charset="0"/>
                    <a:cs typeface="Times New Roman" panose="02020603050405020304" pitchFamily="18" charset="0"/>
                  </a:rPr>
                  <a:t>:</a:t>
                </a:r>
              </a:p>
              <a:p>
                <a:pPr marL="742950" marR="0" lvl="1" indent="-285750">
                  <a:lnSpc>
                    <a:spcPct val="107000"/>
                  </a:lnSpc>
                  <a:spcBef>
                    <a:spcPts val="0"/>
                  </a:spcBef>
                  <a:spcAft>
                    <a:spcPts val="0"/>
                  </a:spcAft>
                  <a:buFont typeface="Courier New" panose="02070309020205020404" pitchFamily="49" charset="0"/>
                  <a:buChar char="o"/>
                </a:pPr>
                <a:r>
                  <a:rPr lang="en-US" sz="2000" dirty="0">
                    <a:solidFill>
                      <a:schemeClr val="bg1"/>
                    </a:solidFill>
                    <a:effectLst/>
                    <a:ea typeface="Calibri" panose="020F0502020204030204" pitchFamily="34" charset="0"/>
                    <a:cs typeface="Times New Roman" panose="02020603050405020304" pitchFamily="18" charset="0"/>
                  </a:rPr>
                  <a:t>Calculate the area related to each edge of the panel, </a:t>
                </a:r>
                <a14:m>
                  <m:oMath xmlns:m="http://schemas.openxmlformats.org/officeDocument/2006/math">
                    <m:sSub>
                      <m:sSubPr>
                        <m:ctrlP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𝑗</m:t>
                        </m:r>
                      </m:sub>
                    </m:sSub>
                  </m:oMath>
                </a14:m>
                <a:r>
                  <a:rPr lang="en-US" sz="2000" dirty="0">
                    <a:solidFill>
                      <a:schemeClr val="bg1"/>
                    </a:solidFill>
                    <a:effectLst/>
                    <a:ea typeface="Calibri" panose="020F0502020204030204" pitchFamily="34" charset="0"/>
                    <a:cs typeface="Times New Roman" panose="02020603050405020304" pitchFamily="18" charset="0"/>
                  </a:rPr>
                  <a:t> where j = 1 to 4, (since there are 4 edges to each panel):</a:t>
                </a:r>
              </a:p>
              <a:p>
                <a:pPr marL="1143000" marR="0" lvl="2" indent="-228600">
                  <a:lnSpc>
                    <a:spcPct val="107000"/>
                  </a:lnSpc>
                  <a:spcBef>
                    <a:spcPts val="0"/>
                  </a:spcBef>
                  <a:spcAft>
                    <a:spcPts val="0"/>
                  </a:spcAft>
                  <a:buFont typeface="Wingdings" panose="05000000000000000000" pitchFamily="2" charset="2"/>
                  <a:buChar char=""/>
                </a:pPr>
                <a14:m>
                  <m:oMath xmlns:m="http://schemas.openxmlformats.org/officeDocument/2006/math">
                    <m:sSub>
                      <m:sSubPr>
                        <m:ctrlP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𝑗</m:t>
                        </m:r>
                      </m:sub>
                    </m:sSub>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𝛼</m:t>
                    </m:r>
                    <m:nary>
                      <m:naryPr>
                        <m:limLoc m:val="subSup"/>
                        <m:ctrlP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naryPr>
                      <m:sub>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a:solidFill>
                              <a:schemeClr val="bg1"/>
                            </a:solidFill>
                            <a:effectLst/>
                            <a:latin typeface="Cambria Math" panose="02040503050406030204" pitchFamily="18" charset="0"/>
                            <a:ea typeface="Calibri" panose="020F0502020204030204" pitchFamily="34" charset="0"/>
                            <a:cs typeface="Calibri" panose="020F0502020204030204" pitchFamily="34" charset="0"/>
                          </a:rPr>
                          <m:t>λ</m:t>
                        </m:r>
                      </m:sub>
                      <m:sup>
                        <m:r>
                          <m:rPr>
                            <m:sty m:val="p"/>
                          </m:rPr>
                          <a:rPr lang="en-US" sz="2000">
                            <a:solidFill>
                              <a:schemeClr val="bg1"/>
                            </a:solidFill>
                            <a:effectLst/>
                            <a:latin typeface="Cambria Math" panose="02040503050406030204" pitchFamily="18" charset="0"/>
                            <a:ea typeface="Calibri" panose="020F0502020204030204" pitchFamily="34" charset="0"/>
                            <a:cs typeface="Calibri" panose="020F0502020204030204" pitchFamily="34" charset="0"/>
                          </a:rPr>
                          <m:t>λ</m:t>
                        </m:r>
                      </m:sup>
                      <m:e>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e>
                        </m:d>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𝑑𝑥</m:t>
                        </m:r>
                      </m:e>
                    </m:nary>
                  </m:oMath>
                </a14:m>
                <a:endParaRPr lang="en-US" sz="2000" dirty="0">
                  <a:solidFill>
                    <a:schemeClr val="bg1"/>
                  </a:solidFill>
                  <a:effectLst/>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2000" dirty="0">
                    <a:solidFill>
                      <a:schemeClr val="bg1"/>
                    </a:solidFill>
                    <a:effectLst/>
                    <a:ea typeface="Times New Roman" panose="02020603050405020304" pitchFamily="18" charset="0"/>
                    <a:cs typeface="Times New Roman" panose="02020603050405020304" pitchFamily="18" charset="0"/>
                  </a:rPr>
                  <a:t>Where:</a:t>
                </a:r>
                <a:endParaRPr lang="en-US" sz="2000" dirty="0">
                  <a:solidFill>
                    <a:schemeClr val="bg1"/>
                  </a:solidFill>
                  <a:effectLst/>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Symbol" panose="05050102010706020507" pitchFamily="18" charset="2"/>
                  <a:buChar char=""/>
                </a:pPr>
                <a14:m>
                  <m:oMath xmlns:m="http://schemas.openxmlformats.org/officeDocument/2006/math">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2000" dirty="0">
                    <a:solidFill>
                      <a:schemeClr val="bg1"/>
                    </a:solidFill>
                    <a:effectLst/>
                    <a:ea typeface="Times New Roman" panose="02020603050405020304" pitchFamily="18" charset="0"/>
                    <a:cs typeface="Times New Roman" panose="02020603050405020304" pitchFamily="18" charset="0"/>
                  </a:rPr>
                  <a:t> is the distance from the edge</a:t>
                </a:r>
                <a:endParaRPr lang="en-US" sz="2000" dirty="0">
                  <a:solidFill>
                    <a:schemeClr val="bg1"/>
                  </a:solidFill>
                  <a:effectLst/>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Symbol" panose="05050102010706020507" pitchFamily="18" charset="2"/>
                  <a:buChar char=""/>
                </a:pPr>
                <a14:m>
                  <m:oMath xmlns:m="http://schemas.openxmlformats.org/officeDocument/2006/math">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𝑢</m:t>
                    </m:r>
                  </m:oMath>
                </a14:m>
                <a:r>
                  <a:rPr lang="en-US" sz="2000" dirty="0">
                    <a:solidFill>
                      <a:schemeClr val="bg1"/>
                    </a:solidFill>
                    <a:effectLst/>
                    <a:ea typeface="Times New Roman" panose="02020603050405020304" pitchFamily="18" charset="0"/>
                    <a:cs typeface="Times New Roman" panose="02020603050405020304" pitchFamily="18" charset="0"/>
                  </a:rPr>
                  <a:t> is the length of the edge, either </a:t>
                </a:r>
                <a14:m>
                  <m:oMath xmlns:m="http://schemas.openxmlformats.org/officeDocument/2006/math">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𝑙</m:t>
                    </m:r>
                  </m:oMath>
                </a14:m>
                <a:r>
                  <a:rPr lang="en-US" sz="2000" dirty="0">
                    <a:solidFill>
                      <a:schemeClr val="bg1"/>
                    </a:solidFill>
                    <a:effectLst/>
                    <a:ea typeface="Times New Roman" panose="02020603050405020304" pitchFamily="18" charset="0"/>
                    <a:cs typeface="Times New Roman" panose="02020603050405020304" pitchFamily="18" charset="0"/>
                  </a:rPr>
                  <a:t> or </a:t>
                </a:r>
                <a14:m>
                  <m:oMath xmlns:m="http://schemas.openxmlformats.org/officeDocument/2006/math">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𝑤</m:t>
                    </m:r>
                  </m:oMath>
                </a14:m>
                <a:r>
                  <a:rPr lang="en-US" sz="2000" dirty="0">
                    <a:solidFill>
                      <a:schemeClr val="bg1"/>
                    </a:solidFill>
                    <a:effectLst/>
                    <a:ea typeface="Times New Roman" panose="02020603050405020304" pitchFamily="18" charset="0"/>
                    <a:cs typeface="Times New Roman" panose="02020603050405020304" pitchFamily="18" charset="0"/>
                  </a:rPr>
                  <a:t> depending on the edge</a:t>
                </a:r>
                <a:endParaRPr lang="en-US" sz="2000" dirty="0">
                  <a:solidFill>
                    <a:schemeClr val="bg1"/>
                  </a:solidFill>
                  <a:effectLst/>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Symbol" panose="05050102010706020507" pitchFamily="18" charset="2"/>
                  <a:buChar char=""/>
                </a:pPr>
                <a:r>
                  <a:rPr lang="en-US" sz="2000" dirty="0">
                    <a:solidFill>
                      <a:schemeClr val="bg1"/>
                    </a:solidFill>
                    <a:effectLst/>
                    <a:ea typeface="Times New Roman" panose="02020603050405020304" pitchFamily="18" charset="0"/>
                    <a:cs typeface="Times New Roman" panose="02020603050405020304" pitchFamily="18" charset="0"/>
                  </a:rPr>
                  <a:t>If </a:t>
                </a:r>
                <a14:m>
                  <m:oMath xmlns:m="http://schemas.openxmlformats.org/officeDocument/2006/math">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2000" dirty="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a:t> is within an absorptive panel</a:t>
                </a:r>
                <a:r>
                  <a:rPr lang="en-US" sz="2000" dirty="0">
                    <a:solidFill>
                      <a:schemeClr val="bg1"/>
                    </a:solidFill>
                    <a:effectLst/>
                    <a:ea typeface="Times New Roman" panose="02020603050405020304" pitchFamily="18" charset="0"/>
                    <a:cs typeface="Times New Roman" panose="02020603050405020304" pitchFamily="18" charset="0"/>
                  </a:rPr>
                  <a:t> </a:t>
                </a:r>
                <a14:m>
                  <m:oMath xmlns:m="http://schemas.openxmlformats.org/officeDocument/2006/math">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𝑤</m:t>
                        </m:r>
                      </m:e>
                    </m:d>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 </m:t>
                    </m:r>
                  </m:oMath>
                </a14:m>
                <a:endParaRPr lang="en-US" sz="2000" dirty="0">
                  <a:solidFill>
                    <a:schemeClr val="bg1"/>
                  </a:solidFill>
                  <a:effectLst/>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Symbol" panose="05050102010706020507" pitchFamily="18" charset="2"/>
                  <a:buChar cha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TextBox 2">
                <a:extLst>
                  <a:ext uri="{FF2B5EF4-FFF2-40B4-BE49-F238E27FC236}">
                    <a16:creationId xmlns:a16="http://schemas.microsoft.com/office/drawing/2014/main" id="{0E72B56C-0B8F-7995-EE25-3C66A0B7B7AF}"/>
                  </a:ext>
                </a:extLst>
              </p:cNvPr>
              <p:cNvSpPr txBox="1">
                <a:spLocks noRot="1" noChangeAspect="1" noMove="1" noResize="1" noEditPoints="1" noAdjustHandles="1" noChangeArrowheads="1" noChangeShapeType="1" noTextEdit="1"/>
              </p:cNvSpPr>
              <p:nvPr/>
            </p:nvSpPr>
            <p:spPr>
              <a:xfrm>
                <a:off x="457200" y="2133600"/>
                <a:ext cx="8229600" cy="4151136"/>
              </a:xfrm>
              <a:prstGeom prst="rect">
                <a:avLst/>
              </a:prstGeom>
              <a:blipFill>
                <a:blip r:embed="rId2"/>
                <a:stretch>
                  <a:fillRect l="-815" t="-587"/>
                </a:stretch>
              </a:blipFill>
            </p:spPr>
            <p:txBody>
              <a:bodyPr/>
              <a:lstStyle/>
              <a:p>
                <a:r>
                  <a:rPr lang="en-US">
                    <a:noFill/>
                  </a:rPr>
                  <a:t> </a:t>
                </a:r>
              </a:p>
            </p:txBody>
          </p:sp>
        </mc:Fallback>
      </mc:AlternateContent>
    </p:spTree>
    <p:extLst>
      <p:ext uri="{BB962C8B-B14F-4D97-AF65-F5344CB8AC3E}">
        <p14:creationId xmlns:p14="http://schemas.microsoft.com/office/powerpoint/2010/main" val="196607115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Box 7">
            <a:extLst>
              <a:ext uri="{FF2B5EF4-FFF2-40B4-BE49-F238E27FC236}">
                <a16:creationId xmlns:a16="http://schemas.microsoft.com/office/drawing/2014/main" id="{F93ED1DB-536B-4C65-BE83-C09C76979C6A}"/>
              </a:ext>
            </a:extLst>
          </p:cNvPr>
          <p:cNvSpPr txBox="1">
            <a:spLocks noChangeArrowheads="1"/>
          </p:cNvSpPr>
          <p:nvPr/>
        </p:nvSpPr>
        <p:spPr bwMode="auto">
          <a:xfrm>
            <a:off x="2575719" y="-29308"/>
            <a:ext cx="39925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6600" dirty="0">
                <a:solidFill>
                  <a:schemeClr val="bg1"/>
                </a:solidFill>
                <a:latin typeface="Times New Roman" panose="02020603050405020304" pitchFamily="18" charset="0"/>
                <a:cs typeface="Times New Roman" panose="02020603050405020304" pitchFamily="18" charset="0"/>
              </a:rPr>
              <a:t>Absorption</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7F8FBBD4-8BA3-B17B-7785-51C1E6EDDABF}"/>
                  </a:ext>
                </a:extLst>
              </p:cNvPr>
              <p:cNvSpPr txBox="1"/>
              <p:nvPr/>
            </p:nvSpPr>
            <p:spPr>
              <a:xfrm>
                <a:off x="152400" y="1676400"/>
                <a:ext cx="8839200" cy="4454296"/>
              </a:xfrm>
              <a:prstGeom prst="rect">
                <a:avLst/>
              </a:prstGeom>
              <a:noFill/>
            </p:spPr>
            <p:txBody>
              <a:bodyPr wrap="square">
                <a:spAutoFit/>
              </a:bodyPr>
              <a:lstStyle/>
              <a:p>
                <a:pPr marL="1600200" marR="0" lvl="3" indent="-228600">
                  <a:lnSpc>
                    <a:spcPct val="107000"/>
                  </a:lnSpc>
                  <a:spcBef>
                    <a:spcPts val="0"/>
                  </a:spcBef>
                  <a:spcAft>
                    <a:spcPts val="0"/>
                  </a:spcAft>
                  <a:buFont typeface="Symbol" panose="05050102010706020507" pitchFamily="18" charset="2"/>
                  <a:buChar char=""/>
                </a:pPr>
                <a:r>
                  <a:rPr lang="en-US" sz="2000" dirty="0">
                    <a:solidFill>
                      <a:schemeClr val="bg1"/>
                    </a:solidFill>
                    <a:effectLst/>
                    <a:ea typeface="Times New Roman" panose="02020603050405020304" pitchFamily="18" charset="0"/>
                    <a:cs typeface="Times New Roman" panose="02020603050405020304" pitchFamily="18" charset="0"/>
                  </a:rPr>
                  <a:t>If </a:t>
                </a:r>
                <a14:m>
                  <m:oMath xmlns:m="http://schemas.openxmlformats.org/officeDocument/2006/math">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2000" dirty="0">
                    <a:solidFill>
                      <a:schemeClr val="bg1"/>
                    </a:solidFill>
                    <a:effectLst/>
                    <a:ea typeface="Times New Roman" panose="02020603050405020304" pitchFamily="18" charset="0"/>
                    <a:cs typeface="Times New Roman" panose="02020603050405020304" pitchFamily="18" charset="0"/>
                  </a:rPr>
                  <a:t> is not within an absorptive panel:</a:t>
                </a:r>
              </a:p>
              <a:p>
                <a:pPr marL="1600200" marR="0" lvl="3" indent="-228600">
                  <a:lnSpc>
                    <a:spcPct val="107000"/>
                  </a:lnSpc>
                  <a:spcBef>
                    <a:spcPts val="0"/>
                  </a:spcBef>
                  <a:spcAft>
                    <a:spcPts val="0"/>
                  </a:spcAft>
                  <a:buFont typeface="Symbol" panose="05050102010706020507" pitchFamily="18" charset="2"/>
                  <a:buChar char=""/>
                </a:pPr>
                <a:r>
                  <a:rPr lang="en-US" sz="2000" dirty="0">
                    <a:solidFill>
                      <a:schemeClr val="bg1"/>
                    </a:solidFill>
                    <a:effectLst/>
                    <a:ea typeface="Times New Roman" panose="02020603050405020304" pitchFamily="18" charset="0"/>
                    <a:cs typeface="Times New Roman" panose="02020603050405020304" pitchFamily="18" charset="0"/>
                  </a:rPr>
                  <a:t> </a:t>
                </a:r>
                <a14:m>
                  <m:oMath xmlns:m="http://schemas.openxmlformats.org/officeDocument/2006/math">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𝑓</m:t>
                    </m:r>
                    <m:d>
                      <m:dPr>
                        <m:ctrlP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𝑤</m:t>
                        </m:r>
                      </m:e>
                    </m:d>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max</m:t>
                    </m:r>
                    <m:r>
                      <a:rPr lang="en-US" sz="200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𝑤</m:t>
                        </m:r>
                      </m:num>
                      <m:den>
                        <m:r>
                          <a:rPr lang="en-US" sz="20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en-US" sz="20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𝑤</m:t>
                    </m:r>
                    <m:r>
                      <a:rPr lang="en-US" sz="20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a:solidFill>
                          <a:srgbClr val="FF0000"/>
                        </a:solidFill>
                        <a:effectLst/>
                        <a:latin typeface="Cambria Math" panose="02040503050406030204" pitchFamily="18" charset="0"/>
                        <a:ea typeface="Calibri" panose="020F0502020204030204" pitchFamily="34" charset="0"/>
                        <a:cs typeface="Calibri" panose="020F0502020204030204" pitchFamily="34" charset="0"/>
                      </a:rPr>
                      <m:t>λ</m:t>
                    </m:r>
                    <m:r>
                      <a:rPr lang="en-US" sz="2000">
                        <a:solidFill>
                          <a:srgbClr val="FF0000"/>
                        </a:solidFill>
                        <a:effectLst/>
                        <a:latin typeface="Cambria Math" panose="02040503050406030204" pitchFamily="18" charset="0"/>
                        <a:ea typeface="Calibri" panose="020F0502020204030204" pitchFamily="34" charset="0"/>
                        <a:cs typeface="Calibri" panose="020F0502020204030204" pitchFamily="34" charset="0"/>
                      </a:rPr>
                      <m:t>)</m:t>
                    </m:r>
                    <m:r>
                      <a:rPr lang="en-US" sz="200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smtClean="0">
                        <a:solidFill>
                          <a:schemeClr val="bg1"/>
                        </a:solidFill>
                        <a:effectLst/>
                        <a:latin typeface="Cambria Math" panose="02040503050406030204" pitchFamily="18" charset="0"/>
                        <a:ea typeface="Calibri" panose="020F0502020204030204" pitchFamily="34" charset="0"/>
                        <a:cs typeface="Calibri" panose="020F0502020204030204" pitchFamily="34" charset="0"/>
                      </a:rPr>
                      <m:t>λ</m:t>
                    </m:r>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2000">
                        <a:solidFill>
                          <a:schemeClr val="bg1"/>
                        </a:solidFill>
                        <a:effectLst/>
                        <a:latin typeface="Cambria Math" panose="02040503050406030204" pitchFamily="18" charset="0"/>
                        <a:ea typeface="Calibri" panose="020F0502020204030204" pitchFamily="34" charset="0"/>
                        <a:cs typeface="Calibri" panose="020F0502020204030204" pitchFamily="34" charset="0"/>
                      </a:rPr>
                      <m:t>λ</m:t>
                    </m:r>
                    <m:r>
                      <a:rPr lang="en-US" sz="20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2000" dirty="0">
                  <a:solidFill>
                    <a:schemeClr val="bg1"/>
                  </a:solidFill>
                  <a:effectLst/>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Symbol" panose="05050102010706020507" pitchFamily="18" charset="2"/>
                  <a:buChar char=""/>
                </a:pPr>
                <a14:m>
                  <m:oMath xmlns:m="http://schemas.openxmlformats.org/officeDocument/2006/math">
                    <m:r>
                      <a:rPr lang="en-US" sz="2000" i="1"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𝛼</m:t>
                    </m:r>
                  </m:oMath>
                </a14:m>
                <a:r>
                  <a:rPr lang="en-US" sz="2000" dirty="0">
                    <a:solidFill>
                      <a:schemeClr val="bg1"/>
                    </a:solidFill>
                    <a:effectLst/>
                    <a:ea typeface="Times New Roman" panose="02020603050405020304" pitchFamily="18" charset="0"/>
                    <a:cs typeface="Times New Roman" panose="02020603050405020304" pitchFamily="18" charset="0"/>
                  </a:rPr>
                  <a:t> is the absorption coefficient obtained by dividing the measured absorption by the physical area</a:t>
                </a:r>
                <a:endParaRPr lang="en-US" sz="2000" dirty="0">
                  <a:solidFill>
                    <a:schemeClr val="bg1"/>
                  </a:solidFill>
                  <a:effectLst/>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2000" dirty="0">
                    <a:solidFill>
                      <a:schemeClr val="bg1"/>
                    </a:solidFill>
                    <a:effectLst/>
                    <a:ea typeface="Times New Roman" panose="02020603050405020304" pitchFamily="18" charset="0"/>
                    <a:cs typeface="Times New Roman" panose="02020603050405020304" pitchFamily="18" charset="0"/>
                  </a:rPr>
                  <a:t>Calculate the Total Effective Area for the </a:t>
                </a:r>
                <a:r>
                  <a:rPr lang="en-US" sz="2000" dirty="0" err="1">
                    <a:solidFill>
                      <a:schemeClr val="bg1"/>
                    </a:solidFill>
                    <a:effectLst/>
                    <a:ea typeface="Calibri" panose="020F0502020204030204" pitchFamily="34" charset="0"/>
                    <a:cs typeface="Times New Roman" panose="02020603050405020304" pitchFamily="18" charset="0"/>
                  </a:rPr>
                  <a:t>i</a:t>
                </a:r>
                <a:r>
                  <a:rPr lang="en-US" sz="2000" baseline="30000" dirty="0" err="1">
                    <a:solidFill>
                      <a:schemeClr val="bg1"/>
                    </a:solidFill>
                    <a:effectLst/>
                    <a:ea typeface="Calibri" panose="020F0502020204030204" pitchFamily="34" charset="0"/>
                    <a:cs typeface="Times New Roman" panose="02020603050405020304" pitchFamily="18" charset="0"/>
                  </a:rPr>
                  <a:t>th</a:t>
                </a:r>
                <a:r>
                  <a:rPr lang="en-US" sz="2000" dirty="0">
                    <a:solidFill>
                      <a:schemeClr val="bg1"/>
                    </a:solidFill>
                    <a:effectLst/>
                    <a:ea typeface="Times New Roman" panose="02020603050405020304" pitchFamily="18" charset="0"/>
                    <a:cs typeface="Times New Roman" panose="02020603050405020304" pitchFamily="18" charset="0"/>
                  </a:rPr>
                  <a:t> panel:</a:t>
                </a:r>
                <a:endParaRPr lang="en-US" sz="2000" dirty="0">
                  <a:solidFill>
                    <a:schemeClr val="bg1"/>
                  </a:solidFill>
                  <a:effectLst/>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Symbol" panose="05050102010706020507" pitchFamily="18" charset="2"/>
                  <a:buChar char=""/>
                </a:pPr>
                <a14:m>
                  <m:oMath xmlns:m="http://schemas.openxmlformats.org/officeDocument/2006/math">
                    <m:sSub>
                      <m:sSubPr>
                        <m:ctrlP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m:t>
                        </m:r>
                      </m:e>
                      <m:sub>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𝑡</m:t>
                        </m:r>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𝑖</m:t>
                        </m:r>
                      </m:sub>
                    </m:sSub>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𝑙</m:t>
                    </m:r>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𝑤</m:t>
                    </m:r>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20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min</m:t>
                    </m:r>
                    <m:r>
                      <a:rPr lang="en-US" sz="20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𝑙</m:t>
                    </m:r>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𝑤</m:t>
                    </m:r>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nary>
                      <m:naryPr>
                        <m:chr m:val="∑"/>
                        <m:limLoc m:val="undOvr"/>
                        <m:ctrlP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𝑗</m:t>
                        </m:r>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sup>
                      <m:e>
                        <m:sSub>
                          <m:sSubPr>
                            <m:ctrlP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m:t>
                            </m:r>
                          </m:e>
                          <m:sub>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𝑗</m:t>
                            </m:r>
                          </m:sub>
                        </m:sSub>
                      </m:e>
                    </m:nary>
                    <m:r>
                      <a:rPr lang="en-US" sz="20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2000" dirty="0">
                  <a:solidFill>
                    <a:schemeClr val="bg1"/>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solidFill>
                      <a:schemeClr val="bg1"/>
                    </a:solidFill>
                    <a:effectLst/>
                    <a:ea typeface="Times New Roman" panose="02020603050405020304" pitchFamily="18" charset="0"/>
                    <a:cs typeface="Times New Roman" panose="02020603050405020304" pitchFamily="18" charset="0"/>
                  </a:rPr>
                  <a:t>Sum the Total Effective Area for each absorptive panel in the array to obtain the total Effective Area of the array of panels, </a:t>
                </a:r>
                <a14:m>
                  <m:oMath xmlns:m="http://schemas.openxmlformats.org/officeDocument/2006/math">
                    <m:sSub>
                      <m:sSubPr>
                        <m:ctrlP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m:t>
                        </m:r>
                      </m:e>
                      <m:sub>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𝑡</m:t>
                        </m:r>
                      </m:sub>
                    </m:sSub>
                  </m:oMath>
                </a14:m>
                <a:endParaRPr lang="en-US" sz="2000" dirty="0">
                  <a:solidFill>
                    <a:schemeClr val="bg1"/>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14:m>
                  <m:oMath xmlns:m="http://schemas.openxmlformats.org/officeDocument/2006/math">
                    <m:sSub>
                      <m:sSubPr>
                        <m:ctrlP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m:t>
                        </m:r>
                      </m:e>
                      <m:sub>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𝑡</m:t>
                        </m:r>
                      </m:sub>
                    </m:sSub>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nary>
                      <m:naryPr>
                        <m:chr m:val="∑"/>
                        <m:limLoc m:val="undOvr"/>
                        <m:ctrlP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𝑖</m:t>
                        </m:r>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𝑛</m:t>
                        </m:r>
                      </m:sup>
                      <m:e>
                        <m:sSub>
                          <m:sSubPr>
                            <m:ctrlP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m:t>
                            </m:r>
                          </m:e>
                          <m:sub>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𝑡</m:t>
                            </m:r>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𝑖</m:t>
                            </m:r>
                          </m:sub>
                        </m:sSub>
                      </m:e>
                    </m:nary>
                  </m:oMath>
                </a14:m>
                <a:endParaRPr lang="en-US" sz="2000" dirty="0">
                  <a:solidFill>
                    <a:schemeClr val="bg1"/>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solidFill>
                      <a:schemeClr val="bg1"/>
                    </a:solidFill>
                    <a:effectLst/>
                    <a:ea typeface="Times New Roman" panose="02020603050405020304" pitchFamily="18" charset="0"/>
                    <a:cs typeface="Times New Roman" panose="02020603050405020304" pitchFamily="18" charset="0"/>
                  </a:rPr>
                  <a:t>To predict the absorption of a different array of like panels, calculate the total Effective Area of the target array, </a:t>
                </a:r>
                <a14:m>
                  <m:oMath xmlns:m="http://schemas.openxmlformats.org/officeDocument/2006/math">
                    <m:sSubSup>
                      <m:sSubSupPr>
                        <m:ctrlP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m:t>
                        </m:r>
                      </m:e>
                      <m:sub>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𝑡</m:t>
                        </m:r>
                      </m:sub>
                      <m:sup>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up>
                    </m:sSubSup>
                  </m:oMath>
                </a14:m>
                <a:r>
                  <a:rPr lang="en-US" sz="2000" dirty="0">
                    <a:solidFill>
                      <a:schemeClr val="bg1"/>
                    </a:solidFill>
                    <a:effectLst/>
                    <a:ea typeface="Times New Roman" panose="02020603050405020304" pitchFamily="18" charset="0"/>
                    <a:cs typeface="Times New Roman" panose="02020603050405020304" pitchFamily="18" charset="0"/>
                  </a:rPr>
                  <a:t> in the same way as </a:t>
                </a:r>
                <a14:m>
                  <m:oMath xmlns:m="http://schemas.openxmlformats.org/officeDocument/2006/math">
                    <m:sSub>
                      <m:sSubPr>
                        <m:ctrlP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m:t>
                        </m:r>
                      </m:e>
                      <m:sub>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𝑡</m:t>
                        </m:r>
                      </m:sub>
                    </m:sSub>
                  </m:oMath>
                </a14:m>
                <a:endParaRPr lang="en-US" sz="2000" dirty="0">
                  <a:solidFill>
                    <a:schemeClr val="bg1"/>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solidFill>
                      <a:schemeClr val="bg1"/>
                    </a:solidFill>
                    <a:effectLst/>
                    <a:ea typeface="Times New Roman" panose="02020603050405020304" pitchFamily="18" charset="0"/>
                    <a:cs typeface="Times New Roman" panose="02020603050405020304" pitchFamily="18" charset="0"/>
                  </a:rPr>
                  <a:t>Obtain the predicted absorption by</a:t>
                </a:r>
                <a14:m>
                  <m:oMath xmlns:m="http://schemas.openxmlformats.org/officeDocument/2006/math">
                    <m:r>
                      <a:rPr lang="en-US" sz="2000" b="0" i="0"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sSubSup>
                      <m:sSubSupPr>
                        <m:ctrlP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m:t>
                        </m:r>
                      </m:e>
                      <m:sub>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𝑝</m:t>
                        </m:r>
                      </m:sub>
                      <m:sup>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up>
                    </m:sSubSup>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𝛼</m:t>
                    </m:r>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Sup>
                          <m:sSubSupPr>
                            <m:ctrlP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m:t>
                            </m:r>
                          </m:e>
                          <m:sub>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𝑡</m:t>
                            </m:r>
                          </m:sub>
                          <m:sup>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up>
                        </m:sSubSup>
                      </m:num>
                      <m:den>
                        <m:sSub>
                          <m:sSubPr>
                            <m:ctrlP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m:t>
                            </m:r>
                          </m:e>
                          <m:sub>
                            <m:r>
                              <a:rPr lang="en-US" sz="2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𝑡</m:t>
                            </m:r>
                          </m:sub>
                        </m:sSub>
                      </m:den>
                    </m:f>
                  </m:oMath>
                </a14:m>
                <a:endParaRPr lang="en-US" sz="2000" dirty="0"/>
              </a:p>
            </p:txBody>
          </p:sp>
        </mc:Choice>
        <mc:Fallback>
          <p:sp>
            <p:nvSpPr>
              <p:cNvPr id="3" name="TextBox 2">
                <a:extLst>
                  <a:ext uri="{FF2B5EF4-FFF2-40B4-BE49-F238E27FC236}">
                    <a16:creationId xmlns:a16="http://schemas.microsoft.com/office/drawing/2014/main" id="{7F8FBBD4-8BA3-B17B-7785-51C1E6EDDABF}"/>
                  </a:ext>
                </a:extLst>
              </p:cNvPr>
              <p:cNvSpPr txBox="1">
                <a:spLocks noRot="1" noChangeAspect="1" noMove="1" noResize="1" noEditPoints="1" noAdjustHandles="1" noChangeArrowheads="1" noChangeShapeType="1" noTextEdit="1"/>
              </p:cNvSpPr>
              <p:nvPr/>
            </p:nvSpPr>
            <p:spPr>
              <a:xfrm>
                <a:off x="152400" y="1676400"/>
                <a:ext cx="8839200" cy="4454296"/>
              </a:xfrm>
              <a:prstGeom prst="rect">
                <a:avLst/>
              </a:prstGeom>
              <a:blipFill>
                <a:blip r:embed="rId2"/>
                <a:stretch>
                  <a:fillRect l="-759" t="-1094" r="-69"/>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DAF2F461-0BFE-605D-EDF8-8911A3E68157}"/>
              </a:ext>
            </a:extLst>
          </p:cNvPr>
          <p:cNvSpPr txBox="1"/>
          <p:nvPr/>
        </p:nvSpPr>
        <p:spPr>
          <a:xfrm>
            <a:off x="304800" y="1189807"/>
            <a:ext cx="3581399" cy="375552"/>
          </a:xfrm>
          <a:prstGeom prst="rect">
            <a:avLst/>
          </a:prstGeom>
          <a:noFill/>
        </p:spPr>
        <p:txBody>
          <a:bodyPr wrap="square" rtlCol="0">
            <a:spAutoFit/>
          </a:bodyPr>
          <a:lstStyle/>
          <a:p>
            <a:pPr marL="0" marR="0">
              <a:lnSpc>
                <a:spcPct val="107000"/>
              </a:lnSpc>
              <a:spcBef>
                <a:spcPts val="0"/>
              </a:spcBef>
              <a:spcAft>
                <a:spcPts val="800"/>
              </a:spcAft>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Edge Effect Algorithm (continued)</a:t>
            </a:r>
          </a:p>
        </p:txBody>
      </p:sp>
    </p:spTree>
    <p:extLst>
      <p:ext uri="{BB962C8B-B14F-4D97-AF65-F5344CB8AC3E}">
        <p14:creationId xmlns:p14="http://schemas.microsoft.com/office/powerpoint/2010/main" val="199506986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a:extLst>
              <a:ext uri="{FF2B5EF4-FFF2-40B4-BE49-F238E27FC236}">
                <a16:creationId xmlns:a16="http://schemas.microsoft.com/office/drawing/2014/main" id="{71DCD35D-CE86-C70C-EB71-102DBF4122A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7624" y="1487642"/>
            <a:ext cx="8581576" cy="50655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7">
            <a:extLst>
              <a:ext uri="{FF2B5EF4-FFF2-40B4-BE49-F238E27FC236}">
                <a16:creationId xmlns:a16="http://schemas.microsoft.com/office/drawing/2014/main" id="{630BB015-DAF8-B52C-6D6E-1D5CC521B913}"/>
              </a:ext>
            </a:extLst>
          </p:cNvPr>
          <p:cNvSpPr txBox="1">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6600" dirty="0">
                <a:solidFill>
                  <a:schemeClr val="bg1"/>
                </a:solidFill>
                <a:latin typeface="Times New Roman" panose="02020603050405020304" pitchFamily="18" charset="0"/>
                <a:cs typeface="Times New Roman" panose="02020603050405020304" pitchFamily="18" charset="0"/>
              </a:rPr>
              <a:t>Absorption</a:t>
            </a:r>
          </a:p>
        </p:txBody>
      </p:sp>
    </p:spTree>
    <p:extLst>
      <p:ext uri="{BB962C8B-B14F-4D97-AF65-F5344CB8AC3E}">
        <p14:creationId xmlns:p14="http://schemas.microsoft.com/office/powerpoint/2010/main" val="167783040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itle 2"/>
          <p:cNvSpPr>
            <a:spLocks noGrp="1"/>
          </p:cNvSpPr>
          <p:nvPr>
            <p:ph type="subTitle" idx="1"/>
          </p:nvPr>
        </p:nvSpPr>
        <p:spPr/>
        <p:txBody>
          <a:bodyPr/>
          <a:lstStyle/>
          <a:p>
            <a:pPr eaLnBrk="1" hangingPunct="1"/>
            <a:r>
              <a:rPr lang="en-US" altLang="en-US">
                <a:solidFill>
                  <a:schemeClr val="bg1"/>
                </a:solidFill>
              </a:rPr>
              <a:t> </a:t>
            </a:r>
          </a:p>
        </p:txBody>
      </p:sp>
      <p:pic>
        <p:nvPicPr>
          <p:cNvPr id="410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87350"/>
            <a:ext cx="5080000"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965388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ubtitle 2"/>
          <p:cNvSpPr>
            <a:spLocks noGrp="1"/>
          </p:cNvSpPr>
          <p:nvPr>
            <p:ph type="subTitle" idx="1"/>
          </p:nvPr>
        </p:nvSpPr>
        <p:spPr/>
        <p:txBody>
          <a:bodyPr/>
          <a:lstStyle/>
          <a:p>
            <a:pPr eaLnBrk="1" hangingPunct="1"/>
            <a:r>
              <a:rPr lang="en-US" altLang="en-US">
                <a:solidFill>
                  <a:schemeClr val="bg1"/>
                </a:solidFill>
              </a:rPr>
              <a:t> </a:t>
            </a:r>
          </a:p>
        </p:txBody>
      </p:sp>
      <p:sp>
        <p:nvSpPr>
          <p:cNvPr id="5124" name="Title 1"/>
          <p:cNvSpPr>
            <a:spLocks noGrp="1"/>
          </p:cNvSpPr>
          <p:nvPr>
            <p:ph type="ctrTitle"/>
          </p:nvPr>
        </p:nvSpPr>
        <p:spPr/>
        <p:txBody>
          <a:bodyPr/>
          <a:lstStyle/>
          <a:p>
            <a:r>
              <a:rPr lang="en-US" altLang="en-US">
                <a:solidFill>
                  <a:schemeClr val="bg1"/>
                </a:solidFill>
                <a:latin typeface="Times New Roman" pitchFamily="18" charset="0"/>
                <a:cs typeface="Times New Roman" pitchFamily="18" charset="0"/>
              </a:rPr>
              <a:t>A coefficient is not a percentage!!!!</a:t>
            </a:r>
            <a:br>
              <a:rPr lang="en-US" altLang="en-US">
                <a:solidFill>
                  <a:schemeClr val="bg1"/>
                </a:solidFill>
                <a:latin typeface="Times New Roman" pitchFamily="18" charset="0"/>
                <a:cs typeface="Times New Roman" pitchFamily="18" charset="0"/>
              </a:rPr>
            </a:br>
            <a:br>
              <a:rPr lang="en-US" altLang="en-US">
                <a:solidFill>
                  <a:schemeClr val="bg1"/>
                </a:solidFill>
                <a:latin typeface="Times New Roman" pitchFamily="18" charset="0"/>
                <a:cs typeface="Times New Roman" pitchFamily="18" charset="0"/>
              </a:rPr>
            </a:br>
            <a:r>
              <a:rPr lang="en-US" altLang="en-US">
                <a:solidFill>
                  <a:schemeClr val="bg1"/>
                </a:solidFill>
                <a:latin typeface="Times New Roman" pitchFamily="18" charset="0"/>
                <a:cs typeface="Times New Roman" pitchFamily="18" charset="0"/>
              </a:rPr>
              <a:t>0.9 absorption coefficient is NOT 90% absorption!!</a:t>
            </a:r>
          </a:p>
        </p:txBody>
      </p:sp>
    </p:spTree>
    <p:extLst>
      <p:ext uri="{BB962C8B-B14F-4D97-AF65-F5344CB8AC3E}">
        <p14:creationId xmlns:p14="http://schemas.microsoft.com/office/powerpoint/2010/main" val="139577885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itle 2"/>
          <p:cNvSpPr>
            <a:spLocks noGrp="1"/>
          </p:cNvSpPr>
          <p:nvPr>
            <p:ph type="subTitle" idx="1"/>
          </p:nvPr>
        </p:nvSpPr>
        <p:spPr/>
        <p:txBody>
          <a:bodyPr/>
          <a:lstStyle/>
          <a:p>
            <a:pPr eaLnBrk="1" hangingPunct="1"/>
            <a:r>
              <a:rPr lang="en-US" altLang="en-US">
                <a:solidFill>
                  <a:schemeClr val="bg1"/>
                </a:solidFill>
              </a:rPr>
              <a:t> </a:t>
            </a:r>
          </a:p>
        </p:txBody>
      </p:sp>
      <p:pic>
        <p:nvPicPr>
          <p:cNvPr id="410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87350"/>
            <a:ext cx="5080000"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072336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ubtitle 2"/>
          <p:cNvSpPr>
            <a:spLocks noGrp="1"/>
          </p:cNvSpPr>
          <p:nvPr>
            <p:ph type="subTitle" idx="1"/>
          </p:nvPr>
        </p:nvSpPr>
        <p:spPr/>
        <p:txBody>
          <a:bodyPr/>
          <a:lstStyle/>
          <a:p>
            <a:pPr eaLnBrk="1" hangingPunct="1"/>
            <a:r>
              <a:rPr lang="en-US" altLang="en-US">
                <a:solidFill>
                  <a:schemeClr val="bg1"/>
                </a:solidFill>
              </a:rPr>
              <a:t> </a:t>
            </a:r>
          </a:p>
        </p:txBody>
      </p:sp>
      <p:sp>
        <p:nvSpPr>
          <p:cNvPr id="5124" name="Title 1"/>
          <p:cNvSpPr>
            <a:spLocks noGrp="1"/>
          </p:cNvSpPr>
          <p:nvPr>
            <p:ph type="ctrTitle"/>
          </p:nvPr>
        </p:nvSpPr>
        <p:spPr/>
        <p:txBody>
          <a:bodyPr/>
          <a:lstStyle/>
          <a:p>
            <a:r>
              <a:rPr lang="en-US" altLang="en-US">
                <a:solidFill>
                  <a:schemeClr val="bg1"/>
                </a:solidFill>
                <a:latin typeface="Times New Roman" pitchFamily="18" charset="0"/>
                <a:cs typeface="Times New Roman" pitchFamily="18" charset="0"/>
              </a:rPr>
              <a:t>A coefficient is not a percentage!!!!</a:t>
            </a:r>
            <a:br>
              <a:rPr lang="en-US" altLang="en-US">
                <a:solidFill>
                  <a:schemeClr val="bg1"/>
                </a:solidFill>
                <a:latin typeface="Times New Roman" pitchFamily="18" charset="0"/>
                <a:cs typeface="Times New Roman" pitchFamily="18" charset="0"/>
              </a:rPr>
            </a:br>
            <a:br>
              <a:rPr lang="en-US" altLang="en-US">
                <a:solidFill>
                  <a:schemeClr val="bg1"/>
                </a:solidFill>
                <a:latin typeface="Times New Roman" pitchFamily="18" charset="0"/>
                <a:cs typeface="Times New Roman" pitchFamily="18" charset="0"/>
              </a:rPr>
            </a:br>
            <a:r>
              <a:rPr lang="en-US" altLang="en-US">
                <a:solidFill>
                  <a:schemeClr val="bg1"/>
                </a:solidFill>
                <a:latin typeface="Times New Roman" pitchFamily="18" charset="0"/>
                <a:cs typeface="Times New Roman" pitchFamily="18" charset="0"/>
              </a:rPr>
              <a:t>0.9 absorption coefficient is NOT 90% absorption!!</a:t>
            </a:r>
          </a:p>
        </p:txBody>
      </p:sp>
    </p:spTree>
    <p:extLst>
      <p:ext uri="{BB962C8B-B14F-4D97-AF65-F5344CB8AC3E}">
        <p14:creationId xmlns:p14="http://schemas.microsoft.com/office/powerpoint/2010/main" val="155448760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7"/>
          <p:cNvSpPr txBox="1">
            <a:spLocks noChangeArrowheads="1"/>
          </p:cNvSpPr>
          <p:nvPr/>
        </p:nvSpPr>
        <p:spPr bwMode="auto">
          <a:xfrm>
            <a:off x="2820742" y="533400"/>
            <a:ext cx="330090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5400" dirty="0">
                <a:solidFill>
                  <a:schemeClr val="bg1"/>
                </a:solidFill>
                <a:latin typeface="Times New Roman" pitchFamily="18" charset="0"/>
                <a:cs typeface="Times New Roman" pitchFamily="18" charset="0"/>
              </a:rPr>
              <a:t>Absorption</a:t>
            </a:r>
          </a:p>
        </p:txBody>
      </p:sp>
      <p:sp>
        <p:nvSpPr>
          <p:cNvPr id="6148" name="TextBox 1"/>
          <p:cNvSpPr txBox="1">
            <a:spLocks noChangeArrowheads="1"/>
          </p:cNvSpPr>
          <p:nvPr/>
        </p:nvSpPr>
        <p:spPr bwMode="auto">
          <a:xfrm>
            <a:off x="1019175" y="2586038"/>
            <a:ext cx="7085013"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800">
                <a:solidFill>
                  <a:schemeClr val="bg1"/>
                </a:solidFill>
                <a:latin typeface="Times New Roman" pitchFamily="18" charset="0"/>
                <a:cs typeface="Times New Roman" pitchFamily="18" charset="0"/>
              </a:rPr>
              <a:t>Myth: Acoustics is a “settled” branch of physics</a:t>
            </a:r>
          </a:p>
          <a:p>
            <a:pPr algn="ctr" eaLnBrk="1" hangingPunct="1">
              <a:spcBef>
                <a:spcPct val="0"/>
              </a:spcBef>
              <a:buFontTx/>
              <a:buNone/>
            </a:pPr>
            <a:endParaRPr lang="en-US" altLang="en-US" sz="2800">
              <a:solidFill>
                <a:schemeClr val="bg1"/>
              </a:solidFill>
              <a:latin typeface="Times New Roman" pitchFamily="18" charset="0"/>
              <a:cs typeface="Times New Roman" pitchFamily="18" charset="0"/>
            </a:endParaRPr>
          </a:p>
          <a:p>
            <a:pPr algn="ctr" eaLnBrk="1" hangingPunct="1">
              <a:spcBef>
                <a:spcPct val="0"/>
              </a:spcBef>
              <a:buFontTx/>
              <a:buNone/>
            </a:pPr>
            <a:r>
              <a:rPr lang="en-US" altLang="en-US" sz="2800">
                <a:solidFill>
                  <a:schemeClr val="bg1"/>
                </a:solidFill>
                <a:latin typeface="Times New Roman" pitchFamily="18" charset="0"/>
                <a:cs typeface="Times New Roman" pitchFamily="18" charset="0"/>
              </a:rPr>
              <a:t>Fact: There is fundamental research going</a:t>
            </a:r>
          </a:p>
          <a:p>
            <a:pPr algn="ctr" eaLnBrk="1" hangingPunct="1">
              <a:spcBef>
                <a:spcPct val="0"/>
              </a:spcBef>
              <a:buFontTx/>
              <a:buNone/>
            </a:pPr>
            <a:r>
              <a:rPr lang="en-US" altLang="en-US" sz="2800">
                <a:solidFill>
                  <a:schemeClr val="bg1"/>
                </a:solidFill>
                <a:latin typeface="Times New Roman" pitchFamily="18" charset="0"/>
                <a:cs typeface="Times New Roman" pitchFamily="18" charset="0"/>
              </a:rPr>
              <a:t>on today and new facts are being written daily</a:t>
            </a:r>
          </a:p>
          <a:p>
            <a:pPr algn="ctr" eaLnBrk="1" hangingPunct="1">
              <a:spcBef>
                <a:spcPct val="0"/>
              </a:spcBef>
              <a:buFontTx/>
              <a:buNone/>
            </a:pPr>
            <a:r>
              <a:rPr lang="en-US" altLang="en-US" sz="2800">
                <a:solidFill>
                  <a:schemeClr val="bg1"/>
                </a:solidFill>
                <a:latin typeface="Times New Roman" pitchFamily="18" charset="0"/>
                <a:cs typeface="Times New Roman" pitchFamily="18" charset="0"/>
              </a:rPr>
              <a:t>that are as basic as Sabines work</a:t>
            </a:r>
          </a:p>
        </p:txBody>
      </p:sp>
    </p:spTree>
    <p:extLst>
      <p:ext uri="{BB962C8B-B14F-4D97-AF65-F5344CB8AC3E}">
        <p14:creationId xmlns:p14="http://schemas.microsoft.com/office/powerpoint/2010/main" val="51745883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Box 7"/>
          <p:cNvSpPr txBox="1">
            <a:spLocks noChangeArrowheads="1"/>
          </p:cNvSpPr>
          <p:nvPr/>
        </p:nvSpPr>
        <p:spPr bwMode="auto">
          <a:xfrm>
            <a:off x="2820742" y="533400"/>
            <a:ext cx="330090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5400" dirty="0">
                <a:solidFill>
                  <a:schemeClr val="bg1"/>
                </a:solidFill>
                <a:latin typeface="Times New Roman" pitchFamily="18" charset="0"/>
                <a:cs typeface="Times New Roman" pitchFamily="18" charset="0"/>
              </a:rPr>
              <a:t>Absorption</a:t>
            </a:r>
          </a:p>
        </p:txBody>
      </p:sp>
      <p:sp>
        <p:nvSpPr>
          <p:cNvPr id="7172" name="TextBox 1"/>
          <p:cNvSpPr txBox="1">
            <a:spLocks noChangeArrowheads="1"/>
          </p:cNvSpPr>
          <p:nvPr/>
        </p:nvSpPr>
        <p:spPr bwMode="auto">
          <a:xfrm>
            <a:off x="1276350" y="2586038"/>
            <a:ext cx="657066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800">
                <a:solidFill>
                  <a:schemeClr val="bg1"/>
                </a:solidFill>
                <a:latin typeface="Times New Roman" pitchFamily="18" charset="0"/>
                <a:cs typeface="Times New Roman" pitchFamily="18" charset="0"/>
              </a:rPr>
              <a:t>Myth: We can measure absorption</a:t>
            </a:r>
          </a:p>
          <a:p>
            <a:pPr algn="ctr" eaLnBrk="1" hangingPunct="1">
              <a:spcBef>
                <a:spcPct val="0"/>
              </a:spcBef>
              <a:buFontTx/>
              <a:buNone/>
            </a:pPr>
            <a:endParaRPr lang="en-US" altLang="en-US" sz="2800">
              <a:solidFill>
                <a:schemeClr val="bg1"/>
              </a:solidFill>
              <a:latin typeface="Times New Roman" pitchFamily="18" charset="0"/>
              <a:cs typeface="Times New Roman" pitchFamily="18" charset="0"/>
            </a:endParaRPr>
          </a:p>
          <a:p>
            <a:pPr algn="ctr" eaLnBrk="1" hangingPunct="1">
              <a:spcBef>
                <a:spcPct val="0"/>
              </a:spcBef>
              <a:buFontTx/>
              <a:buNone/>
            </a:pPr>
            <a:r>
              <a:rPr lang="en-US" altLang="en-US" sz="2800">
                <a:solidFill>
                  <a:schemeClr val="bg1"/>
                </a:solidFill>
                <a:latin typeface="Times New Roman" pitchFamily="18" charset="0"/>
                <a:cs typeface="Times New Roman" pitchFamily="18" charset="0"/>
              </a:rPr>
              <a:t>Fact: We cannot measure absorption directly</a:t>
            </a:r>
          </a:p>
        </p:txBody>
      </p:sp>
    </p:spTree>
    <p:extLst>
      <p:ext uri="{BB962C8B-B14F-4D97-AF65-F5344CB8AC3E}">
        <p14:creationId xmlns:p14="http://schemas.microsoft.com/office/powerpoint/2010/main" val="345740522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7"/>
          <p:cNvSpPr txBox="1">
            <a:spLocks noChangeArrowheads="1"/>
          </p:cNvSpPr>
          <p:nvPr/>
        </p:nvSpPr>
        <p:spPr bwMode="auto">
          <a:xfrm>
            <a:off x="2820742" y="533400"/>
            <a:ext cx="330090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5400" dirty="0">
                <a:solidFill>
                  <a:schemeClr val="bg1"/>
                </a:solidFill>
                <a:latin typeface="Times New Roman" pitchFamily="18" charset="0"/>
                <a:cs typeface="Times New Roman" pitchFamily="18" charset="0"/>
              </a:rPr>
              <a:t>Absorption</a:t>
            </a:r>
          </a:p>
        </p:txBody>
      </p:sp>
      <p:sp>
        <p:nvSpPr>
          <p:cNvPr id="8196" name="TextBox 1"/>
          <p:cNvSpPr txBox="1">
            <a:spLocks noChangeArrowheads="1"/>
          </p:cNvSpPr>
          <p:nvPr/>
        </p:nvSpPr>
        <p:spPr bwMode="auto">
          <a:xfrm>
            <a:off x="971550" y="2209800"/>
            <a:ext cx="7237413"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800">
                <a:solidFill>
                  <a:schemeClr val="bg1"/>
                </a:solidFill>
                <a:latin typeface="Times New Roman" pitchFamily="18" charset="0"/>
                <a:cs typeface="Times New Roman" pitchFamily="18" charset="0"/>
              </a:rPr>
              <a:t>Myth: We can measure absorption</a:t>
            </a:r>
          </a:p>
          <a:p>
            <a:pPr algn="ctr" eaLnBrk="1" hangingPunct="1">
              <a:spcBef>
                <a:spcPct val="0"/>
              </a:spcBef>
              <a:buFontTx/>
              <a:buNone/>
            </a:pPr>
            <a:endParaRPr lang="en-US" altLang="en-US" sz="2800">
              <a:solidFill>
                <a:schemeClr val="bg1"/>
              </a:solidFill>
              <a:latin typeface="Times New Roman" pitchFamily="18" charset="0"/>
              <a:cs typeface="Times New Roman" pitchFamily="18" charset="0"/>
            </a:endParaRPr>
          </a:p>
          <a:p>
            <a:pPr algn="ctr" eaLnBrk="1" hangingPunct="1">
              <a:spcBef>
                <a:spcPct val="0"/>
              </a:spcBef>
              <a:buFontTx/>
              <a:buNone/>
            </a:pPr>
            <a:r>
              <a:rPr lang="en-US" altLang="en-US" sz="2800">
                <a:solidFill>
                  <a:schemeClr val="bg1"/>
                </a:solidFill>
                <a:latin typeface="Times New Roman" pitchFamily="18" charset="0"/>
                <a:cs typeface="Times New Roman" pitchFamily="18" charset="0"/>
              </a:rPr>
              <a:t>Fact: We cannot measure absorption directly.</a:t>
            </a:r>
          </a:p>
          <a:p>
            <a:pPr algn="ctr" eaLnBrk="1" hangingPunct="1">
              <a:spcBef>
                <a:spcPct val="0"/>
              </a:spcBef>
              <a:buFontTx/>
              <a:buNone/>
            </a:pPr>
            <a:r>
              <a:rPr lang="en-US" altLang="en-US" sz="2800">
                <a:solidFill>
                  <a:schemeClr val="bg1"/>
                </a:solidFill>
                <a:latin typeface="Times New Roman" pitchFamily="18" charset="0"/>
                <a:cs typeface="Times New Roman" pitchFamily="18" charset="0"/>
              </a:rPr>
              <a:t> We measure the differences in the reverberation</a:t>
            </a:r>
          </a:p>
          <a:p>
            <a:pPr algn="ctr" eaLnBrk="1" hangingPunct="1">
              <a:spcBef>
                <a:spcPct val="0"/>
              </a:spcBef>
              <a:buFontTx/>
              <a:buNone/>
            </a:pPr>
            <a:r>
              <a:rPr lang="en-US" altLang="en-US" sz="2800">
                <a:solidFill>
                  <a:schemeClr val="bg1"/>
                </a:solidFill>
                <a:latin typeface="Times New Roman" pitchFamily="18" charset="0"/>
                <a:cs typeface="Times New Roman" pitchFamily="18" charset="0"/>
              </a:rPr>
              <a:t> time in a reverberation room and use that</a:t>
            </a:r>
          </a:p>
          <a:p>
            <a:pPr algn="ctr" eaLnBrk="1" hangingPunct="1">
              <a:spcBef>
                <a:spcPct val="0"/>
              </a:spcBef>
              <a:buFontTx/>
              <a:buNone/>
            </a:pPr>
            <a:r>
              <a:rPr lang="en-US" altLang="en-US" sz="2800">
                <a:solidFill>
                  <a:schemeClr val="bg1"/>
                </a:solidFill>
                <a:latin typeface="Times New Roman" pitchFamily="18" charset="0"/>
                <a:cs typeface="Times New Roman" pitchFamily="18" charset="0"/>
              </a:rPr>
              <a:t>to determine the amount of absorption needed in </a:t>
            </a:r>
          </a:p>
          <a:p>
            <a:pPr algn="ctr" eaLnBrk="1" hangingPunct="1">
              <a:spcBef>
                <a:spcPct val="0"/>
              </a:spcBef>
              <a:buFontTx/>
              <a:buNone/>
            </a:pPr>
            <a:r>
              <a:rPr lang="en-US" altLang="en-US" sz="2800">
                <a:solidFill>
                  <a:schemeClr val="bg1"/>
                </a:solidFill>
                <a:latin typeface="Times New Roman" pitchFamily="18" charset="0"/>
                <a:cs typeface="Times New Roman" pitchFamily="18" charset="0"/>
              </a:rPr>
              <a:t>the room to effect that change.</a:t>
            </a:r>
          </a:p>
        </p:txBody>
      </p:sp>
    </p:spTree>
    <p:extLst>
      <p:ext uri="{BB962C8B-B14F-4D97-AF65-F5344CB8AC3E}">
        <p14:creationId xmlns:p14="http://schemas.microsoft.com/office/powerpoint/2010/main" val="2713181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447800" y="76200"/>
            <a:ext cx="6096000" cy="1143000"/>
          </a:xfrm>
        </p:spPr>
        <p:txBody>
          <a:bodyPr/>
          <a:lstStyle/>
          <a:p>
            <a:pPr eaLnBrk="1" hangingPunct="1"/>
            <a:r>
              <a:rPr lang="en-US" altLang="en-US">
                <a:solidFill>
                  <a:schemeClr val="bg1"/>
                </a:solidFill>
                <a:latin typeface="Times New Roman" pitchFamily="18" charset="0"/>
                <a:cs typeface="Times New Roman" pitchFamily="18" charset="0"/>
              </a:rPr>
              <a:t>GLL Directivity Mapping</a:t>
            </a:r>
          </a:p>
        </p:txBody>
      </p:sp>
      <p:sp>
        <p:nvSpPr>
          <p:cNvPr id="23555" name="Text Box 4"/>
          <p:cNvSpPr txBox="1">
            <a:spLocks noChangeArrowheads="1"/>
          </p:cNvSpPr>
          <p:nvPr/>
        </p:nvSpPr>
        <p:spPr bwMode="auto">
          <a:xfrm>
            <a:off x="1600200" y="6172200"/>
            <a:ext cx="14366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a:latin typeface="Arial" charset="0"/>
              </a:rPr>
              <a:t>Point Source</a:t>
            </a:r>
          </a:p>
        </p:txBody>
      </p:sp>
      <p:sp>
        <p:nvSpPr>
          <p:cNvPr id="23556" name="Text Box 5"/>
          <p:cNvSpPr txBox="1">
            <a:spLocks noChangeArrowheads="1"/>
          </p:cNvSpPr>
          <p:nvPr/>
        </p:nvSpPr>
        <p:spPr bwMode="auto">
          <a:xfrm>
            <a:off x="6172200" y="6248400"/>
            <a:ext cx="2057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b="1">
                <a:latin typeface="Arial" charset="0"/>
              </a:rPr>
              <a:t>GLL Simulation</a:t>
            </a:r>
          </a:p>
        </p:txBody>
      </p:sp>
      <p:pic>
        <p:nvPicPr>
          <p:cNvPr id="23557" name="Picture 8" descr="CFX-81 Overall Vert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43000"/>
            <a:ext cx="8382000" cy="555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4502214"/>
      </p:ext>
    </p:extLst>
  </p:cSld>
  <p:clrMapOvr>
    <a:masterClrMapping/>
  </p:clrMapOvr>
  <p:transition advTm="5000">
    <p:cut/>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Box 7"/>
          <p:cNvSpPr txBox="1">
            <a:spLocks noChangeArrowheads="1"/>
          </p:cNvSpPr>
          <p:nvPr/>
        </p:nvSpPr>
        <p:spPr bwMode="auto">
          <a:xfrm>
            <a:off x="2820742" y="533400"/>
            <a:ext cx="330090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5400" dirty="0">
                <a:solidFill>
                  <a:schemeClr val="bg1"/>
                </a:solidFill>
                <a:latin typeface="Times New Roman" pitchFamily="18" charset="0"/>
                <a:cs typeface="Times New Roman" pitchFamily="18" charset="0"/>
              </a:rPr>
              <a:t>Absorption</a:t>
            </a:r>
          </a:p>
        </p:txBody>
      </p:sp>
      <p:sp>
        <p:nvSpPr>
          <p:cNvPr id="11268" name="TextBox 1"/>
          <p:cNvSpPr txBox="1">
            <a:spLocks noChangeArrowheads="1"/>
          </p:cNvSpPr>
          <p:nvPr/>
        </p:nvSpPr>
        <p:spPr bwMode="auto">
          <a:xfrm>
            <a:off x="703263" y="2057400"/>
            <a:ext cx="7729537"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800">
                <a:solidFill>
                  <a:schemeClr val="bg1"/>
                </a:solidFill>
                <a:latin typeface="Times New Roman" pitchFamily="18" charset="0"/>
                <a:cs typeface="Times New Roman" pitchFamily="18" charset="0"/>
              </a:rPr>
              <a:t>Myth: Baffles have twice as much absorption</a:t>
            </a:r>
          </a:p>
          <a:p>
            <a:pPr algn="ctr" eaLnBrk="1" hangingPunct="1">
              <a:spcBef>
                <a:spcPct val="0"/>
              </a:spcBef>
              <a:buFontTx/>
              <a:buNone/>
            </a:pPr>
            <a:r>
              <a:rPr lang="en-US" altLang="en-US" sz="2800">
                <a:solidFill>
                  <a:schemeClr val="bg1"/>
                </a:solidFill>
                <a:latin typeface="Times New Roman" pitchFamily="18" charset="0"/>
                <a:cs typeface="Times New Roman" pitchFamily="18" charset="0"/>
              </a:rPr>
              <a:t>when both sides are exposed to the room</a:t>
            </a:r>
          </a:p>
          <a:p>
            <a:pPr algn="ctr" eaLnBrk="1" hangingPunct="1">
              <a:spcBef>
                <a:spcPct val="0"/>
              </a:spcBef>
              <a:buFontTx/>
              <a:buNone/>
            </a:pPr>
            <a:endParaRPr lang="en-US" altLang="en-US" sz="2800">
              <a:solidFill>
                <a:schemeClr val="bg1"/>
              </a:solidFill>
              <a:latin typeface="Times New Roman" pitchFamily="18" charset="0"/>
              <a:cs typeface="Times New Roman" pitchFamily="18" charset="0"/>
            </a:endParaRPr>
          </a:p>
          <a:p>
            <a:pPr algn="ctr" eaLnBrk="1" hangingPunct="1">
              <a:spcBef>
                <a:spcPct val="0"/>
              </a:spcBef>
              <a:buFontTx/>
              <a:buNone/>
            </a:pPr>
            <a:r>
              <a:rPr lang="en-US" altLang="en-US" sz="2800">
                <a:solidFill>
                  <a:schemeClr val="bg1"/>
                </a:solidFill>
                <a:latin typeface="Times New Roman" pitchFamily="18" charset="0"/>
                <a:cs typeface="Times New Roman" pitchFamily="18" charset="0"/>
              </a:rPr>
              <a:t>Fact: Baffles measured have an average of</a:t>
            </a:r>
          </a:p>
          <a:p>
            <a:pPr algn="ctr" eaLnBrk="1" hangingPunct="1">
              <a:spcBef>
                <a:spcPct val="0"/>
              </a:spcBef>
              <a:buFontTx/>
              <a:buNone/>
            </a:pPr>
            <a:r>
              <a:rPr lang="en-US" altLang="en-US" sz="2800">
                <a:solidFill>
                  <a:schemeClr val="bg1"/>
                </a:solidFill>
                <a:latin typeface="Times New Roman" pitchFamily="18" charset="0"/>
                <a:cs typeface="Times New Roman" pitchFamily="18" charset="0"/>
              </a:rPr>
              <a:t>1.2-1.3 times more absorption when hung in a room</a:t>
            </a:r>
          </a:p>
        </p:txBody>
      </p:sp>
    </p:spTree>
    <p:extLst>
      <p:ext uri="{BB962C8B-B14F-4D97-AF65-F5344CB8AC3E}">
        <p14:creationId xmlns:p14="http://schemas.microsoft.com/office/powerpoint/2010/main" val="397984221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Box 7"/>
          <p:cNvSpPr txBox="1">
            <a:spLocks noChangeArrowheads="1"/>
          </p:cNvSpPr>
          <p:nvPr/>
        </p:nvSpPr>
        <p:spPr bwMode="auto">
          <a:xfrm>
            <a:off x="2820742" y="533400"/>
            <a:ext cx="330090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5400" dirty="0">
                <a:solidFill>
                  <a:schemeClr val="bg1"/>
                </a:solidFill>
                <a:latin typeface="Times New Roman" pitchFamily="18" charset="0"/>
                <a:cs typeface="Times New Roman" pitchFamily="18" charset="0"/>
              </a:rPr>
              <a:t>Absorption</a:t>
            </a:r>
          </a:p>
        </p:txBody>
      </p:sp>
      <p:sp>
        <p:nvSpPr>
          <p:cNvPr id="12292" name="TextBox 1"/>
          <p:cNvSpPr txBox="1">
            <a:spLocks noChangeArrowheads="1"/>
          </p:cNvSpPr>
          <p:nvPr/>
        </p:nvSpPr>
        <p:spPr bwMode="auto">
          <a:xfrm>
            <a:off x="879475" y="1905000"/>
            <a:ext cx="7364413"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800" dirty="0">
                <a:solidFill>
                  <a:schemeClr val="bg1"/>
                </a:solidFill>
                <a:latin typeface="Times New Roman" pitchFamily="18" charset="0"/>
                <a:cs typeface="Times New Roman" pitchFamily="18" charset="0"/>
              </a:rPr>
              <a:t>Myth: Baffles have effect</a:t>
            </a:r>
          </a:p>
          <a:p>
            <a:pPr algn="ctr" eaLnBrk="1" hangingPunct="1">
              <a:spcBef>
                <a:spcPct val="0"/>
              </a:spcBef>
              <a:buFontTx/>
              <a:buNone/>
            </a:pPr>
            <a:r>
              <a:rPr lang="en-US" altLang="en-US" sz="2800" dirty="0">
                <a:solidFill>
                  <a:schemeClr val="bg1"/>
                </a:solidFill>
                <a:latin typeface="Times New Roman" pitchFamily="18" charset="0"/>
                <a:cs typeface="Times New Roman" pitchFamily="18" charset="0"/>
              </a:rPr>
              <a:t>depending on their arrangement.</a:t>
            </a:r>
          </a:p>
          <a:p>
            <a:pPr algn="ctr" eaLnBrk="1" hangingPunct="1">
              <a:spcBef>
                <a:spcPct val="0"/>
              </a:spcBef>
              <a:buFontTx/>
              <a:buNone/>
            </a:pPr>
            <a:r>
              <a:rPr lang="en-US" altLang="en-US" sz="2800" dirty="0">
                <a:solidFill>
                  <a:schemeClr val="bg1"/>
                </a:solidFill>
                <a:latin typeface="Times New Roman" pitchFamily="18" charset="0"/>
                <a:cs typeface="Times New Roman" pitchFamily="18" charset="0"/>
              </a:rPr>
              <a:t> i.e. Parallel, Boxed, Herring bone and others.</a:t>
            </a:r>
          </a:p>
          <a:p>
            <a:pPr algn="ctr" eaLnBrk="1" hangingPunct="1">
              <a:spcBef>
                <a:spcPct val="0"/>
              </a:spcBef>
              <a:buFontTx/>
              <a:buNone/>
            </a:pPr>
            <a:endParaRPr lang="en-US" altLang="en-US" sz="2800" dirty="0">
              <a:solidFill>
                <a:schemeClr val="bg1"/>
              </a:solidFill>
              <a:latin typeface="Times New Roman" pitchFamily="18" charset="0"/>
              <a:cs typeface="Times New Roman" pitchFamily="18" charset="0"/>
            </a:endParaRPr>
          </a:p>
          <a:p>
            <a:pPr algn="ctr" eaLnBrk="1" hangingPunct="1">
              <a:spcBef>
                <a:spcPct val="0"/>
              </a:spcBef>
              <a:buFontTx/>
              <a:buNone/>
            </a:pPr>
            <a:r>
              <a:rPr lang="en-US" altLang="en-US" sz="2800" dirty="0">
                <a:solidFill>
                  <a:schemeClr val="bg1"/>
                </a:solidFill>
                <a:latin typeface="Times New Roman" pitchFamily="18" charset="0"/>
                <a:cs typeface="Times New Roman" pitchFamily="18" charset="0"/>
              </a:rPr>
              <a:t>Fact: None of these makes any significant</a:t>
            </a:r>
          </a:p>
          <a:p>
            <a:pPr algn="ctr" eaLnBrk="1" hangingPunct="1">
              <a:spcBef>
                <a:spcPct val="0"/>
              </a:spcBef>
              <a:buFontTx/>
              <a:buNone/>
            </a:pPr>
            <a:r>
              <a:rPr lang="en-US" altLang="en-US" sz="2800" dirty="0">
                <a:solidFill>
                  <a:schemeClr val="bg1"/>
                </a:solidFill>
                <a:latin typeface="Times New Roman" pitchFamily="18" charset="0"/>
                <a:cs typeface="Times New Roman" pitchFamily="18" charset="0"/>
              </a:rPr>
              <a:t>difference to the absorption of a room.</a:t>
            </a:r>
          </a:p>
          <a:p>
            <a:pPr algn="ctr" eaLnBrk="1" hangingPunct="1">
              <a:spcBef>
                <a:spcPct val="0"/>
              </a:spcBef>
              <a:buFontTx/>
              <a:buNone/>
            </a:pPr>
            <a:r>
              <a:rPr lang="en-US" altLang="en-US" sz="2800" dirty="0">
                <a:solidFill>
                  <a:schemeClr val="bg1"/>
                </a:solidFill>
                <a:latin typeface="Times New Roman" pitchFamily="18" charset="0"/>
                <a:cs typeface="Times New Roman" pitchFamily="18" charset="0"/>
              </a:rPr>
              <a:t> The spacing between individual units can </a:t>
            </a:r>
          </a:p>
          <a:p>
            <a:pPr algn="ctr" eaLnBrk="1" hangingPunct="1">
              <a:spcBef>
                <a:spcPct val="0"/>
              </a:spcBef>
              <a:buFontTx/>
              <a:buNone/>
            </a:pPr>
            <a:r>
              <a:rPr lang="en-US" altLang="en-US" sz="2800" dirty="0">
                <a:solidFill>
                  <a:schemeClr val="bg1"/>
                </a:solidFill>
                <a:latin typeface="Times New Roman" pitchFamily="18" charset="0"/>
                <a:cs typeface="Times New Roman" pitchFamily="18" charset="0"/>
              </a:rPr>
              <a:t>be used to increase the real absorption of the units</a:t>
            </a:r>
          </a:p>
        </p:txBody>
      </p:sp>
    </p:spTree>
    <p:extLst>
      <p:ext uri="{BB962C8B-B14F-4D97-AF65-F5344CB8AC3E}">
        <p14:creationId xmlns:p14="http://schemas.microsoft.com/office/powerpoint/2010/main" val="302938464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Box 7"/>
          <p:cNvSpPr txBox="1">
            <a:spLocks noChangeArrowheads="1"/>
          </p:cNvSpPr>
          <p:nvPr/>
        </p:nvSpPr>
        <p:spPr bwMode="auto">
          <a:xfrm>
            <a:off x="2820742" y="533400"/>
            <a:ext cx="330090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5400" dirty="0">
                <a:solidFill>
                  <a:schemeClr val="bg1"/>
                </a:solidFill>
                <a:latin typeface="Times New Roman" pitchFamily="18" charset="0"/>
                <a:cs typeface="Times New Roman" pitchFamily="18" charset="0"/>
              </a:rPr>
              <a:t>Absorption</a:t>
            </a:r>
          </a:p>
        </p:txBody>
      </p:sp>
      <p:sp>
        <p:nvSpPr>
          <p:cNvPr id="13316" name="TextBox 1"/>
          <p:cNvSpPr txBox="1">
            <a:spLocks noChangeArrowheads="1"/>
          </p:cNvSpPr>
          <p:nvPr/>
        </p:nvSpPr>
        <p:spPr bwMode="auto">
          <a:xfrm>
            <a:off x="312738" y="2057400"/>
            <a:ext cx="84963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800" dirty="0">
                <a:solidFill>
                  <a:schemeClr val="bg1"/>
                </a:solidFill>
                <a:latin typeface="Times New Roman" pitchFamily="18" charset="0"/>
                <a:cs typeface="Times New Roman" pitchFamily="18" charset="0"/>
              </a:rPr>
              <a:t>Myth: Wall mounted panels that are spaced</a:t>
            </a:r>
          </a:p>
          <a:p>
            <a:pPr algn="ctr" eaLnBrk="1" hangingPunct="1">
              <a:spcBef>
                <a:spcPct val="0"/>
              </a:spcBef>
              <a:buFontTx/>
              <a:buNone/>
            </a:pPr>
            <a:r>
              <a:rPr lang="en-US" altLang="en-US" sz="2800" dirty="0">
                <a:solidFill>
                  <a:schemeClr val="bg1"/>
                </a:solidFill>
                <a:latin typeface="Times New Roman" pitchFamily="18" charset="0"/>
                <a:cs typeface="Times New Roman" pitchFamily="18" charset="0"/>
              </a:rPr>
              <a:t>off of the walls will increase their low frequency</a:t>
            </a:r>
          </a:p>
          <a:p>
            <a:pPr algn="ctr" eaLnBrk="1" hangingPunct="1">
              <a:spcBef>
                <a:spcPct val="0"/>
              </a:spcBef>
              <a:buFontTx/>
              <a:buNone/>
            </a:pPr>
            <a:r>
              <a:rPr lang="en-US" altLang="en-US" sz="2800" dirty="0">
                <a:solidFill>
                  <a:schemeClr val="bg1"/>
                </a:solidFill>
                <a:latin typeface="Times New Roman" pitchFamily="18" charset="0"/>
                <a:cs typeface="Times New Roman" pitchFamily="18" charset="0"/>
              </a:rPr>
              <a:t>absorption as the space behind increases.</a:t>
            </a:r>
          </a:p>
          <a:p>
            <a:pPr algn="ctr" eaLnBrk="1" hangingPunct="1">
              <a:spcBef>
                <a:spcPct val="0"/>
              </a:spcBef>
              <a:buFontTx/>
              <a:buNone/>
            </a:pPr>
            <a:endParaRPr lang="en-US" altLang="en-US" sz="2800" dirty="0">
              <a:solidFill>
                <a:schemeClr val="bg1"/>
              </a:solidFill>
              <a:latin typeface="Times New Roman" pitchFamily="18" charset="0"/>
              <a:cs typeface="Times New Roman" pitchFamily="18" charset="0"/>
            </a:endParaRPr>
          </a:p>
          <a:p>
            <a:pPr algn="ctr" eaLnBrk="1" hangingPunct="1">
              <a:spcBef>
                <a:spcPct val="0"/>
              </a:spcBef>
              <a:buFontTx/>
              <a:buNone/>
            </a:pPr>
            <a:r>
              <a:rPr lang="en-US" altLang="en-US" sz="2800" dirty="0">
                <a:solidFill>
                  <a:schemeClr val="bg1"/>
                </a:solidFill>
                <a:latin typeface="Times New Roman" pitchFamily="18" charset="0"/>
                <a:cs typeface="Times New Roman" pitchFamily="18" charset="0"/>
              </a:rPr>
              <a:t>Fact: This is only partially true. The low frequency</a:t>
            </a:r>
          </a:p>
          <a:p>
            <a:pPr algn="ctr" eaLnBrk="1" hangingPunct="1">
              <a:spcBef>
                <a:spcPct val="0"/>
              </a:spcBef>
              <a:buFontTx/>
              <a:buNone/>
            </a:pPr>
            <a:r>
              <a:rPr lang="en-US" altLang="en-US" sz="2800" dirty="0">
                <a:solidFill>
                  <a:schemeClr val="bg1"/>
                </a:solidFill>
                <a:latin typeface="Times New Roman" pitchFamily="18" charset="0"/>
                <a:cs typeface="Times New Roman" pitchFamily="18" charset="0"/>
              </a:rPr>
              <a:t>absorption only increases when the spacing from the wall</a:t>
            </a:r>
          </a:p>
          <a:p>
            <a:pPr algn="ctr" eaLnBrk="1" hangingPunct="1">
              <a:spcBef>
                <a:spcPct val="0"/>
              </a:spcBef>
              <a:buFontTx/>
              <a:buNone/>
            </a:pPr>
            <a:r>
              <a:rPr lang="en-US" altLang="en-US" sz="2800" dirty="0">
                <a:solidFill>
                  <a:schemeClr val="bg1"/>
                </a:solidFill>
                <a:latin typeface="Times New Roman" pitchFamily="18" charset="0"/>
                <a:cs typeface="Times New Roman" pitchFamily="18" charset="0"/>
              </a:rPr>
              <a:t>does not exceed 1 inch. The effect disappears after 1 inch.</a:t>
            </a:r>
          </a:p>
          <a:p>
            <a:pPr algn="ctr" eaLnBrk="1" hangingPunct="1">
              <a:spcBef>
                <a:spcPct val="0"/>
              </a:spcBef>
              <a:buFontTx/>
              <a:buNone/>
            </a:pPr>
            <a:r>
              <a:rPr lang="en-US" altLang="en-US" sz="2800" dirty="0">
                <a:solidFill>
                  <a:schemeClr val="bg1"/>
                </a:solidFill>
                <a:latin typeface="Times New Roman" pitchFamily="18" charset="0"/>
                <a:cs typeface="Times New Roman" pitchFamily="18" charset="0"/>
              </a:rPr>
              <a:t>This only applies to unimpeded airspace.</a:t>
            </a:r>
          </a:p>
        </p:txBody>
      </p:sp>
    </p:spTree>
    <p:extLst>
      <p:ext uri="{BB962C8B-B14F-4D97-AF65-F5344CB8AC3E}">
        <p14:creationId xmlns:p14="http://schemas.microsoft.com/office/powerpoint/2010/main" val="371235516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7"/>
          <p:cNvSpPr txBox="1">
            <a:spLocks noChangeArrowheads="1"/>
          </p:cNvSpPr>
          <p:nvPr/>
        </p:nvSpPr>
        <p:spPr bwMode="auto">
          <a:xfrm>
            <a:off x="2820742" y="533400"/>
            <a:ext cx="330090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5400" dirty="0">
                <a:solidFill>
                  <a:schemeClr val="bg1"/>
                </a:solidFill>
                <a:latin typeface="Times New Roman" pitchFamily="18" charset="0"/>
                <a:cs typeface="Times New Roman" pitchFamily="18" charset="0"/>
              </a:rPr>
              <a:t>Absorption</a:t>
            </a:r>
          </a:p>
        </p:txBody>
      </p:sp>
      <p:sp>
        <p:nvSpPr>
          <p:cNvPr id="14340" name="TextBox 1"/>
          <p:cNvSpPr txBox="1">
            <a:spLocks noChangeArrowheads="1"/>
          </p:cNvSpPr>
          <p:nvPr/>
        </p:nvSpPr>
        <p:spPr bwMode="auto">
          <a:xfrm>
            <a:off x="544513" y="2057400"/>
            <a:ext cx="803275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800" dirty="0">
                <a:solidFill>
                  <a:schemeClr val="bg1"/>
                </a:solidFill>
                <a:latin typeface="Times New Roman" pitchFamily="18" charset="0"/>
                <a:cs typeface="Times New Roman" pitchFamily="18" charset="0"/>
              </a:rPr>
              <a:t>Myth: BIG ONE!!   Absorption is controlled</a:t>
            </a:r>
          </a:p>
          <a:p>
            <a:pPr algn="ctr" eaLnBrk="1" hangingPunct="1">
              <a:spcBef>
                <a:spcPct val="0"/>
              </a:spcBef>
              <a:buFontTx/>
              <a:buNone/>
            </a:pPr>
            <a:r>
              <a:rPr lang="en-US" altLang="en-US" sz="2800" dirty="0">
                <a:solidFill>
                  <a:schemeClr val="bg1"/>
                </a:solidFill>
                <a:latin typeface="Times New Roman" pitchFamily="18" charset="0"/>
                <a:cs typeface="Times New Roman" pitchFamily="18" charset="0"/>
              </a:rPr>
              <a:t> by the size (area) of the absorber.</a:t>
            </a:r>
          </a:p>
          <a:p>
            <a:pPr algn="ctr" eaLnBrk="1" hangingPunct="1">
              <a:spcBef>
                <a:spcPct val="0"/>
              </a:spcBef>
              <a:buFontTx/>
              <a:buNone/>
            </a:pPr>
            <a:r>
              <a:rPr lang="en-US" altLang="en-US" sz="2800" dirty="0">
                <a:solidFill>
                  <a:schemeClr val="bg1"/>
                </a:solidFill>
                <a:latin typeface="Times New Roman" pitchFamily="18" charset="0"/>
                <a:cs typeface="Times New Roman" pitchFamily="18" charset="0"/>
              </a:rPr>
              <a:t>a = A/S or A=a * S</a:t>
            </a:r>
          </a:p>
          <a:p>
            <a:pPr algn="ctr" eaLnBrk="1" hangingPunct="1">
              <a:spcBef>
                <a:spcPct val="0"/>
              </a:spcBef>
              <a:buFontTx/>
              <a:buNone/>
            </a:pPr>
            <a:endParaRPr lang="en-US" altLang="en-US" sz="2800" dirty="0">
              <a:solidFill>
                <a:schemeClr val="bg1"/>
              </a:solidFill>
              <a:latin typeface="Times New Roman" pitchFamily="18" charset="0"/>
              <a:cs typeface="Times New Roman" pitchFamily="18" charset="0"/>
            </a:endParaRPr>
          </a:p>
          <a:p>
            <a:pPr algn="ctr" eaLnBrk="1" hangingPunct="1">
              <a:spcBef>
                <a:spcPct val="0"/>
              </a:spcBef>
              <a:buFontTx/>
              <a:buNone/>
            </a:pPr>
            <a:r>
              <a:rPr lang="en-US" altLang="en-US" sz="2800" dirty="0">
                <a:solidFill>
                  <a:schemeClr val="bg1"/>
                </a:solidFill>
                <a:latin typeface="Times New Roman" pitchFamily="18" charset="0"/>
                <a:cs typeface="Times New Roman" pitchFamily="18" charset="0"/>
              </a:rPr>
              <a:t>Fact: This is not true at all.</a:t>
            </a:r>
          </a:p>
          <a:p>
            <a:pPr algn="ctr" eaLnBrk="1" hangingPunct="1">
              <a:spcBef>
                <a:spcPct val="0"/>
              </a:spcBef>
              <a:buFontTx/>
              <a:buNone/>
            </a:pPr>
            <a:r>
              <a:rPr lang="en-US" altLang="en-US" sz="2800" dirty="0">
                <a:solidFill>
                  <a:schemeClr val="bg1"/>
                </a:solidFill>
                <a:latin typeface="Times New Roman" pitchFamily="18" charset="0"/>
                <a:cs typeface="Times New Roman" pitchFamily="18" charset="0"/>
              </a:rPr>
              <a:t> Previous presentations have shown this to be the case.</a:t>
            </a:r>
          </a:p>
          <a:p>
            <a:pPr algn="ctr" eaLnBrk="1" hangingPunct="1">
              <a:spcBef>
                <a:spcPct val="0"/>
              </a:spcBef>
              <a:buFontTx/>
              <a:buNone/>
            </a:pPr>
            <a:r>
              <a:rPr lang="en-US" altLang="en-US" sz="2800" dirty="0">
                <a:solidFill>
                  <a:schemeClr val="bg1"/>
                </a:solidFill>
                <a:latin typeface="Times New Roman" pitchFamily="18" charset="0"/>
                <a:cs typeface="Times New Roman" pitchFamily="18" charset="0"/>
              </a:rPr>
              <a:t>The ratio of perimeter length to the area </a:t>
            </a:r>
          </a:p>
          <a:p>
            <a:pPr algn="ctr" eaLnBrk="1" hangingPunct="1">
              <a:spcBef>
                <a:spcPct val="0"/>
              </a:spcBef>
              <a:buFontTx/>
              <a:buNone/>
            </a:pPr>
            <a:r>
              <a:rPr lang="en-US" altLang="en-US" sz="2800" dirty="0">
                <a:solidFill>
                  <a:schemeClr val="bg1"/>
                </a:solidFill>
                <a:latin typeface="Times New Roman" pitchFamily="18" charset="0"/>
                <a:cs typeface="Times New Roman" pitchFamily="18" charset="0"/>
              </a:rPr>
              <a:t>and spacing between units are the controlling factors.</a:t>
            </a:r>
          </a:p>
        </p:txBody>
      </p:sp>
    </p:spTree>
    <p:extLst>
      <p:ext uri="{BB962C8B-B14F-4D97-AF65-F5344CB8AC3E}">
        <p14:creationId xmlns:p14="http://schemas.microsoft.com/office/powerpoint/2010/main" val="132816061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457200" y="381000"/>
          <a:ext cx="8229600" cy="6210300"/>
        </p:xfrm>
        <a:graphic>
          <a:graphicData uri="http://schemas.openxmlformats.org/drawingml/2006/table">
            <a:tbl>
              <a:tblPr firstRow="1" bandRow="1">
                <a:tableStyleId>{5C22544A-7EE6-4342-B048-85BDC9FD1C3A}</a:tableStyleId>
              </a:tblPr>
              <a:tblGrid>
                <a:gridCol w="3352800">
                  <a:extLst>
                    <a:ext uri="{9D8B030D-6E8A-4147-A177-3AD203B41FA5}">
                      <a16:colId xmlns:a16="http://schemas.microsoft.com/office/drawing/2014/main" val="20000"/>
                    </a:ext>
                  </a:extLst>
                </a:gridCol>
                <a:gridCol w="4876800">
                  <a:extLst>
                    <a:ext uri="{9D8B030D-6E8A-4147-A177-3AD203B41FA5}">
                      <a16:colId xmlns:a16="http://schemas.microsoft.com/office/drawing/2014/main" val="20001"/>
                    </a:ext>
                  </a:extLst>
                </a:gridCol>
              </a:tblGrid>
              <a:tr h="6210300">
                <a:tc>
                  <a:txBody>
                    <a:bodyPr/>
                    <a:lstStyle/>
                    <a:p>
                      <a:pPr algn="ctr"/>
                      <a:r>
                        <a:rPr lang="en-US" sz="4000" dirty="0">
                          <a:latin typeface="Times New Roman" panose="02020603050405020304" pitchFamily="18" charset="0"/>
                          <a:cs typeface="Times New Roman" panose="02020603050405020304" pitchFamily="18" charset="0"/>
                        </a:rPr>
                        <a:t>NWAA Labs Experimental Diffusion</a:t>
                      </a:r>
                      <a:r>
                        <a:rPr lang="en-US" sz="4000" baseline="0" dirty="0">
                          <a:latin typeface="Times New Roman" panose="02020603050405020304" pitchFamily="18" charset="0"/>
                          <a:cs typeface="Times New Roman" panose="02020603050405020304" pitchFamily="18" charset="0"/>
                        </a:rPr>
                        <a:t> and Scattering Test</a:t>
                      </a:r>
                      <a:endParaRPr lang="en-US" sz="4000"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34821" name="Picture 2" descr="C:\Users\RON\Pictures\100MSDCF\Diffusion test 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28600"/>
            <a:ext cx="4503738" cy="642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5000"/>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85800" y="228600"/>
            <a:ext cx="7772400" cy="5715000"/>
          </a:xfrm>
        </p:spPr>
        <p:txBody>
          <a:bodyPr/>
          <a:lstStyle/>
          <a:p>
            <a:pPr eaLnBrk="1" hangingPunct="1"/>
            <a:r>
              <a:rPr lang="en-US" altLang="en-US" sz="5400" dirty="0">
                <a:solidFill>
                  <a:schemeClr val="bg1"/>
                </a:solidFill>
                <a:latin typeface="Times New Roman" panose="02020603050405020304" pitchFamily="18" charset="0"/>
                <a:cs typeface="Times New Roman" panose="02020603050405020304" pitchFamily="18" charset="0"/>
              </a:rPr>
              <a:t>Diffusion:</a:t>
            </a:r>
            <a:br>
              <a:rPr lang="en-US" altLang="en-US" dirty="0">
                <a:solidFill>
                  <a:schemeClr val="bg1"/>
                </a:solidFill>
                <a:latin typeface="Broadway" pitchFamily="82" charset="0"/>
              </a:rPr>
            </a:br>
            <a:br>
              <a:rPr lang="en-US" altLang="en-US" dirty="0">
                <a:solidFill>
                  <a:schemeClr val="bg1"/>
                </a:solidFill>
                <a:latin typeface="Broadway" pitchFamily="82" charset="0"/>
              </a:rPr>
            </a:br>
            <a:r>
              <a:rPr lang="en-US" altLang="en-US" dirty="0">
                <a:solidFill>
                  <a:schemeClr val="bg1"/>
                </a:solidFill>
                <a:latin typeface="Times New Roman" panose="02020603050405020304" pitchFamily="18" charset="0"/>
                <a:cs typeface="Times New Roman" panose="02020603050405020304" pitchFamily="18" charset="0"/>
              </a:rPr>
              <a:t>(Better Ways of measuring it, displaying the data and using it in Room Simulations)</a:t>
            </a:r>
          </a:p>
        </p:txBody>
      </p:sp>
      <p:sp>
        <p:nvSpPr>
          <p:cNvPr id="2051" name="Subtitle 2"/>
          <p:cNvSpPr>
            <a:spLocks noGrp="1"/>
          </p:cNvSpPr>
          <p:nvPr>
            <p:ph type="subTitle" idx="1"/>
          </p:nvPr>
        </p:nvSpPr>
        <p:spPr/>
        <p:txBody>
          <a:bodyPr/>
          <a:lstStyle/>
          <a:p>
            <a:pPr eaLnBrk="1" hangingPunct="1"/>
            <a:r>
              <a:rPr lang="en-US" altLang="en-US">
                <a:solidFill>
                  <a:schemeClr val="bg1"/>
                </a:solidFill>
              </a:rPr>
              <a:t> </a:t>
            </a:r>
          </a:p>
        </p:txBody>
      </p:sp>
    </p:spTree>
    <p:extLst>
      <p:ext uri="{BB962C8B-B14F-4D97-AF65-F5344CB8AC3E}">
        <p14:creationId xmlns:p14="http://schemas.microsoft.com/office/powerpoint/2010/main" val="162313606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90398" y="1752600"/>
            <a:ext cx="7772400" cy="1470025"/>
          </a:xfrm>
        </p:spPr>
        <p:txBody>
          <a:bodyPr/>
          <a:lstStyle/>
          <a:p>
            <a:pPr eaLnBrk="1" hangingPunct="1">
              <a:defRPr/>
            </a:pPr>
            <a:r>
              <a:rPr lang="en-US" altLang="en-US" dirty="0">
                <a:solidFill>
                  <a:schemeClr val="bg1"/>
                </a:solidFill>
                <a:latin typeface="Times New Roman" panose="02020603050405020304" pitchFamily="18" charset="0"/>
                <a:cs typeface="Times New Roman" panose="02020603050405020304" pitchFamily="18" charset="0"/>
              </a:rPr>
              <a:t>A 4d world being crammed into a 2d box for 3d acousticians</a:t>
            </a:r>
          </a:p>
        </p:txBody>
      </p:sp>
      <p:sp>
        <p:nvSpPr>
          <p:cNvPr id="3076" name="TextBox 2"/>
          <p:cNvSpPr txBox="1">
            <a:spLocks noChangeArrowheads="1"/>
          </p:cNvSpPr>
          <p:nvPr/>
        </p:nvSpPr>
        <p:spPr bwMode="auto">
          <a:xfrm>
            <a:off x="664998" y="457200"/>
            <a:ext cx="755206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5400" dirty="0">
                <a:solidFill>
                  <a:schemeClr val="bg1"/>
                </a:solidFill>
                <a:latin typeface="Times New Roman" panose="02020603050405020304" pitchFamily="18" charset="0"/>
                <a:cs typeface="Times New Roman" panose="02020603050405020304" pitchFamily="18" charset="0"/>
              </a:rPr>
              <a:t>ISO 17497-1, ISO17497-2</a:t>
            </a:r>
          </a:p>
        </p:txBody>
      </p:sp>
      <p:sp>
        <p:nvSpPr>
          <p:cNvPr id="3077" name="TextBox 4"/>
          <p:cNvSpPr txBox="1">
            <a:spLocks noChangeArrowheads="1"/>
          </p:cNvSpPr>
          <p:nvPr/>
        </p:nvSpPr>
        <p:spPr bwMode="auto">
          <a:xfrm>
            <a:off x="381000" y="3429000"/>
            <a:ext cx="83058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dirty="0">
                <a:solidFill>
                  <a:schemeClr val="bg1"/>
                </a:solidFill>
                <a:latin typeface="Times New Roman" panose="02020603050405020304" pitchFamily="18" charset="0"/>
                <a:cs typeface="Times New Roman" panose="02020603050405020304" pitchFamily="18" charset="0"/>
              </a:rPr>
              <a:t>6.3.2 Structural depth of test sample</a:t>
            </a:r>
          </a:p>
          <a:p>
            <a:pPr eaLnBrk="1" hangingPunct="1">
              <a:spcBef>
                <a:spcPct val="0"/>
              </a:spcBef>
              <a:buFontTx/>
              <a:buNone/>
            </a:pPr>
            <a:r>
              <a:rPr lang="en-US" altLang="en-US" sz="2800" dirty="0">
                <a:solidFill>
                  <a:schemeClr val="bg1"/>
                </a:solidFill>
                <a:latin typeface="Times New Roman" panose="02020603050405020304" pitchFamily="18" charset="0"/>
                <a:cs typeface="Times New Roman" panose="02020603050405020304" pitchFamily="18" charset="0"/>
              </a:rPr>
              <a:t>The measurement method is intended for surface roughness. Thus, the results are only reliable if the structural depth is sufficiently small compared to the size of the test sample. The structural depth should be h &lt; d/16, where d is the diameter of the turntable.</a:t>
            </a:r>
          </a:p>
        </p:txBody>
      </p:sp>
    </p:spTree>
    <p:extLst>
      <p:ext uri="{BB962C8B-B14F-4D97-AF65-F5344CB8AC3E}">
        <p14:creationId xmlns:p14="http://schemas.microsoft.com/office/powerpoint/2010/main" val="287031028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47700" y="1752600"/>
            <a:ext cx="7772400" cy="1470025"/>
          </a:xfrm>
        </p:spPr>
        <p:txBody>
          <a:bodyPr/>
          <a:lstStyle/>
          <a:p>
            <a:pPr eaLnBrk="1" hangingPunct="1">
              <a:defRPr/>
            </a:pPr>
            <a:r>
              <a:rPr lang="en-US" altLang="en-US" dirty="0">
                <a:solidFill>
                  <a:schemeClr val="bg1"/>
                </a:solidFill>
                <a:latin typeface="Times New Roman" panose="02020603050405020304" pitchFamily="18" charset="0"/>
                <a:cs typeface="Times New Roman" panose="02020603050405020304" pitchFamily="18" charset="0"/>
              </a:rPr>
              <a:t>A 4d world being crammed into a 2d box for 3d acousticians</a:t>
            </a:r>
          </a:p>
        </p:txBody>
      </p:sp>
      <p:sp>
        <p:nvSpPr>
          <p:cNvPr id="4100" name="TextBox 2"/>
          <p:cNvSpPr txBox="1">
            <a:spLocks noChangeArrowheads="1"/>
          </p:cNvSpPr>
          <p:nvPr/>
        </p:nvSpPr>
        <p:spPr bwMode="auto">
          <a:xfrm>
            <a:off x="664998" y="457200"/>
            <a:ext cx="755206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5400" dirty="0">
                <a:solidFill>
                  <a:schemeClr val="bg1"/>
                </a:solidFill>
                <a:latin typeface="Times New Roman" panose="02020603050405020304" pitchFamily="18" charset="0"/>
                <a:cs typeface="Times New Roman" panose="02020603050405020304" pitchFamily="18" charset="0"/>
              </a:rPr>
              <a:t>ISO 17497-1, ISO17497-2</a:t>
            </a:r>
          </a:p>
        </p:txBody>
      </p:sp>
      <p:sp>
        <p:nvSpPr>
          <p:cNvPr id="4101" name="TextBox 4"/>
          <p:cNvSpPr txBox="1">
            <a:spLocks noChangeArrowheads="1"/>
          </p:cNvSpPr>
          <p:nvPr/>
        </p:nvSpPr>
        <p:spPr bwMode="auto">
          <a:xfrm>
            <a:off x="381000" y="3622675"/>
            <a:ext cx="8305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800" dirty="0">
                <a:solidFill>
                  <a:schemeClr val="bg1"/>
                </a:solidFill>
                <a:latin typeface="Times New Roman" panose="02020603050405020304" pitchFamily="18" charset="0"/>
                <a:cs typeface="Times New Roman" panose="02020603050405020304" pitchFamily="18" charset="0"/>
              </a:rPr>
              <a:t>Not applicable to geometric reflectors or to seating areas or large surface constructions that have surfaces sufficiently large enough to </a:t>
            </a:r>
            <a:r>
              <a:rPr lang="en-US" altLang="en-US" sz="2800" dirty="0" err="1">
                <a:solidFill>
                  <a:schemeClr val="bg1"/>
                </a:solidFill>
                <a:latin typeface="Times New Roman" panose="02020603050405020304" pitchFamily="18" charset="0"/>
                <a:cs typeface="Times New Roman" panose="02020603050405020304" pitchFamily="18" charset="0"/>
              </a:rPr>
              <a:t>specularly</a:t>
            </a:r>
            <a:r>
              <a:rPr lang="en-US" altLang="en-US" sz="2800" dirty="0">
                <a:solidFill>
                  <a:schemeClr val="bg1"/>
                </a:solidFill>
                <a:latin typeface="Times New Roman" panose="02020603050405020304" pitchFamily="18" charset="0"/>
                <a:cs typeface="Times New Roman" panose="02020603050405020304" pitchFamily="18" charset="0"/>
              </a:rPr>
              <a:t> reflect energy at needed frequencies.</a:t>
            </a:r>
          </a:p>
        </p:txBody>
      </p:sp>
    </p:spTree>
    <p:extLst>
      <p:ext uri="{BB962C8B-B14F-4D97-AF65-F5344CB8AC3E}">
        <p14:creationId xmlns:p14="http://schemas.microsoft.com/office/powerpoint/2010/main" val="35405984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ubtitle 2"/>
          <p:cNvSpPr>
            <a:spLocks noGrp="1"/>
          </p:cNvSpPr>
          <p:nvPr>
            <p:ph type="subTitle" idx="1"/>
          </p:nvPr>
        </p:nvSpPr>
        <p:spPr/>
        <p:txBody>
          <a:bodyPr/>
          <a:lstStyle/>
          <a:p>
            <a:pPr eaLnBrk="1" hangingPunct="1"/>
            <a:r>
              <a:rPr lang="en-US" altLang="en-US">
                <a:solidFill>
                  <a:schemeClr val="bg1"/>
                </a:solidFill>
              </a:rPr>
              <a:t> </a:t>
            </a:r>
          </a:p>
        </p:txBody>
      </p:sp>
      <p:sp>
        <p:nvSpPr>
          <p:cNvPr id="5124" name="Title 2"/>
          <p:cNvSpPr>
            <a:spLocks noGrp="1"/>
          </p:cNvSpPr>
          <p:nvPr>
            <p:ph type="ctrTitle"/>
          </p:nvPr>
        </p:nvSpPr>
        <p:spPr>
          <a:xfrm>
            <a:off x="1981200" y="304800"/>
            <a:ext cx="4648200" cy="1470025"/>
          </a:xfrm>
        </p:spPr>
        <p:txBody>
          <a:bodyPr/>
          <a:lstStyle/>
          <a:p>
            <a:pPr eaLnBrk="1" hangingPunct="1"/>
            <a:r>
              <a:rPr lang="en-US" altLang="en-US" sz="5400" dirty="0">
                <a:solidFill>
                  <a:schemeClr val="bg1"/>
                </a:solidFill>
                <a:latin typeface="Times New Roman" panose="02020603050405020304" pitchFamily="18" charset="0"/>
                <a:cs typeface="Times New Roman" panose="02020603050405020304" pitchFamily="18" charset="0"/>
              </a:rPr>
              <a:t>A Pyramidal</a:t>
            </a:r>
          </a:p>
        </p:txBody>
      </p:sp>
      <p:pic>
        <p:nvPicPr>
          <p:cNvPr id="512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54313" y="2254250"/>
            <a:ext cx="3657600"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214800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85800" y="1309688"/>
            <a:ext cx="7772400" cy="1470025"/>
          </a:xfrm>
        </p:spPr>
        <p:txBody>
          <a:bodyPr/>
          <a:lstStyle/>
          <a:p>
            <a:pPr eaLnBrk="1" hangingPunct="1">
              <a:defRPr/>
            </a:pPr>
            <a:r>
              <a:rPr lang="en-US" altLang="en-US" dirty="0">
                <a:solidFill>
                  <a:schemeClr val="bg1"/>
                </a:solidFill>
                <a:latin typeface="Times New Roman" panose="02020603050405020304" pitchFamily="18" charset="0"/>
                <a:cs typeface="Times New Roman" panose="02020603050405020304" pitchFamily="18" charset="0"/>
              </a:rPr>
              <a:t>What do you see and use more of?</a:t>
            </a:r>
          </a:p>
        </p:txBody>
      </p:sp>
      <p:sp>
        <p:nvSpPr>
          <p:cNvPr id="6147" name="Subtitle 2"/>
          <p:cNvSpPr>
            <a:spLocks noGrp="1"/>
          </p:cNvSpPr>
          <p:nvPr>
            <p:ph type="subTitle" idx="1"/>
          </p:nvPr>
        </p:nvSpPr>
        <p:spPr>
          <a:xfrm>
            <a:off x="3886200" y="3652838"/>
            <a:ext cx="992188" cy="457200"/>
          </a:xfrm>
        </p:spPr>
        <p:txBody>
          <a:bodyPr/>
          <a:lstStyle/>
          <a:p>
            <a:pPr eaLnBrk="1" hangingPunct="1"/>
            <a:r>
              <a:rPr lang="en-US" altLang="en-US" dirty="0">
                <a:solidFill>
                  <a:schemeClr val="bg1"/>
                </a:solidFill>
              </a:rPr>
              <a:t> </a:t>
            </a:r>
            <a:r>
              <a:rPr lang="en-US" altLang="en-US" dirty="0">
                <a:solidFill>
                  <a:schemeClr val="bg1"/>
                </a:solidFill>
                <a:latin typeface="Times New Roman" panose="02020603050405020304" pitchFamily="18" charset="0"/>
                <a:cs typeface="Times New Roman" panose="02020603050405020304" pitchFamily="18" charset="0"/>
              </a:rPr>
              <a:t>or</a:t>
            </a:r>
          </a:p>
        </p:txBody>
      </p:sp>
      <p:sp>
        <p:nvSpPr>
          <p:cNvPr id="6149" name="TextBox 2"/>
          <p:cNvSpPr txBox="1">
            <a:spLocks noChangeArrowheads="1"/>
          </p:cNvSpPr>
          <p:nvPr/>
        </p:nvSpPr>
        <p:spPr bwMode="auto">
          <a:xfrm>
            <a:off x="2895600" y="304800"/>
            <a:ext cx="306391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400" dirty="0">
                <a:solidFill>
                  <a:schemeClr val="bg1"/>
                </a:solidFill>
                <a:latin typeface="Times New Roman" panose="02020603050405020304" pitchFamily="18" charset="0"/>
                <a:cs typeface="Times New Roman" panose="02020603050405020304" pitchFamily="18" charset="0"/>
              </a:rPr>
              <a:t>Question?</a:t>
            </a:r>
          </a:p>
        </p:txBody>
      </p:sp>
      <p:pic>
        <p:nvPicPr>
          <p:cNvPr id="615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514600"/>
            <a:ext cx="3581400"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514600"/>
            <a:ext cx="38100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3557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457200" y="381000"/>
          <a:ext cx="8229600" cy="6210300"/>
        </p:xfrm>
        <a:graphic>
          <a:graphicData uri="http://schemas.openxmlformats.org/drawingml/2006/table">
            <a:tbl>
              <a:tblPr firstRow="1" bandRow="1">
                <a:tableStyleId>{5C22544A-7EE6-4342-B048-85BDC9FD1C3A}</a:tableStyleId>
              </a:tblPr>
              <a:tblGrid>
                <a:gridCol w="3352800">
                  <a:extLst>
                    <a:ext uri="{9D8B030D-6E8A-4147-A177-3AD203B41FA5}">
                      <a16:colId xmlns:a16="http://schemas.microsoft.com/office/drawing/2014/main" val="20000"/>
                    </a:ext>
                  </a:extLst>
                </a:gridCol>
                <a:gridCol w="4876800">
                  <a:extLst>
                    <a:ext uri="{9D8B030D-6E8A-4147-A177-3AD203B41FA5}">
                      <a16:colId xmlns:a16="http://schemas.microsoft.com/office/drawing/2014/main" val="20001"/>
                    </a:ext>
                  </a:extLst>
                </a:gridCol>
              </a:tblGrid>
              <a:tr h="6210300">
                <a:tc>
                  <a:txBody>
                    <a:bodyPr/>
                    <a:lstStyle/>
                    <a:p>
                      <a:pPr algn="ctr"/>
                      <a:r>
                        <a:rPr lang="en-US" sz="4000" dirty="0">
                          <a:latin typeface="Times New Roman" panose="02020603050405020304" pitchFamily="18" charset="0"/>
                          <a:cs typeface="Times New Roman" panose="02020603050405020304" pitchFamily="18" charset="0"/>
                        </a:rPr>
                        <a:t>NWAA Labs Experimental Diffusion</a:t>
                      </a:r>
                      <a:r>
                        <a:rPr lang="en-US" sz="4000" baseline="0" dirty="0">
                          <a:latin typeface="Times New Roman" panose="02020603050405020304" pitchFamily="18" charset="0"/>
                          <a:cs typeface="Times New Roman" panose="02020603050405020304" pitchFamily="18" charset="0"/>
                        </a:rPr>
                        <a:t> and Scattering Test</a:t>
                      </a:r>
                      <a:endParaRPr lang="en-US" sz="4000"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3584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4495800" y="860355"/>
            <a:ext cx="4267200" cy="511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7379857"/>
      </p:ext>
    </p:extLst>
  </p:cSld>
  <p:clrMapOvr>
    <a:masterClrMapping/>
  </p:clrMapOvr>
  <p:transition advTm="5000"/>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85800" y="1309688"/>
            <a:ext cx="7772400" cy="1470025"/>
          </a:xfrm>
        </p:spPr>
        <p:txBody>
          <a:bodyPr/>
          <a:lstStyle/>
          <a:p>
            <a:pPr eaLnBrk="1" hangingPunct="1">
              <a:defRPr/>
            </a:pPr>
            <a:r>
              <a:rPr lang="en-US" altLang="en-US" dirty="0">
                <a:solidFill>
                  <a:schemeClr val="bg1"/>
                </a:solidFill>
                <a:latin typeface="Times New Roman" panose="02020603050405020304" pitchFamily="18" charset="0"/>
                <a:cs typeface="Times New Roman" panose="02020603050405020304" pitchFamily="18" charset="0"/>
              </a:rPr>
              <a:t>What can we learn from this 2d view?</a:t>
            </a:r>
          </a:p>
        </p:txBody>
      </p:sp>
      <p:sp>
        <p:nvSpPr>
          <p:cNvPr id="7172" name="TextBox 2"/>
          <p:cNvSpPr txBox="1">
            <a:spLocks noChangeArrowheads="1"/>
          </p:cNvSpPr>
          <p:nvPr/>
        </p:nvSpPr>
        <p:spPr bwMode="auto">
          <a:xfrm>
            <a:off x="2958306" y="304800"/>
            <a:ext cx="401263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400" dirty="0">
                <a:solidFill>
                  <a:schemeClr val="bg1"/>
                </a:solidFill>
                <a:latin typeface="Times New Roman" panose="02020603050405020304" pitchFamily="18" charset="0"/>
                <a:cs typeface="Times New Roman" panose="02020603050405020304" pitchFamily="18" charset="0"/>
              </a:rPr>
              <a:t>Question 2A?</a:t>
            </a:r>
          </a:p>
        </p:txBody>
      </p:sp>
      <p:pic>
        <p:nvPicPr>
          <p:cNvPr id="717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819400"/>
            <a:ext cx="3581400"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Box 1"/>
          <p:cNvSpPr txBox="1">
            <a:spLocks noChangeArrowheads="1"/>
          </p:cNvSpPr>
          <p:nvPr/>
        </p:nvSpPr>
        <p:spPr bwMode="auto">
          <a:xfrm>
            <a:off x="4267200" y="3282900"/>
            <a:ext cx="434498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dirty="0">
                <a:solidFill>
                  <a:schemeClr val="bg1"/>
                </a:solidFill>
                <a:latin typeface="Times New Roman" panose="02020603050405020304" pitchFamily="18" charset="0"/>
                <a:cs typeface="Times New Roman" panose="02020603050405020304" pitchFamily="18" charset="0"/>
              </a:rPr>
              <a:t>We can look at both horizontal and vertical directivity </a:t>
            </a:r>
            <a:r>
              <a:rPr lang="en-US" altLang="en-US" sz="2400" dirty="0" err="1">
                <a:solidFill>
                  <a:schemeClr val="bg1"/>
                </a:solidFill>
                <a:latin typeface="Times New Roman" panose="02020603050405020304" pitchFamily="18" charset="0"/>
                <a:cs typeface="Times New Roman" panose="02020603050405020304" pitchFamily="18" charset="0"/>
              </a:rPr>
              <a:t>polars</a:t>
            </a:r>
            <a:r>
              <a:rPr lang="en-US" altLang="en-US" sz="2400" dirty="0">
                <a:solidFill>
                  <a:schemeClr val="bg1"/>
                </a:solidFill>
                <a:latin typeface="Times New Roman" panose="02020603050405020304" pitchFamily="18" charset="0"/>
                <a:cs typeface="Times New Roman" panose="02020603050405020304" pitchFamily="18" charset="0"/>
              </a:rPr>
              <a:t> of that frequency.</a:t>
            </a:r>
          </a:p>
          <a:p>
            <a:pPr eaLnBrk="1" hangingPunct="1">
              <a:spcBef>
                <a:spcPct val="0"/>
              </a:spcBef>
              <a:buFontTx/>
              <a:buNone/>
            </a:pPr>
            <a:r>
              <a:rPr lang="en-US" altLang="en-US" sz="2400" dirty="0">
                <a:solidFill>
                  <a:schemeClr val="bg1"/>
                </a:solidFill>
                <a:latin typeface="Times New Roman" panose="02020603050405020304" pitchFamily="18" charset="0"/>
                <a:cs typeface="Times New Roman" panose="02020603050405020304" pitchFamily="18" charset="0"/>
              </a:rPr>
              <a:t>We can see directly the attenuation of energy along that polar of that frequency.</a:t>
            </a:r>
          </a:p>
        </p:txBody>
      </p:sp>
    </p:spTree>
    <p:extLst>
      <p:ext uri="{BB962C8B-B14F-4D97-AF65-F5344CB8AC3E}">
        <p14:creationId xmlns:p14="http://schemas.microsoft.com/office/powerpoint/2010/main" val="277545112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85800" y="1309688"/>
            <a:ext cx="7772400" cy="1470025"/>
          </a:xfrm>
        </p:spPr>
        <p:txBody>
          <a:bodyPr/>
          <a:lstStyle/>
          <a:p>
            <a:pPr eaLnBrk="1" hangingPunct="1">
              <a:defRPr/>
            </a:pPr>
            <a:r>
              <a:rPr lang="en-US" altLang="en-US" dirty="0">
                <a:solidFill>
                  <a:schemeClr val="bg1"/>
                </a:solidFill>
                <a:latin typeface="Times New Roman" panose="02020603050405020304" pitchFamily="18" charset="0"/>
                <a:cs typeface="Times New Roman" panose="02020603050405020304" pitchFamily="18" charset="0"/>
              </a:rPr>
              <a:t>What can we learn from this 3d view?</a:t>
            </a:r>
          </a:p>
        </p:txBody>
      </p:sp>
      <p:sp>
        <p:nvSpPr>
          <p:cNvPr id="8196" name="TextBox 2"/>
          <p:cNvSpPr txBox="1">
            <a:spLocks noChangeArrowheads="1"/>
          </p:cNvSpPr>
          <p:nvPr/>
        </p:nvSpPr>
        <p:spPr bwMode="auto">
          <a:xfrm>
            <a:off x="2895600" y="304800"/>
            <a:ext cx="394877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400" dirty="0">
                <a:solidFill>
                  <a:schemeClr val="bg1"/>
                </a:solidFill>
                <a:latin typeface="Times New Roman" panose="02020603050405020304" pitchFamily="18" charset="0"/>
                <a:cs typeface="Times New Roman" panose="02020603050405020304" pitchFamily="18" charset="0"/>
              </a:rPr>
              <a:t>Question 2B?</a:t>
            </a:r>
          </a:p>
        </p:txBody>
      </p:sp>
      <p:sp>
        <p:nvSpPr>
          <p:cNvPr id="8197" name="TextBox 1"/>
          <p:cNvSpPr txBox="1">
            <a:spLocks noChangeArrowheads="1"/>
          </p:cNvSpPr>
          <p:nvPr/>
        </p:nvSpPr>
        <p:spPr bwMode="auto">
          <a:xfrm>
            <a:off x="4419600" y="3322588"/>
            <a:ext cx="434498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dirty="0">
                <a:solidFill>
                  <a:schemeClr val="bg1"/>
                </a:solidFill>
                <a:latin typeface="Times New Roman" panose="02020603050405020304" pitchFamily="18" charset="0"/>
                <a:cs typeface="Times New Roman" panose="02020603050405020304" pitchFamily="18" charset="0"/>
              </a:rPr>
              <a:t>We can look at all angles of directivity of that frequency.</a:t>
            </a:r>
          </a:p>
          <a:p>
            <a:pPr eaLnBrk="1" hangingPunct="1">
              <a:spcBef>
                <a:spcPct val="0"/>
              </a:spcBef>
              <a:buFontTx/>
              <a:buNone/>
            </a:pPr>
            <a:r>
              <a:rPr lang="en-US" altLang="en-US" sz="2400" dirty="0">
                <a:solidFill>
                  <a:schemeClr val="bg1"/>
                </a:solidFill>
                <a:latin typeface="Times New Roman" panose="02020603050405020304" pitchFamily="18" charset="0"/>
                <a:cs typeface="Times New Roman" panose="02020603050405020304" pitchFamily="18" charset="0"/>
              </a:rPr>
              <a:t>We can see directly the attenuation of energy along any angle of directivity of that frequency</a:t>
            </a:r>
            <a:r>
              <a:rPr lang="en-US" altLang="en-US" sz="1800" dirty="0">
                <a:solidFill>
                  <a:schemeClr val="bg1"/>
                </a:solidFill>
              </a:rPr>
              <a:t>.</a:t>
            </a:r>
          </a:p>
        </p:txBody>
      </p:sp>
      <p:pic>
        <p:nvPicPr>
          <p:cNvPr id="819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819400"/>
            <a:ext cx="38100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646242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85800" y="1309688"/>
            <a:ext cx="7772400" cy="1470025"/>
          </a:xfrm>
        </p:spPr>
        <p:txBody>
          <a:bodyPr/>
          <a:lstStyle/>
          <a:p>
            <a:pPr eaLnBrk="1" hangingPunct="1">
              <a:defRPr/>
            </a:pPr>
            <a:r>
              <a:rPr lang="en-US" altLang="en-US" dirty="0">
                <a:solidFill>
                  <a:schemeClr val="bg1"/>
                </a:solidFill>
                <a:latin typeface="+mn-lt"/>
              </a:rPr>
              <a:t> </a:t>
            </a:r>
          </a:p>
        </p:txBody>
      </p:sp>
      <p:sp>
        <p:nvSpPr>
          <p:cNvPr id="9219" name="Subtitle 2"/>
          <p:cNvSpPr>
            <a:spLocks noGrp="1"/>
          </p:cNvSpPr>
          <p:nvPr>
            <p:ph type="subTitle" idx="1"/>
          </p:nvPr>
        </p:nvSpPr>
        <p:spPr>
          <a:xfrm>
            <a:off x="3886200" y="3652838"/>
            <a:ext cx="992188" cy="457200"/>
          </a:xfrm>
        </p:spPr>
        <p:txBody>
          <a:bodyPr/>
          <a:lstStyle/>
          <a:p>
            <a:pPr eaLnBrk="1" hangingPunct="1"/>
            <a:r>
              <a:rPr lang="en-US" altLang="en-US">
                <a:solidFill>
                  <a:schemeClr val="bg1"/>
                </a:solidFill>
              </a:rPr>
              <a:t> </a:t>
            </a:r>
          </a:p>
        </p:txBody>
      </p:sp>
      <p:sp>
        <p:nvSpPr>
          <p:cNvPr id="9221" name="TextBox 2"/>
          <p:cNvSpPr txBox="1">
            <a:spLocks noChangeArrowheads="1"/>
          </p:cNvSpPr>
          <p:nvPr/>
        </p:nvSpPr>
        <p:spPr bwMode="auto">
          <a:xfrm>
            <a:off x="446088" y="228600"/>
            <a:ext cx="885421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400" dirty="0">
                <a:solidFill>
                  <a:schemeClr val="bg1"/>
                </a:solidFill>
                <a:latin typeface="Times New Roman" panose="02020603050405020304" pitchFamily="18" charset="0"/>
                <a:cs typeface="Times New Roman" panose="02020603050405020304" pitchFamily="18" charset="0"/>
              </a:rPr>
              <a:t>Measuring system for speakers</a:t>
            </a:r>
          </a:p>
        </p:txBody>
      </p:sp>
      <p:pic>
        <p:nvPicPr>
          <p:cNvPr id="922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287463"/>
            <a:ext cx="3590925" cy="536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702676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85800" y="1309688"/>
            <a:ext cx="7772400" cy="1470025"/>
          </a:xfrm>
        </p:spPr>
        <p:txBody>
          <a:bodyPr/>
          <a:lstStyle/>
          <a:p>
            <a:pPr eaLnBrk="1" hangingPunct="1">
              <a:defRPr/>
            </a:pPr>
            <a:r>
              <a:rPr lang="en-US" altLang="en-US" dirty="0">
                <a:solidFill>
                  <a:schemeClr val="bg1"/>
                </a:solidFill>
                <a:latin typeface="+mn-lt"/>
              </a:rPr>
              <a:t> </a:t>
            </a:r>
          </a:p>
        </p:txBody>
      </p:sp>
      <p:sp>
        <p:nvSpPr>
          <p:cNvPr id="10243" name="Subtitle 2"/>
          <p:cNvSpPr>
            <a:spLocks noGrp="1"/>
          </p:cNvSpPr>
          <p:nvPr>
            <p:ph type="subTitle" idx="1"/>
          </p:nvPr>
        </p:nvSpPr>
        <p:spPr>
          <a:xfrm>
            <a:off x="3886200" y="3652838"/>
            <a:ext cx="992188" cy="457200"/>
          </a:xfrm>
        </p:spPr>
        <p:txBody>
          <a:bodyPr/>
          <a:lstStyle/>
          <a:p>
            <a:pPr eaLnBrk="1" hangingPunct="1"/>
            <a:r>
              <a:rPr lang="en-US" altLang="en-US">
                <a:solidFill>
                  <a:schemeClr val="bg1"/>
                </a:solidFill>
              </a:rPr>
              <a:t> </a:t>
            </a:r>
          </a:p>
        </p:txBody>
      </p:sp>
      <p:sp>
        <p:nvSpPr>
          <p:cNvPr id="10245" name="TextBox 2"/>
          <p:cNvSpPr txBox="1">
            <a:spLocks noChangeArrowheads="1"/>
          </p:cNvSpPr>
          <p:nvPr/>
        </p:nvSpPr>
        <p:spPr bwMode="auto">
          <a:xfrm>
            <a:off x="2291014" y="1143000"/>
            <a:ext cx="470167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6000" dirty="0">
                <a:solidFill>
                  <a:schemeClr val="bg1"/>
                </a:solidFill>
                <a:latin typeface="Times New Roman" panose="02020603050405020304" pitchFamily="18" charset="0"/>
                <a:cs typeface="Times New Roman" panose="02020603050405020304" pitchFamily="18" charset="0"/>
              </a:rPr>
              <a:t>A diffuser is a </a:t>
            </a:r>
          </a:p>
          <a:p>
            <a:pPr algn="ctr" eaLnBrk="1" hangingPunct="1">
              <a:spcBef>
                <a:spcPct val="0"/>
              </a:spcBef>
              <a:buFontTx/>
              <a:buNone/>
            </a:pPr>
            <a:r>
              <a:rPr lang="en-US" altLang="en-US" sz="6000" dirty="0">
                <a:solidFill>
                  <a:schemeClr val="bg1"/>
                </a:solidFill>
                <a:latin typeface="Times New Roman" panose="02020603050405020304" pitchFamily="18" charset="0"/>
                <a:cs typeface="Times New Roman" panose="02020603050405020304" pitchFamily="18" charset="0"/>
              </a:rPr>
              <a:t>speaker</a:t>
            </a:r>
          </a:p>
          <a:p>
            <a:pPr algn="ctr" eaLnBrk="1" hangingPunct="1">
              <a:spcBef>
                <a:spcPct val="0"/>
              </a:spcBef>
              <a:buFontTx/>
              <a:buNone/>
            </a:pPr>
            <a:r>
              <a:rPr lang="en-US" altLang="en-US" sz="6000" dirty="0">
                <a:solidFill>
                  <a:schemeClr val="bg1"/>
                </a:solidFill>
                <a:latin typeface="Times New Roman" panose="02020603050405020304" pitchFamily="18" charset="0"/>
                <a:cs typeface="Times New Roman" panose="02020603050405020304" pitchFamily="18" charset="0"/>
              </a:rPr>
              <a:t>without a </a:t>
            </a:r>
          </a:p>
          <a:p>
            <a:pPr algn="ctr" eaLnBrk="1" hangingPunct="1">
              <a:spcBef>
                <a:spcPct val="0"/>
              </a:spcBef>
              <a:buFontTx/>
              <a:buNone/>
            </a:pPr>
            <a:r>
              <a:rPr lang="en-US" altLang="en-US" sz="6000" dirty="0">
                <a:solidFill>
                  <a:schemeClr val="bg1"/>
                </a:solidFill>
                <a:latin typeface="Times New Roman" panose="02020603050405020304" pitchFamily="18" charset="0"/>
                <a:cs typeface="Times New Roman" panose="02020603050405020304" pitchFamily="18" charset="0"/>
              </a:rPr>
              <a:t>voice coil</a:t>
            </a:r>
          </a:p>
        </p:txBody>
      </p:sp>
    </p:spTree>
    <p:extLst>
      <p:ext uri="{BB962C8B-B14F-4D97-AF65-F5344CB8AC3E}">
        <p14:creationId xmlns:p14="http://schemas.microsoft.com/office/powerpoint/2010/main" val="5032803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85800" y="1309688"/>
            <a:ext cx="7772400" cy="1470025"/>
          </a:xfrm>
        </p:spPr>
        <p:txBody>
          <a:bodyPr/>
          <a:lstStyle/>
          <a:p>
            <a:pPr eaLnBrk="1" hangingPunct="1">
              <a:defRPr/>
            </a:pPr>
            <a:r>
              <a:rPr lang="en-US" altLang="en-US" dirty="0">
                <a:solidFill>
                  <a:schemeClr val="bg1"/>
                </a:solidFill>
                <a:latin typeface="+mn-lt"/>
              </a:rPr>
              <a:t> </a:t>
            </a:r>
          </a:p>
        </p:txBody>
      </p:sp>
      <p:sp>
        <p:nvSpPr>
          <p:cNvPr id="11267" name="Subtitle 2"/>
          <p:cNvSpPr>
            <a:spLocks noGrp="1"/>
          </p:cNvSpPr>
          <p:nvPr>
            <p:ph type="subTitle" idx="1"/>
          </p:nvPr>
        </p:nvSpPr>
        <p:spPr>
          <a:xfrm>
            <a:off x="3886200" y="3652838"/>
            <a:ext cx="992188" cy="457200"/>
          </a:xfrm>
        </p:spPr>
        <p:txBody>
          <a:bodyPr/>
          <a:lstStyle/>
          <a:p>
            <a:pPr eaLnBrk="1" hangingPunct="1"/>
            <a:r>
              <a:rPr lang="en-US" altLang="en-US">
                <a:solidFill>
                  <a:schemeClr val="bg1"/>
                </a:solidFill>
              </a:rPr>
              <a:t> </a:t>
            </a:r>
          </a:p>
        </p:txBody>
      </p:sp>
      <p:sp>
        <p:nvSpPr>
          <p:cNvPr id="11269" name="TextBox 2"/>
          <p:cNvSpPr txBox="1">
            <a:spLocks noChangeArrowheads="1"/>
          </p:cNvSpPr>
          <p:nvPr/>
        </p:nvSpPr>
        <p:spPr bwMode="auto">
          <a:xfrm>
            <a:off x="152400" y="304800"/>
            <a:ext cx="882491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400" dirty="0">
                <a:solidFill>
                  <a:schemeClr val="bg1"/>
                </a:solidFill>
                <a:latin typeface="Times New Roman" panose="02020603050405020304" pitchFamily="18" charset="0"/>
                <a:cs typeface="Times New Roman" panose="02020603050405020304" pitchFamily="18" charset="0"/>
              </a:rPr>
              <a:t>Measuring system for diffusers</a:t>
            </a:r>
          </a:p>
        </p:txBody>
      </p:sp>
      <p:pic>
        <p:nvPicPr>
          <p:cNvPr id="1127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6375" y="1600200"/>
            <a:ext cx="3262313"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917416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85800" y="1309688"/>
            <a:ext cx="7772400" cy="1470025"/>
          </a:xfrm>
        </p:spPr>
        <p:txBody>
          <a:bodyPr/>
          <a:lstStyle/>
          <a:p>
            <a:pPr eaLnBrk="1" hangingPunct="1">
              <a:defRPr/>
            </a:pPr>
            <a:r>
              <a:rPr lang="en-US" altLang="en-US" dirty="0">
                <a:solidFill>
                  <a:schemeClr val="bg1"/>
                </a:solidFill>
                <a:latin typeface="+mn-lt"/>
              </a:rPr>
              <a:t> </a:t>
            </a:r>
          </a:p>
        </p:txBody>
      </p:sp>
      <p:sp>
        <p:nvSpPr>
          <p:cNvPr id="18435" name="Subtitle 2"/>
          <p:cNvSpPr>
            <a:spLocks noGrp="1"/>
          </p:cNvSpPr>
          <p:nvPr>
            <p:ph type="subTitle" idx="1"/>
          </p:nvPr>
        </p:nvSpPr>
        <p:spPr>
          <a:xfrm>
            <a:off x="3886200" y="3652838"/>
            <a:ext cx="992188" cy="457200"/>
          </a:xfrm>
        </p:spPr>
        <p:txBody>
          <a:bodyPr/>
          <a:lstStyle/>
          <a:p>
            <a:pPr eaLnBrk="1" hangingPunct="1"/>
            <a:r>
              <a:rPr lang="en-US" altLang="en-US">
                <a:solidFill>
                  <a:schemeClr val="bg1"/>
                </a:solidFill>
              </a:rPr>
              <a:t> </a:t>
            </a:r>
          </a:p>
        </p:txBody>
      </p:sp>
      <p:sp>
        <p:nvSpPr>
          <p:cNvPr id="18437" name="TextBox 2"/>
          <p:cNvSpPr txBox="1">
            <a:spLocks noChangeArrowheads="1"/>
          </p:cNvSpPr>
          <p:nvPr/>
        </p:nvSpPr>
        <p:spPr bwMode="auto">
          <a:xfrm>
            <a:off x="446088" y="457200"/>
            <a:ext cx="1841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4800">
              <a:solidFill>
                <a:schemeClr val="bg1"/>
              </a:solidFill>
            </a:endParaRPr>
          </a:p>
          <a:p>
            <a:pPr eaLnBrk="1" hangingPunct="1">
              <a:spcBef>
                <a:spcPct val="0"/>
              </a:spcBef>
              <a:buFontTx/>
              <a:buNone/>
            </a:pPr>
            <a:endParaRPr lang="en-US" altLang="en-US" sz="4800">
              <a:solidFill>
                <a:schemeClr val="bg1"/>
              </a:solidFill>
            </a:endParaRPr>
          </a:p>
        </p:txBody>
      </p:sp>
      <p:sp>
        <p:nvSpPr>
          <p:cNvPr id="18438" name="TextBox 1"/>
          <p:cNvSpPr txBox="1">
            <a:spLocks noChangeArrowheads="1"/>
          </p:cNvSpPr>
          <p:nvPr/>
        </p:nvSpPr>
        <p:spPr bwMode="auto">
          <a:xfrm>
            <a:off x="960438" y="2058988"/>
            <a:ext cx="71628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000" dirty="0">
                <a:solidFill>
                  <a:schemeClr val="bg1"/>
                </a:solidFill>
                <a:latin typeface="Times New Roman" panose="02020603050405020304" pitchFamily="18" charset="0"/>
                <a:cs typeface="Times New Roman" panose="02020603050405020304" pitchFamily="18" charset="0"/>
              </a:rPr>
              <a:t>What you have seen today is the results of a preliminary standard that has been written at ASTM and is based on the AES 56 standard used to measure directivity balloons for speakers and other sound sources.</a:t>
            </a:r>
          </a:p>
          <a:p>
            <a:pPr algn="ctr" eaLnBrk="1" hangingPunct="1">
              <a:spcBef>
                <a:spcPct val="0"/>
              </a:spcBef>
              <a:buFontTx/>
              <a:buNone/>
            </a:pPr>
            <a:endParaRPr lang="en-US" altLang="en-US" sz="2000" dirty="0">
              <a:solidFill>
                <a:schemeClr val="bg1"/>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sz="2000" dirty="0">
                <a:solidFill>
                  <a:schemeClr val="bg1"/>
                </a:solidFill>
                <a:latin typeface="Times New Roman" panose="02020603050405020304" pitchFamily="18" charset="0"/>
                <a:cs typeface="Times New Roman" panose="02020603050405020304" pitchFamily="18" charset="0"/>
              </a:rPr>
              <a:t>As of last week at least 12 manufacturers have had their diffusers measured using this method and have data available and ready.</a:t>
            </a:r>
          </a:p>
          <a:p>
            <a:pPr algn="ctr" eaLnBrk="1" hangingPunct="1">
              <a:spcBef>
                <a:spcPct val="0"/>
              </a:spcBef>
              <a:buFontTx/>
              <a:buNone/>
            </a:pPr>
            <a:endParaRPr lang="en-US" altLang="en-US" sz="2000" dirty="0">
              <a:solidFill>
                <a:schemeClr val="bg1"/>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sz="2000" dirty="0">
                <a:solidFill>
                  <a:schemeClr val="bg1"/>
                </a:solidFill>
                <a:latin typeface="Times New Roman" panose="02020603050405020304" pitchFamily="18" charset="0"/>
                <a:cs typeface="Times New Roman" panose="02020603050405020304" pitchFamily="18" charset="0"/>
              </a:rPr>
              <a:t>The simulation programs are NOT directly ready for this but can be made to work with this data using work arounds</a:t>
            </a:r>
          </a:p>
          <a:p>
            <a:pPr algn="ctr" eaLnBrk="1" hangingPunct="1">
              <a:spcBef>
                <a:spcPct val="0"/>
              </a:spcBef>
              <a:buFontTx/>
              <a:buNone/>
            </a:pPr>
            <a:endParaRPr lang="en-US" altLang="en-US" sz="2000" dirty="0">
              <a:solidFill>
                <a:schemeClr val="bg1"/>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sz="2000" dirty="0">
                <a:solidFill>
                  <a:schemeClr val="bg1"/>
                </a:solidFill>
                <a:latin typeface="Times New Roman" panose="02020603050405020304" pitchFamily="18" charset="0"/>
                <a:cs typeface="Times New Roman" panose="02020603050405020304" pitchFamily="18" charset="0"/>
              </a:rPr>
              <a:t>We hope this will change in the near future and will allow basic diffusion to be used in simulation programs in a better way than just coefficients that tell us very little.</a:t>
            </a:r>
          </a:p>
        </p:txBody>
      </p:sp>
      <p:sp>
        <p:nvSpPr>
          <p:cNvPr id="18439" name="TextBox 2"/>
          <p:cNvSpPr txBox="1">
            <a:spLocks noChangeArrowheads="1"/>
          </p:cNvSpPr>
          <p:nvPr/>
        </p:nvSpPr>
        <p:spPr bwMode="auto">
          <a:xfrm>
            <a:off x="2865438" y="504825"/>
            <a:ext cx="360868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5400" dirty="0">
                <a:solidFill>
                  <a:schemeClr val="bg1"/>
                </a:solidFill>
                <a:latin typeface="Times New Roman" panose="02020603050405020304" pitchFamily="18" charset="0"/>
                <a:cs typeface="Times New Roman" panose="02020603050405020304" pitchFamily="18" charset="0"/>
              </a:rPr>
              <a:t>Conclusions</a:t>
            </a:r>
          </a:p>
        </p:txBody>
      </p:sp>
    </p:spTree>
    <p:extLst>
      <p:ext uri="{BB962C8B-B14F-4D97-AF65-F5344CB8AC3E}">
        <p14:creationId xmlns:p14="http://schemas.microsoft.com/office/powerpoint/2010/main" val="109471717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85800" y="1309688"/>
            <a:ext cx="7772400" cy="1470025"/>
          </a:xfrm>
        </p:spPr>
        <p:txBody>
          <a:bodyPr/>
          <a:lstStyle/>
          <a:p>
            <a:pPr eaLnBrk="1" hangingPunct="1">
              <a:defRPr/>
            </a:pPr>
            <a:r>
              <a:rPr lang="en-US" altLang="en-US" dirty="0">
                <a:solidFill>
                  <a:schemeClr val="bg1"/>
                </a:solidFill>
                <a:latin typeface="+mn-lt"/>
              </a:rPr>
              <a:t> </a:t>
            </a:r>
          </a:p>
        </p:txBody>
      </p:sp>
      <p:sp>
        <p:nvSpPr>
          <p:cNvPr id="20483" name="Subtitle 2"/>
          <p:cNvSpPr>
            <a:spLocks noGrp="1"/>
          </p:cNvSpPr>
          <p:nvPr>
            <p:ph type="subTitle" idx="1"/>
          </p:nvPr>
        </p:nvSpPr>
        <p:spPr>
          <a:xfrm>
            <a:off x="3886200" y="3652838"/>
            <a:ext cx="992188" cy="457200"/>
          </a:xfrm>
        </p:spPr>
        <p:txBody>
          <a:bodyPr/>
          <a:lstStyle/>
          <a:p>
            <a:pPr eaLnBrk="1" hangingPunct="1"/>
            <a:r>
              <a:rPr lang="en-US" altLang="en-US">
                <a:solidFill>
                  <a:schemeClr val="bg1"/>
                </a:solidFill>
              </a:rPr>
              <a:t> </a:t>
            </a:r>
          </a:p>
        </p:txBody>
      </p:sp>
      <p:sp>
        <p:nvSpPr>
          <p:cNvPr id="20485" name="TextBox 2"/>
          <p:cNvSpPr txBox="1">
            <a:spLocks noChangeArrowheads="1"/>
          </p:cNvSpPr>
          <p:nvPr/>
        </p:nvSpPr>
        <p:spPr bwMode="auto">
          <a:xfrm>
            <a:off x="446088" y="457200"/>
            <a:ext cx="1841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4800">
              <a:solidFill>
                <a:schemeClr val="bg1"/>
              </a:solidFill>
            </a:endParaRPr>
          </a:p>
          <a:p>
            <a:pPr eaLnBrk="1" hangingPunct="1">
              <a:spcBef>
                <a:spcPct val="0"/>
              </a:spcBef>
              <a:buFontTx/>
              <a:buNone/>
            </a:pPr>
            <a:endParaRPr lang="en-US" altLang="en-US" sz="4800">
              <a:solidFill>
                <a:schemeClr val="bg1"/>
              </a:solidFill>
            </a:endParaRPr>
          </a:p>
        </p:txBody>
      </p:sp>
      <p:sp>
        <p:nvSpPr>
          <p:cNvPr id="2" name="TextBox 1"/>
          <p:cNvSpPr txBox="1"/>
          <p:nvPr/>
        </p:nvSpPr>
        <p:spPr>
          <a:xfrm>
            <a:off x="1968500" y="2209800"/>
            <a:ext cx="5648854" cy="1754326"/>
          </a:xfrm>
          <a:prstGeom prst="rect">
            <a:avLst/>
          </a:prstGeom>
          <a:noFill/>
        </p:spPr>
        <p:txBody>
          <a:bodyPr wrap="none" rtlCol="0">
            <a:spAutoFit/>
          </a:bodyPr>
          <a:lstStyle/>
          <a:p>
            <a:pPr algn="ctr"/>
            <a:r>
              <a:rPr lang="en-US" sz="5400" dirty="0">
                <a:solidFill>
                  <a:schemeClr val="bg1"/>
                </a:solidFill>
                <a:latin typeface="Times New Roman" panose="02020603050405020304" pitchFamily="18" charset="0"/>
                <a:cs typeface="Times New Roman" panose="02020603050405020304" pitchFamily="18" charset="0"/>
              </a:rPr>
              <a:t>Thank You for your</a:t>
            </a:r>
          </a:p>
          <a:p>
            <a:pPr algn="ctr"/>
            <a:r>
              <a:rPr lang="en-US" sz="5400" dirty="0">
                <a:solidFill>
                  <a:schemeClr val="bg1"/>
                </a:solidFill>
                <a:latin typeface="Times New Roman" panose="02020603050405020304" pitchFamily="18" charset="0"/>
                <a:cs typeface="Times New Roman" panose="02020603050405020304" pitchFamily="18" charset="0"/>
              </a:rPr>
              <a:t>time and attention</a:t>
            </a:r>
          </a:p>
        </p:txBody>
      </p:sp>
    </p:spTree>
    <p:extLst>
      <p:ext uri="{BB962C8B-B14F-4D97-AF65-F5344CB8AC3E}">
        <p14:creationId xmlns:p14="http://schemas.microsoft.com/office/powerpoint/2010/main" val="3069178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2"/>
          <p:cNvSpPr txBox="1">
            <a:spLocks noChangeArrowheads="1"/>
          </p:cNvSpPr>
          <p:nvPr/>
        </p:nvSpPr>
        <p:spPr bwMode="auto">
          <a:xfrm>
            <a:off x="357188" y="533400"/>
            <a:ext cx="822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b="1">
                <a:solidFill>
                  <a:schemeClr val="bg1"/>
                </a:solidFill>
                <a:latin typeface="Times New Roman" pitchFamily="18" charset="0"/>
                <a:cs typeface="Times New Roman" pitchFamily="18" charset="0"/>
              </a:rPr>
              <a:t>Cylindrical Model Actual Measurements</a:t>
            </a:r>
          </a:p>
        </p:txBody>
      </p:sp>
      <p:pic>
        <p:nvPicPr>
          <p:cNvPr id="3993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4938" y="1447800"/>
            <a:ext cx="6134100"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7852175"/>
      </p:ext>
    </p:extLst>
  </p:cSld>
  <p:clrMapOvr>
    <a:masterClrMapping/>
  </p:clrMapOvr>
  <p:transition spd="slow"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2"/>
          <p:cNvSpPr txBox="1">
            <a:spLocks noChangeArrowheads="1"/>
          </p:cNvSpPr>
          <p:nvPr/>
        </p:nvSpPr>
        <p:spPr bwMode="auto">
          <a:xfrm>
            <a:off x="357188" y="533400"/>
            <a:ext cx="8229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b="1" dirty="0">
                <a:solidFill>
                  <a:schemeClr val="bg1"/>
                </a:solidFill>
                <a:latin typeface="Times New Roman" pitchFamily="18" charset="0"/>
                <a:cs typeface="Times New Roman" pitchFamily="18" charset="0"/>
              </a:rPr>
              <a:t>Cylindrical Model Simulation based on measurements</a:t>
            </a:r>
          </a:p>
        </p:txBody>
      </p:sp>
      <p:pic>
        <p:nvPicPr>
          <p:cNvPr id="2" name="Double Duty Diffuser">
            <a:hlinkClick r:id="" action="ppaction://media"/>
            <a:extLst>
              <a:ext uri="{FF2B5EF4-FFF2-40B4-BE49-F238E27FC236}">
                <a16:creationId xmlns:a16="http://schemas.microsoft.com/office/drawing/2014/main" id="{AEBB7957-2285-5AC0-3E08-89ACD95DFA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52600" y="1610618"/>
            <a:ext cx="4953000" cy="4953000"/>
          </a:xfrm>
          <a:prstGeom prst="rect">
            <a:avLst/>
          </a:prstGeom>
        </p:spPr>
      </p:pic>
    </p:spTree>
    <p:extLst>
      <p:ext uri="{BB962C8B-B14F-4D97-AF65-F5344CB8AC3E}">
        <p14:creationId xmlns:p14="http://schemas.microsoft.com/office/powerpoint/2010/main" val="3228963416"/>
      </p:ext>
    </p:extLst>
  </p:cSld>
  <p:clrMapOvr>
    <a:masterClrMapping/>
  </p:clrMapOvr>
  <p:transition spd="slow"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altLang="en-US" sz="5400" b="1" dirty="0">
                <a:solidFill>
                  <a:schemeClr val="bg1"/>
                </a:solidFill>
                <a:latin typeface="Times New Roman" pitchFamily="18" charset="0"/>
                <a:cs typeface="Times New Roman" pitchFamily="18" charset="0"/>
              </a:rPr>
              <a:t>Reverb Rooms</a:t>
            </a:r>
          </a:p>
        </p:txBody>
      </p:sp>
      <p:sp>
        <p:nvSpPr>
          <p:cNvPr id="2" name="Content Placeholder 1"/>
          <p:cNvSpPr>
            <a:spLocks noGrp="1"/>
          </p:cNvSpPr>
          <p:nvPr>
            <p:ph idx="1"/>
          </p:nvPr>
        </p:nvSpPr>
        <p:spPr>
          <a:xfrm>
            <a:off x="457200" y="2590800"/>
            <a:ext cx="8229600" cy="1981200"/>
          </a:xfrm>
        </p:spPr>
        <p:txBody>
          <a:bodyPr/>
          <a:lstStyle/>
          <a:p>
            <a:r>
              <a:rPr lang="en-US" sz="2800" dirty="0">
                <a:solidFill>
                  <a:schemeClr val="bg1"/>
                </a:solidFill>
                <a:latin typeface="Times New Roman" panose="02020603050405020304" pitchFamily="18" charset="0"/>
                <a:cs typeface="Times New Roman" panose="02020603050405020304" pitchFamily="18" charset="0"/>
              </a:rPr>
              <a:t>The largest in the world</a:t>
            </a:r>
          </a:p>
          <a:p>
            <a:r>
              <a:rPr lang="en-US" sz="2800" dirty="0">
                <a:solidFill>
                  <a:schemeClr val="bg1"/>
                </a:solidFill>
                <a:latin typeface="Times New Roman" panose="02020603050405020304" pitchFamily="18" charset="0"/>
                <a:cs typeface="Times New Roman" panose="02020603050405020304" pitchFamily="18" charset="0"/>
              </a:rPr>
              <a:t>737 cu meters</a:t>
            </a:r>
          </a:p>
          <a:p>
            <a:r>
              <a:rPr lang="en-US" sz="2800" dirty="0">
                <a:solidFill>
                  <a:schemeClr val="bg1"/>
                </a:solidFill>
                <a:latin typeface="Times New Roman" panose="02020603050405020304" pitchFamily="18" charset="0"/>
                <a:cs typeface="Times New Roman" panose="02020603050405020304" pitchFamily="18" charset="0"/>
              </a:rPr>
              <a:t>The quietest non anechoic rooms in the world</a:t>
            </a:r>
          </a:p>
          <a:p>
            <a:r>
              <a:rPr lang="en-US" sz="2800" dirty="0">
                <a:solidFill>
                  <a:schemeClr val="bg1"/>
                </a:solidFill>
                <a:latin typeface="Times New Roman" panose="02020603050405020304" pitchFamily="18" charset="0"/>
                <a:cs typeface="Times New Roman" panose="02020603050405020304" pitchFamily="18" charset="0"/>
              </a:rPr>
              <a:t>-18dbA average from 25Hz to 10KHz</a:t>
            </a:r>
          </a:p>
          <a:p>
            <a:r>
              <a:rPr lang="en-US" sz="2800" dirty="0">
                <a:solidFill>
                  <a:schemeClr val="bg1"/>
                </a:solidFill>
                <a:latin typeface="Times New Roman" panose="02020603050405020304" pitchFamily="18" charset="0"/>
                <a:cs typeface="Times New Roman" panose="02020603050405020304" pitchFamily="18" charset="0"/>
              </a:rPr>
              <a:t>10 ft. by 12 ft. TL opening</a:t>
            </a:r>
          </a:p>
        </p:txBody>
      </p:sp>
    </p:spTree>
    <p:extLst>
      <p:ext uri="{BB962C8B-B14F-4D97-AF65-F5344CB8AC3E}">
        <p14:creationId xmlns:p14="http://schemas.microsoft.com/office/powerpoint/2010/main" val="1045960317"/>
      </p:ext>
    </p:extLst>
  </p:cSld>
  <p:clrMapOvr>
    <a:masterClrMapping/>
  </p:clrMapOvr>
  <p:transition spd="slow" advTm="5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altLang="en-US" b="1">
                <a:solidFill>
                  <a:schemeClr val="bg1"/>
                </a:solidFill>
                <a:latin typeface="Times New Roman" pitchFamily="18" charset="0"/>
                <a:cs typeface="Times New Roman" pitchFamily="18" charset="0"/>
              </a:rPr>
              <a:t>E-90/ISO-140 Transmission Loss</a:t>
            </a:r>
          </a:p>
        </p:txBody>
      </p:sp>
      <p:pic>
        <p:nvPicPr>
          <p:cNvPr id="14339" name="Picture 6"/>
          <p:cNvPicPr preferRelativeResize="0">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371600"/>
            <a:ext cx="6858000"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57200" y="5562600"/>
            <a:ext cx="8229600" cy="563563"/>
          </a:xfrm>
        </p:spPr>
        <p:txBody>
          <a:bodyPr rtlCol="0">
            <a:noAutofit/>
          </a:bodyPr>
          <a:lstStyle/>
          <a:p>
            <a:pPr marL="0" indent="0" algn="ctr" eaLnBrk="1" fontAlgn="auto" hangingPunct="1">
              <a:spcAft>
                <a:spcPts val="0"/>
              </a:spcAft>
              <a:buFont typeface="Arial" panose="020B0604020202020204" pitchFamily="34" charset="0"/>
              <a:buNone/>
              <a:defRPr/>
            </a:pPr>
            <a:r>
              <a:rPr lang="en-US" b="1" dirty="0">
                <a:solidFill>
                  <a:schemeClr val="bg1"/>
                </a:solidFill>
                <a:latin typeface="Times New Roman" panose="02020603050405020304" pitchFamily="18" charset="0"/>
                <a:cs typeface="Times New Roman" panose="02020603050405020304" pitchFamily="18" charset="0"/>
              </a:rPr>
              <a:t>Walls</a:t>
            </a:r>
          </a:p>
          <a:p>
            <a:pPr marL="0" indent="0" algn="ctr" eaLnBrk="1" fontAlgn="auto" hangingPunct="1">
              <a:spcAft>
                <a:spcPts val="0"/>
              </a:spcAft>
              <a:buFont typeface="Arial" panose="020B0604020202020204" pitchFamily="34" charset="0"/>
              <a:buNone/>
              <a:defRPr/>
            </a:pPr>
            <a:r>
              <a:rPr lang="en-US" b="1" dirty="0">
                <a:solidFill>
                  <a:schemeClr val="bg1"/>
                </a:solidFill>
                <a:latin typeface="Times New Roman" panose="02020603050405020304" pitchFamily="18" charset="0"/>
                <a:cs typeface="Times New Roman" panose="02020603050405020304" pitchFamily="18" charset="0"/>
              </a:rPr>
              <a:t>25-10kZHz</a:t>
            </a:r>
          </a:p>
          <a:p>
            <a:pPr eaLnBrk="1" fontAlgn="auto" hangingPunct="1">
              <a:spcAft>
                <a:spcPts val="0"/>
              </a:spcAft>
              <a:buFont typeface="Arial" panose="020B0604020202020204" pitchFamily="34" charset="0"/>
              <a:buChar char="•"/>
              <a:defRPr/>
            </a:pPr>
            <a:endParaRPr lang="en-US" dirty="0"/>
          </a:p>
        </p:txBody>
      </p:sp>
    </p:spTree>
    <p:extLst>
      <p:ext uri="{BB962C8B-B14F-4D97-AF65-F5344CB8AC3E}">
        <p14:creationId xmlns:p14="http://schemas.microsoft.com/office/powerpoint/2010/main" val="245733793"/>
      </p:ext>
    </p:extLst>
  </p:cSld>
  <p:clrMapOvr>
    <a:masterClrMapping/>
  </p:clrMapOvr>
  <p:transition spd="slow" advTm="5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457200" y="1524000"/>
            <a:ext cx="8534400" cy="4213225"/>
          </a:xfrm>
        </p:spPr>
        <p:txBody>
          <a:bodyPr/>
          <a:lstStyle/>
          <a:p>
            <a:pPr eaLnBrk="1" hangingPunct="1"/>
            <a:r>
              <a:rPr lang="en-US" altLang="en-US" sz="5400" dirty="0">
                <a:solidFill>
                  <a:schemeClr val="bg1"/>
                </a:solidFill>
                <a:latin typeface="Broadway" pitchFamily="82" charset="0"/>
              </a:rPr>
              <a:t>1. Introduction:</a:t>
            </a:r>
            <a:br>
              <a:rPr lang="en-US" altLang="en-US" sz="5400" dirty="0">
                <a:solidFill>
                  <a:schemeClr val="bg1"/>
                </a:solidFill>
                <a:latin typeface="Broadway" pitchFamily="82" charset="0"/>
              </a:rPr>
            </a:br>
            <a:br>
              <a:rPr lang="en-US" altLang="en-US" sz="5400" dirty="0">
                <a:solidFill>
                  <a:schemeClr val="bg1"/>
                </a:solidFill>
                <a:latin typeface="Broadway" pitchFamily="82" charset="0"/>
              </a:rPr>
            </a:br>
            <a:r>
              <a:rPr lang="en-US" altLang="en-US" sz="5400" dirty="0">
                <a:solidFill>
                  <a:schemeClr val="bg1"/>
                </a:solidFill>
                <a:latin typeface="Times New Roman" panose="02020603050405020304" pitchFamily="18" charset="0"/>
                <a:cs typeface="Times New Roman" panose="02020603050405020304" pitchFamily="18" charset="0"/>
              </a:rPr>
              <a:t>Ron Sauro</a:t>
            </a:r>
            <a:br>
              <a:rPr lang="en-US" altLang="en-US" sz="4800" dirty="0">
                <a:solidFill>
                  <a:schemeClr val="bg1"/>
                </a:solidFill>
                <a:latin typeface="Times New Roman" panose="02020603050405020304" pitchFamily="18" charset="0"/>
                <a:cs typeface="Times New Roman" panose="02020603050405020304" pitchFamily="18" charset="0"/>
              </a:rPr>
            </a:br>
            <a:r>
              <a:rPr lang="en-US" altLang="en-US" sz="4800" dirty="0">
                <a:solidFill>
                  <a:schemeClr val="bg1"/>
                </a:solidFill>
                <a:latin typeface="Times New Roman" panose="02020603050405020304" pitchFamily="18" charset="0"/>
                <a:cs typeface="Times New Roman" panose="02020603050405020304" pitchFamily="18" charset="0"/>
              </a:rPr>
              <a:t>President</a:t>
            </a:r>
            <a:br>
              <a:rPr lang="en-US" altLang="en-US" sz="4800" dirty="0">
                <a:solidFill>
                  <a:schemeClr val="bg1"/>
                </a:solidFill>
                <a:latin typeface="Times New Roman" panose="02020603050405020304" pitchFamily="18" charset="0"/>
                <a:cs typeface="Times New Roman" panose="02020603050405020304" pitchFamily="18" charset="0"/>
              </a:rPr>
            </a:br>
            <a:r>
              <a:rPr lang="en-US" altLang="en-US" sz="4800" dirty="0">
                <a:solidFill>
                  <a:schemeClr val="bg1"/>
                </a:solidFill>
                <a:latin typeface="Times New Roman" panose="02020603050405020304" pitchFamily="18" charset="0"/>
                <a:cs typeface="Times New Roman" panose="02020603050405020304" pitchFamily="18" charset="0"/>
              </a:rPr>
              <a:t> NWAA Labs, Inc.</a:t>
            </a:r>
          </a:p>
        </p:txBody>
      </p:sp>
    </p:spTree>
    <p:extLst>
      <p:ext uri="{BB962C8B-B14F-4D97-AF65-F5344CB8AC3E}">
        <p14:creationId xmlns:p14="http://schemas.microsoft.com/office/powerpoint/2010/main" val="816822845"/>
      </p:ext>
    </p:extLst>
  </p:cSld>
  <p:clrMapOvr>
    <a:masterClrMapping/>
  </p:clrMapOvr>
  <p:transition spd="slow" advTm="5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altLang="en-US" b="1">
                <a:solidFill>
                  <a:schemeClr val="bg1"/>
                </a:solidFill>
                <a:latin typeface="Times New Roman" pitchFamily="18" charset="0"/>
                <a:cs typeface="Times New Roman" pitchFamily="18" charset="0"/>
              </a:rPr>
              <a:t>E-90/ISO-140 Transmission Loss</a:t>
            </a:r>
          </a:p>
        </p:txBody>
      </p:sp>
      <p:pic>
        <p:nvPicPr>
          <p:cNvPr id="11267" name="Picture 4"/>
          <p:cNvPicPr preferRelativeResize="0">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371600"/>
            <a:ext cx="68580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Content Placeholder 2"/>
          <p:cNvSpPr>
            <a:spLocks noGrp="1"/>
          </p:cNvSpPr>
          <p:nvPr>
            <p:ph idx="1"/>
          </p:nvPr>
        </p:nvSpPr>
        <p:spPr>
          <a:xfrm>
            <a:off x="457200" y="5410200"/>
            <a:ext cx="8229600" cy="685800"/>
          </a:xfrm>
        </p:spPr>
        <p:txBody>
          <a:bodyPr/>
          <a:lstStyle/>
          <a:p>
            <a:pPr marL="0" indent="0" algn="ctr" eaLnBrk="1" hangingPunct="1">
              <a:buFont typeface="Arial" charset="0"/>
              <a:buNone/>
            </a:pPr>
            <a:r>
              <a:rPr lang="en-US" altLang="en-US" b="1">
                <a:solidFill>
                  <a:schemeClr val="bg1"/>
                </a:solidFill>
                <a:latin typeface="Times New Roman" pitchFamily="18" charset="0"/>
                <a:cs typeface="Times New Roman" pitchFamily="18" charset="0"/>
              </a:rPr>
              <a:t> Windows</a:t>
            </a:r>
          </a:p>
          <a:p>
            <a:pPr marL="0" indent="0" algn="ctr" eaLnBrk="1" hangingPunct="1">
              <a:buFont typeface="Arial" charset="0"/>
              <a:buNone/>
            </a:pPr>
            <a:r>
              <a:rPr lang="en-US" altLang="en-US" b="1">
                <a:solidFill>
                  <a:schemeClr val="bg1"/>
                </a:solidFill>
                <a:latin typeface="Times New Roman" pitchFamily="18" charset="0"/>
                <a:cs typeface="Times New Roman" pitchFamily="18" charset="0"/>
              </a:rPr>
              <a:t>25-10kZHz</a:t>
            </a:r>
          </a:p>
        </p:txBody>
      </p:sp>
    </p:spTree>
  </p:cSld>
  <p:clrMapOvr>
    <a:masterClrMapping/>
  </p:clrMapOvr>
  <p:transition spd="slow" advTm="5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altLang="en-US" b="1">
                <a:solidFill>
                  <a:schemeClr val="bg1"/>
                </a:solidFill>
                <a:latin typeface="Times New Roman" pitchFamily="18" charset="0"/>
                <a:cs typeface="Times New Roman" pitchFamily="18" charset="0"/>
              </a:rPr>
              <a:t>E-90/ISO-140 Transmission Loss</a:t>
            </a:r>
          </a:p>
        </p:txBody>
      </p:sp>
      <p:pic>
        <p:nvPicPr>
          <p:cNvPr id="12291" name="Picture 6"/>
          <p:cNvPicPr preferRelativeResize="0">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371600"/>
            <a:ext cx="6858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Content Placeholder 2"/>
          <p:cNvSpPr>
            <a:spLocks noGrp="1"/>
          </p:cNvSpPr>
          <p:nvPr>
            <p:ph idx="1"/>
          </p:nvPr>
        </p:nvSpPr>
        <p:spPr>
          <a:xfrm>
            <a:off x="457200" y="5486400"/>
            <a:ext cx="8229600" cy="639763"/>
          </a:xfrm>
        </p:spPr>
        <p:txBody>
          <a:bodyPr/>
          <a:lstStyle/>
          <a:p>
            <a:pPr marL="0" indent="0" algn="ctr" eaLnBrk="1" hangingPunct="1">
              <a:buFont typeface="Arial" charset="0"/>
              <a:buNone/>
            </a:pPr>
            <a:r>
              <a:rPr lang="en-US" altLang="en-US" b="1" dirty="0">
                <a:solidFill>
                  <a:schemeClr val="bg1"/>
                </a:solidFill>
                <a:latin typeface="Times New Roman" pitchFamily="18" charset="0"/>
                <a:cs typeface="Times New Roman" pitchFamily="18" charset="0"/>
              </a:rPr>
              <a:t>Curtain Walls</a:t>
            </a:r>
          </a:p>
          <a:p>
            <a:pPr marL="0" indent="0" algn="ctr" eaLnBrk="1" hangingPunct="1">
              <a:buFont typeface="Arial" charset="0"/>
              <a:buNone/>
            </a:pPr>
            <a:r>
              <a:rPr lang="en-US" altLang="en-US" b="1" dirty="0">
                <a:solidFill>
                  <a:schemeClr val="bg1"/>
                </a:solidFill>
                <a:latin typeface="Times New Roman" pitchFamily="18" charset="0"/>
                <a:cs typeface="Times New Roman" pitchFamily="18" charset="0"/>
              </a:rPr>
              <a:t>25-10kZHz</a:t>
            </a:r>
          </a:p>
        </p:txBody>
      </p:sp>
    </p:spTree>
  </p:cSld>
  <p:clrMapOvr>
    <a:masterClrMapping/>
  </p:clrMapOvr>
  <p:transition spd="slow" advTm="5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altLang="en-US" b="1">
                <a:solidFill>
                  <a:schemeClr val="bg1"/>
                </a:solidFill>
                <a:latin typeface="Times New Roman" pitchFamily="18" charset="0"/>
                <a:cs typeface="Times New Roman" pitchFamily="18" charset="0"/>
              </a:rPr>
              <a:t>E-90/ISO-140 Transmission Loss</a:t>
            </a:r>
          </a:p>
        </p:txBody>
      </p:sp>
      <p:pic>
        <p:nvPicPr>
          <p:cNvPr id="13315" name="Picture 4"/>
          <p:cNvPicPr preferRelativeResize="0">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371600"/>
            <a:ext cx="6858000"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57200" y="5486400"/>
            <a:ext cx="8229600" cy="563563"/>
          </a:xfrm>
        </p:spPr>
        <p:txBody>
          <a:bodyPr rtlCol="0">
            <a:normAutofit fontScale="25000" lnSpcReduction="20000"/>
          </a:bodyPr>
          <a:lstStyle/>
          <a:p>
            <a:pPr marL="0" indent="0" algn="ctr" eaLnBrk="1" fontAlgn="auto" hangingPunct="1">
              <a:spcAft>
                <a:spcPts val="0"/>
              </a:spcAft>
              <a:buFont typeface="Arial" panose="020B0604020202020204" pitchFamily="34" charset="0"/>
              <a:buNone/>
              <a:defRPr/>
            </a:pPr>
            <a:r>
              <a:rPr lang="en-US" sz="12800" b="1" dirty="0">
                <a:solidFill>
                  <a:schemeClr val="bg1"/>
                </a:solidFill>
                <a:latin typeface="Times New Roman" panose="02020603050405020304" pitchFamily="18" charset="0"/>
                <a:cs typeface="Times New Roman" panose="02020603050405020304" pitchFamily="18" charset="0"/>
              </a:rPr>
              <a:t>Doors</a:t>
            </a:r>
          </a:p>
          <a:p>
            <a:pPr marL="0" indent="0" algn="ctr" eaLnBrk="1" fontAlgn="auto" hangingPunct="1">
              <a:spcAft>
                <a:spcPts val="0"/>
              </a:spcAft>
              <a:buFont typeface="Arial" panose="020B0604020202020204" pitchFamily="34" charset="0"/>
              <a:buNone/>
              <a:defRPr/>
            </a:pPr>
            <a:r>
              <a:rPr lang="en-US" sz="12800" b="1" dirty="0">
                <a:solidFill>
                  <a:schemeClr val="bg1"/>
                </a:solidFill>
                <a:latin typeface="Times New Roman" panose="02020603050405020304" pitchFamily="18" charset="0"/>
                <a:cs typeface="Times New Roman" panose="02020603050405020304" pitchFamily="18" charset="0"/>
              </a:rPr>
              <a:t>25-10kZHz</a:t>
            </a:r>
          </a:p>
          <a:p>
            <a:pPr algn="ctr" eaLnBrk="1" fontAlgn="auto" hangingPunct="1">
              <a:spcAft>
                <a:spcPts val="0"/>
              </a:spcAft>
              <a:buFont typeface="Arial" panose="020B0604020202020204" pitchFamily="34" charset="0"/>
              <a:buChar char="•"/>
              <a:defRPr/>
            </a:pPr>
            <a:endParaRPr lang="en-US" sz="9800" dirty="0">
              <a:solidFill>
                <a:schemeClr val="bg1"/>
              </a:solidFill>
            </a:endParaRPr>
          </a:p>
          <a:p>
            <a:pPr eaLnBrk="1" fontAlgn="auto" hangingPunct="1">
              <a:spcAft>
                <a:spcPts val="0"/>
              </a:spcAft>
              <a:buFont typeface="Arial" panose="020B0604020202020204" pitchFamily="34" charset="0"/>
              <a:buChar char="•"/>
              <a:defRPr/>
            </a:pPr>
            <a:endParaRPr lang="en-US" sz="9800" dirty="0">
              <a:solidFill>
                <a:schemeClr val="bg1"/>
              </a:solidFill>
            </a:endParaRPr>
          </a:p>
        </p:txBody>
      </p:sp>
    </p:spTree>
  </p:cSld>
  <p:clrMapOvr>
    <a:masterClrMapping/>
  </p:clrMapOvr>
  <p:transition spd="slow" advTm="5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altLang="en-US" b="1">
                <a:solidFill>
                  <a:schemeClr val="bg1"/>
                </a:solidFill>
                <a:latin typeface="Times New Roman" pitchFamily="18" charset="0"/>
                <a:cs typeface="Times New Roman" pitchFamily="18" charset="0"/>
              </a:rPr>
              <a:t>C-423/ISO-354 Absorption</a:t>
            </a:r>
          </a:p>
        </p:txBody>
      </p:sp>
      <p:pic>
        <p:nvPicPr>
          <p:cNvPr id="15363" name="Picture 4"/>
          <p:cNvPicPr preferRelativeResize="0">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47800"/>
            <a:ext cx="6858000"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57200" y="5562600"/>
            <a:ext cx="8229600" cy="563563"/>
          </a:xfrm>
        </p:spPr>
        <p:txBody>
          <a:bodyPr rtlCol="0">
            <a:noAutofit/>
          </a:bodyPr>
          <a:lstStyle/>
          <a:p>
            <a:pPr marL="0" indent="0" algn="ctr" eaLnBrk="1" fontAlgn="auto" hangingPunct="1">
              <a:spcAft>
                <a:spcPts val="0"/>
              </a:spcAft>
              <a:buFont typeface="Arial" panose="020B0604020202020204" pitchFamily="34" charset="0"/>
              <a:buNone/>
              <a:defRPr/>
            </a:pPr>
            <a:r>
              <a:rPr lang="en-US" b="1" dirty="0">
                <a:solidFill>
                  <a:schemeClr val="bg1"/>
                </a:solidFill>
                <a:latin typeface="Times New Roman" panose="02020603050405020304" pitchFamily="18" charset="0"/>
                <a:cs typeface="Times New Roman" panose="02020603050405020304" pitchFamily="18" charset="0"/>
              </a:rPr>
              <a:t>A type Mount</a:t>
            </a:r>
          </a:p>
          <a:p>
            <a:pPr marL="0" indent="0" algn="ctr" eaLnBrk="1" fontAlgn="auto" hangingPunct="1">
              <a:spcAft>
                <a:spcPts val="0"/>
              </a:spcAft>
              <a:buFont typeface="Arial" panose="020B0604020202020204" pitchFamily="34" charset="0"/>
              <a:buNone/>
              <a:defRPr/>
            </a:pPr>
            <a:r>
              <a:rPr lang="en-US" b="1" dirty="0">
                <a:solidFill>
                  <a:schemeClr val="bg1"/>
                </a:solidFill>
                <a:latin typeface="Times New Roman" panose="02020603050405020304" pitchFamily="18" charset="0"/>
                <a:cs typeface="Times New Roman" panose="02020603050405020304" pitchFamily="18" charset="0"/>
              </a:rPr>
              <a:t>25-10kZHz</a:t>
            </a:r>
          </a:p>
          <a:p>
            <a:pPr algn="ctr" eaLnBrk="1" fontAlgn="auto" hangingPunct="1">
              <a:spcAft>
                <a:spcPts val="0"/>
              </a:spcAft>
              <a:buFont typeface="Arial" panose="020B0604020202020204" pitchFamily="34" charset="0"/>
              <a:buChar char="•"/>
              <a:defRPr/>
            </a:pPr>
            <a:endParaRPr lang="en-US" dirty="0">
              <a:solidFill>
                <a:schemeClr val="bg1"/>
              </a:solidFill>
            </a:endParaRPr>
          </a:p>
        </p:txBody>
      </p:sp>
    </p:spTree>
  </p:cSld>
  <p:clrMapOvr>
    <a:masterClrMapping/>
  </p:clrMapOvr>
  <p:transition spd="slow" advTm="5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altLang="en-US" b="1">
                <a:solidFill>
                  <a:schemeClr val="bg1"/>
                </a:solidFill>
                <a:latin typeface="Times New Roman" pitchFamily="18" charset="0"/>
                <a:cs typeface="Times New Roman" pitchFamily="18" charset="0"/>
              </a:rPr>
              <a:t>C-423/ISO-354 Absorption</a:t>
            </a:r>
          </a:p>
        </p:txBody>
      </p:sp>
      <p:pic>
        <p:nvPicPr>
          <p:cNvPr id="16387" name="Picture 6"/>
          <p:cNvPicPr preferRelativeResize="0">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371600"/>
            <a:ext cx="6858000"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57200" y="5486400"/>
            <a:ext cx="8229600" cy="639763"/>
          </a:xfrm>
        </p:spPr>
        <p:txBody>
          <a:bodyPr rtlCol="0">
            <a:normAutofit fontScale="25000" lnSpcReduction="20000"/>
          </a:bodyPr>
          <a:lstStyle/>
          <a:p>
            <a:pPr marL="0" indent="0" algn="ctr" eaLnBrk="1" fontAlgn="auto" hangingPunct="1">
              <a:spcAft>
                <a:spcPts val="0"/>
              </a:spcAft>
              <a:buFont typeface="Arial" panose="020B0604020202020204" pitchFamily="34" charset="0"/>
              <a:buNone/>
              <a:defRPr/>
            </a:pPr>
            <a:r>
              <a:rPr lang="en-US" sz="12800" b="1" dirty="0">
                <a:solidFill>
                  <a:schemeClr val="bg1"/>
                </a:solidFill>
                <a:latin typeface="Times New Roman" panose="02020603050405020304" pitchFamily="18" charset="0"/>
                <a:cs typeface="Times New Roman" panose="02020603050405020304" pitchFamily="18" charset="0"/>
              </a:rPr>
              <a:t>Type E-400 Mount</a:t>
            </a:r>
          </a:p>
          <a:p>
            <a:pPr marL="0" indent="0" algn="ctr" eaLnBrk="1" fontAlgn="auto" hangingPunct="1">
              <a:spcAft>
                <a:spcPts val="0"/>
              </a:spcAft>
              <a:buFont typeface="Arial" panose="020B0604020202020204" pitchFamily="34" charset="0"/>
              <a:buNone/>
              <a:defRPr/>
            </a:pPr>
            <a:r>
              <a:rPr lang="en-US" sz="12800" b="1" dirty="0">
                <a:solidFill>
                  <a:schemeClr val="bg1"/>
                </a:solidFill>
                <a:latin typeface="Times New Roman" panose="02020603050405020304" pitchFamily="18" charset="0"/>
                <a:cs typeface="Times New Roman" panose="02020603050405020304" pitchFamily="18" charset="0"/>
              </a:rPr>
              <a:t>25-10kZHz</a:t>
            </a:r>
          </a:p>
          <a:p>
            <a:pPr algn="ctr" eaLnBrk="1" fontAlgn="auto" hangingPunct="1">
              <a:spcAft>
                <a:spcPts val="0"/>
              </a:spcAft>
              <a:buFont typeface="Arial" panose="020B0604020202020204" pitchFamily="34" charset="0"/>
              <a:buChar char="•"/>
              <a:defRPr/>
            </a:pPr>
            <a:endParaRPr lang="en-US" sz="12800" b="1" dirty="0">
              <a:solidFill>
                <a:schemeClr val="bg1"/>
              </a:solidFill>
            </a:endParaRPr>
          </a:p>
          <a:p>
            <a:pPr eaLnBrk="1" fontAlgn="auto" hangingPunct="1">
              <a:spcAft>
                <a:spcPts val="0"/>
              </a:spcAft>
              <a:buFont typeface="Arial" panose="020B0604020202020204" pitchFamily="34" charset="0"/>
              <a:buChar char="•"/>
              <a:defRPr/>
            </a:pPr>
            <a:endParaRPr lang="en-US" dirty="0">
              <a:solidFill>
                <a:schemeClr val="bg1"/>
              </a:solidFill>
            </a:endParaRPr>
          </a:p>
        </p:txBody>
      </p:sp>
    </p:spTree>
  </p:cSld>
  <p:clrMapOvr>
    <a:masterClrMapping/>
  </p:clrMapOvr>
  <p:transition spd="slow" advTm="5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ltLang="en-US" b="1">
                <a:solidFill>
                  <a:schemeClr val="bg1"/>
                </a:solidFill>
                <a:latin typeface="Times New Roman" pitchFamily="18" charset="0"/>
                <a:cs typeface="Times New Roman" pitchFamily="18" charset="0"/>
              </a:rPr>
              <a:t>C-423/ISO-354 Absorption</a:t>
            </a:r>
          </a:p>
        </p:txBody>
      </p:sp>
      <p:pic>
        <p:nvPicPr>
          <p:cNvPr id="17411" name="Picture 4"/>
          <p:cNvPicPr preferRelativeResize="0">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447800"/>
            <a:ext cx="6858000"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228600" y="5410200"/>
            <a:ext cx="8839200" cy="914400"/>
          </a:xfrm>
        </p:spPr>
        <p:txBody>
          <a:bodyPr rtlCol="0">
            <a:normAutofit fontScale="25000" lnSpcReduction="20000"/>
          </a:bodyPr>
          <a:lstStyle/>
          <a:p>
            <a:pPr marL="0" indent="0" algn="ctr" eaLnBrk="1" fontAlgn="auto" hangingPunct="1">
              <a:spcAft>
                <a:spcPts val="0"/>
              </a:spcAft>
              <a:buFont typeface="Arial" panose="020B0604020202020204" pitchFamily="34" charset="0"/>
              <a:buNone/>
              <a:defRPr/>
            </a:pPr>
            <a:r>
              <a:rPr lang="en-US" sz="12800" b="1" dirty="0">
                <a:solidFill>
                  <a:schemeClr val="bg1"/>
                </a:solidFill>
                <a:latin typeface="Times New Roman" panose="02020603050405020304" pitchFamily="18" charset="0"/>
                <a:cs typeface="Times New Roman" panose="02020603050405020304" pitchFamily="18" charset="0"/>
              </a:rPr>
              <a:t>Type M Mount</a:t>
            </a:r>
          </a:p>
          <a:p>
            <a:pPr marL="0" indent="0" algn="ctr" eaLnBrk="1" fontAlgn="auto" hangingPunct="1">
              <a:spcAft>
                <a:spcPts val="0"/>
              </a:spcAft>
              <a:buFont typeface="Arial" panose="020B0604020202020204" pitchFamily="34" charset="0"/>
              <a:buNone/>
              <a:defRPr/>
            </a:pPr>
            <a:r>
              <a:rPr lang="en-US" sz="12800" b="1" dirty="0">
                <a:solidFill>
                  <a:schemeClr val="bg1"/>
                </a:solidFill>
                <a:latin typeface="Times New Roman" panose="02020603050405020304" pitchFamily="18" charset="0"/>
                <a:cs typeface="Times New Roman" panose="02020603050405020304" pitchFamily="18" charset="0"/>
              </a:rPr>
              <a:t>25-10kZHz</a:t>
            </a:r>
          </a:p>
          <a:p>
            <a:pPr algn="ctr" eaLnBrk="1" fontAlgn="auto" hangingPunct="1">
              <a:spcAft>
                <a:spcPts val="0"/>
              </a:spcAft>
              <a:buFont typeface="Arial" panose="020B0604020202020204" pitchFamily="34" charset="0"/>
              <a:buChar char="•"/>
              <a:defRPr/>
            </a:pPr>
            <a:endParaRPr lang="en-US" sz="12800" dirty="0">
              <a:solidFill>
                <a:schemeClr val="bg1"/>
              </a:solidFill>
            </a:endParaRPr>
          </a:p>
          <a:p>
            <a:pPr eaLnBrk="1" fontAlgn="auto" hangingPunct="1">
              <a:spcAft>
                <a:spcPts val="0"/>
              </a:spcAft>
              <a:buFont typeface="Arial" panose="020B0604020202020204" pitchFamily="34" charset="0"/>
              <a:buChar char="•"/>
              <a:defRPr/>
            </a:pPr>
            <a:endParaRPr lang="en-US" dirty="0"/>
          </a:p>
        </p:txBody>
      </p:sp>
    </p:spTree>
  </p:cSld>
  <p:clrMapOvr>
    <a:masterClrMapping/>
  </p:clrMapOvr>
  <p:transition spd="slow" advTm="5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altLang="en-US" b="1">
                <a:solidFill>
                  <a:schemeClr val="bg1"/>
                </a:solidFill>
                <a:latin typeface="Times New Roman" pitchFamily="18" charset="0"/>
                <a:cs typeface="Times New Roman" pitchFamily="18" charset="0"/>
              </a:rPr>
              <a:t>C-423/ISO-354 Absorption</a:t>
            </a:r>
          </a:p>
        </p:txBody>
      </p:sp>
      <p:pic>
        <p:nvPicPr>
          <p:cNvPr id="18435" name="Picture 6"/>
          <p:cNvPicPr preferRelativeResize="0">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371600"/>
            <a:ext cx="6858000"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57200" y="5410200"/>
            <a:ext cx="8229600" cy="712788"/>
          </a:xfrm>
        </p:spPr>
        <p:txBody>
          <a:bodyPr rtlCol="0">
            <a:noAutofit/>
          </a:bodyPr>
          <a:lstStyle/>
          <a:p>
            <a:pPr marL="0" indent="0" algn="ctr" eaLnBrk="1" fontAlgn="auto" hangingPunct="1">
              <a:spcAft>
                <a:spcPts val="0"/>
              </a:spcAft>
              <a:buFont typeface="Arial" panose="020B0604020202020204" pitchFamily="34" charset="0"/>
              <a:buNone/>
              <a:defRPr/>
            </a:pPr>
            <a:r>
              <a:rPr lang="en-US" b="1" dirty="0">
                <a:solidFill>
                  <a:schemeClr val="bg1"/>
                </a:solidFill>
                <a:latin typeface="Times New Roman" panose="02020603050405020304" pitchFamily="18" charset="0"/>
                <a:cs typeface="Times New Roman" panose="02020603050405020304" pitchFamily="18" charset="0"/>
              </a:rPr>
              <a:t>Type J Mount</a:t>
            </a:r>
          </a:p>
          <a:p>
            <a:pPr marL="0" indent="0" algn="ctr" eaLnBrk="1" fontAlgn="auto" hangingPunct="1">
              <a:spcAft>
                <a:spcPts val="0"/>
              </a:spcAft>
              <a:buFont typeface="Arial" panose="020B0604020202020204" pitchFamily="34" charset="0"/>
              <a:buNone/>
              <a:defRPr/>
            </a:pPr>
            <a:r>
              <a:rPr lang="en-US" b="1" dirty="0">
                <a:solidFill>
                  <a:schemeClr val="bg1"/>
                </a:solidFill>
                <a:latin typeface="Times New Roman" panose="02020603050405020304" pitchFamily="18" charset="0"/>
                <a:cs typeface="Times New Roman" panose="02020603050405020304" pitchFamily="18" charset="0"/>
              </a:rPr>
              <a:t>25-10kZHz</a:t>
            </a:r>
          </a:p>
          <a:p>
            <a:pPr marL="0" indent="0" algn="ctr" eaLnBrk="1" fontAlgn="auto" hangingPunct="1">
              <a:spcAft>
                <a:spcPts val="0"/>
              </a:spcAft>
              <a:buFont typeface="Arial" panose="020B0604020202020204" pitchFamily="34" charset="0"/>
              <a:buNone/>
              <a:defRPr/>
            </a:pPr>
            <a:endParaRPr lang="en-US" b="1" dirty="0">
              <a:solidFill>
                <a:schemeClr val="bg1"/>
              </a:solidFill>
            </a:endParaRPr>
          </a:p>
          <a:p>
            <a:pPr eaLnBrk="1" fontAlgn="auto" hangingPunct="1">
              <a:spcAft>
                <a:spcPts val="0"/>
              </a:spcAft>
              <a:buFont typeface="Arial" panose="020B0604020202020204" pitchFamily="34" charset="0"/>
              <a:buChar char="•"/>
              <a:defRPr/>
            </a:pPr>
            <a:endParaRPr lang="en-US" dirty="0"/>
          </a:p>
        </p:txBody>
      </p:sp>
    </p:spTree>
  </p:cSld>
  <p:clrMapOvr>
    <a:masterClrMapping/>
  </p:clrMapOvr>
  <p:transition spd="slow" advTm="5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solidFill>
                  <a:schemeClr val="bg1"/>
                </a:solidFill>
                <a:latin typeface="Broadway" panose="04040905080B02020502" pitchFamily="82" charset="0"/>
              </a:rPr>
              <a:t>3. Introduction</a:t>
            </a:r>
          </a:p>
        </p:txBody>
      </p:sp>
      <p:sp>
        <p:nvSpPr>
          <p:cNvPr id="3" name="Content Placeholder 2"/>
          <p:cNvSpPr>
            <a:spLocks noGrp="1"/>
          </p:cNvSpPr>
          <p:nvPr>
            <p:ph idx="1"/>
          </p:nvPr>
        </p:nvSpPr>
        <p:spPr>
          <a:xfrm>
            <a:off x="457200" y="2667000"/>
            <a:ext cx="8229600" cy="1066800"/>
          </a:xfrm>
        </p:spPr>
        <p:txBody>
          <a:bodyPr/>
          <a:lstStyle/>
          <a:p>
            <a:pPr marL="0" indent="0" algn="ctr">
              <a:buNone/>
            </a:pPr>
            <a:r>
              <a:rPr lang="en-US" sz="4800" dirty="0">
                <a:solidFill>
                  <a:schemeClr val="bg1"/>
                </a:solidFill>
                <a:latin typeface="Times New Roman" panose="02020603050405020304" pitchFamily="18" charset="0"/>
                <a:cs typeface="Times New Roman" panose="02020603050405020304" pitchFamily="18" charset="0"/>
              </a:rPr>
              <a:t>Research and Discoveries</a:t>
            </a:r>
          </a:p>
          <a:p>
            <a:pPr marL="0" indent="0" algn="ctr">
              <a:buNone/>
            </a:pPr>
            <a:r>
              <a:rPr lang="en-US" sz="4800" dirty="0">
                <a:solidFill>
                  <a:schemeClr val="bg1"/>
                </a:solidFill>
                <a:latin typeface="Times New Roman" panose="02020603050405020304" pitchFamily="18" charset="0"/>
                <a:cs typeface="Times New Roman" panose="02020603050405020304" pitchFamily="18" charset="0"/>
              </a:rPr>
              <a:t>1. Absorption</a:t>
            </a:r>
          </a:p>
        </p:txBody>
      </p:sp>
    </p:spTree>
    <p:extLst>
      <p:ext uri="{BB962C8B-B14F-4D97-AF65-F5344CB8AC3E}">
        <p14:creationId xmlns:p14="http://schemas.microsoft.com/office/powerpoint/2010/main" val="2061367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569913" y="0"/>
            <a:ext cx="8229600" cy="1143000"/>
          </a:xfrm>
        </p:spPr>
        <p:txBody>
          <a:bodyPr/>
          <a:lstStyle/>
          <a:p>
            <a:pPr eaLnBrk="1" hangingPunct="1"/>
            <a:r>
              <a:rPr lang="en-US" altLang="en-US" b="1">
                <a:solidFill>
                  <a:schemeClr val="bg1"/>
                </a:solidFill>
                <a:latin typeface="Times New Roman" pitchFamily="18" charset="0"/>
                <a:cs typeface="Times New Roman" pitchFamily="18" charset="0"/>
              </a:rPr>
              <a:t>C-423/ISO-354 Absorption</a:t>
            </a:r>
          </a:p>
        </p:txBody>
      </p:sp>
      <p:sp>
        <p:nvSpPr>
          <p:cNvPr id="3" name="Content Placeholder 2"/>
          <p:cNvSpPr>
            <a:spLocks noGrp="1"/>
          </p:cNvSpPr>
          <p:nvPr>
            <p:ph idx="1"/>
          </p:nvPr>
        </p:nvSpPr>
        <p:spPr>
          <a:xfrm>
            <a:off x="457200" y="5562600"/>
            <a:ext cx="8229600" cy="944563"/>
          </a:xfrm>
        </p:spPr>
        <p:txBody>
          <a:bodyPr rtlCol="0">
            <a:normAutofit/>
          </a:bodyPr>
          <a:lstStyle/>
          <a:p>
            <a:pPr marL="0" indent="0" algn="ctr" eaLnBrk="1" fontAlgn="auto" hangingPunct="1">
              <a:spcAft>
                <a:spcPts val="0"/>
              </a:spcAft>
              <a:buFont typeface="Arial" panose="020B0604020202020204" pitchFamily="34" charset="0"/>
              <a:buNone/>
              <a:defRPr/>
            </a:pPr>
            <a:r>
              <a:rPr lang="en-US" sz="4100" b="1" dirty="0">
                <a:solidFill>
                  <a:schemeClr val="bg1"/>
                </a:solidFill>
                <a:latin typeface="Times New Roman" panose="02020603050405020304" pitchFamily="18" charset="0"/>
                <a:cs typeface="Times New Roman" panose="02020603050405020304" pitchFamily="18" charset="0"/>
              </a:rPr>
              <a:t>Experimental A Mount Monolithic</a:t>
            </a:r>
          </a:p>
          <a:p>
            <a:pPr marL="0" indent="0" algn="ctr" eaLnBrk="1" fontAlgn="auto" hangingPunct="1">
              <a:spcAft>
                <a:spcPts val="0"/>
              </a:spcAft>
              <a:buFont typeface="Arial" panose="020B0604020202020204" pitchFamily="34" charset="0"/>
              <a:buNone/>
              <a:defRPr/>
            </a:pPr>
            <a:endParaRPr lang="en-US" sz="4100" b="1" dirty="0">
              <a:solidFill>
                <a:schemeClr val="bg1"/>
              </a:solidFill>
              <a:latin typeface="Times New Roman" panose="02020603050405020304" pitchFamily="18" charset="0"/>
              <a:cs typeface="Times New Roman" panose="02020603050405020304" pitchFamily="18" charset="0"/>
            </a:endParaRPr>
          </a:p>
          <a:p>
            <a:pPr eaLnBrk="1" fontAlgn="auto" hangingPunct="1">
              <a:spcAft>
                <a:spcPts val="0"/>
              </a:spcAft>
              <a:buFont typeface="Arial" panose="020B0604020202020204" pitchFamily="34" charset="0"/>
              <a:buChar char="•"/>
              <a:defRPr/>
            </a:pPr>
            <a:endParaRPr lang="en-US" dirty="0"/>
          </a:p>
        </p:txBody>
      </p:sp>
      <p:pic>
        <p:nvPicPr>
          <p:cNvPr id="2765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800" y="1143000"/>
            <a:ext cx="79454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1567538"/>
      </p:ext>
    </p:extLst>
  </p:cSld>
  <p:clrMapOvr>
    <a:masterClrMapping/>
  </p:clrMapOvr>
  <p:transition spd="slow" advTm="5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569913" y="0"/>
            <a:ext cx="8229600" cy="1143000"/>
          </a:xfrm>
        </p:spPr>
        <p:txBody>
          <a:bodyPr/>
          <a:lstStyle/>
          <a:p>
            <a:pPr eaLnBrk="1" hangingPunct="1"/>
            <a:r>
              <a:rPr lang="en-US" altLang="en-US" b="1">
                <a:solidFill>
                  <a:schemeClr val="bg1"/>
                </a:solidFill>
                <a:latin typeface="Times New Roman" pitchFamily="18" charset="0"/>
                <a:cs typeface="Times New Roman" pitchFamily="18" charset="0"/>
              </a:rPr>
              <a:t>C-423/ISO-354 Absorption</a:t>
            </a:r>
          </a:p>
        </p:txBody>
      </p:sp>
      <p:sp>
        <p:nvSpPr>
          <p:cNvPr id="3" name="Content Placeholder 2"/>
          <p:cNvSpPr>
            <a:spLocks noGrp="1"/>
          </p:cNvSpPr>
          <p:nvPr>
            <p:ph idx="1"/>
          </p:nvPr>
        </p:nvSpPr>
        <p:spPr>
          <a:xfrm>
            <a:off x="457200" y="5562600"/>
            <a:ext cx="8229600" cy="944563"/>
          </a:xfrm>
        </p:spPr>
        <p:txBody>
          <a:bodyPr rtlCol="0">
            <a:normAutofit/>
          </a:bodyPr>
          <a:lstStyle/>
          <a:p>
            <a:pPr marL="0" indent="0" algn="ctr" eaLnBrk="1" fontAlgn="auto" hangingPunct="1">
              <a:spcAft>
                <a:spcPts val="0"/>
              </a:spcAft>
              <a:buFont typeface="Arial" panose="020B0604020202020204" pitchFamily="34" charset="0"/>
              <a:buNone/>
              <a:defRPr/>
            </a:pPr>
            <a:r>
              <a:rPr lang="en-US" sz="4100" b="1" dirty="0">
                <a:solidFill>
                  <a:schemeClr val="bg1"/>
                </a:solidFill>
                <a:latin typeface="Times New Roman" panose="02020603050405020304" pitchFamily="18" charset="0"/>
                <a:cs typeface="Times New Roman" panose="02020603050405020304" pitchFamily="18" charset="0"/>
              </a:rPr>
              <a:t>Experimental A Mount Split</a:t>
            </a:r>
          </a:p>
          <a:p>
            <a:pPr marL="0" indent="0" algn="ctr" eaLnBrk="1" fontAlgn="auto" hangingPunct="1">
              <a:spcAft>
                <a:spcPts val="0"/>
              </a:spcAft>
              <a:buFont typeface="Arial" panose="020B0604020202020204" pitchFamily="34" charset="0"/>
              <a:buNone/>
              <a:defRPr/>
            </a:pPr>
            <a:endParaRPr lang="en-US" sz="4100" b="1" dirty="0">
              <a:solidFill>
                <a:schemeClr val="bg1"/>
              </a:solidFill>
              <a:latin typeface="Times New Roman" panose="02020603050405020304" pitchFamily="18" charset="0"/>
              <a:cs typeface="Times New Roman" panose="02020603050405020304" pitchFamily="18" charset="0"/>
            </a:endParaRPr>
          </a:p>
          <a:p>
            <a:pPr eaLnBrk="1" fontAlgn="auto" hangingPunct="1">
              <a:spcAft>
                <a:spcPts val="0"/>
              </a:spcAft>
              <a:buFont typeface="Arial" panose="020B0604020202020204" pitchFamily="34" charset="0"/>
              <a:buChar char="•"/>
              <a:defRPr/>
            </a:pPr>
            <a:endParaRPr lang="en-US" dirty="0"/>
          </a:p>
        </p:txBody>
      </p:sp>
      <p:pic>
        <p:nvPicPr>
          <p:cNvPr id="28676" name="Picture 4"/>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43000"/>
            <a:ext cx="7945438"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6696410"/>
      </p:ext>
    </p:extLst>
  </p:cSld>
  <p:clrMapOvr>
    <a:masterClrMapping/>
  </p:clrMapOvr>
  <p:transition spd="slow" advTm="5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a:xfrm>
            <a:off x="990600" y="0"/>
            <a:ext cx="7239000" cy="1470025"/>
          </a:xfrm>
        </p:spPr>
        <p:txBody>
          <a:bodyPr/>
          <a:lstStyle/>
          <a:p>
            <a:pPr eaLnBrk="1" hangingPunct="1"/>
            <a:r>
              <a:rPr lang="en-US" altLang="en-US" sz="4800" b="1">
                <a:solidFill>
                  <a:schemeClr val="bg1"/>
                </a:solidFill>
                <a:latin typeface="Times New Roman" pitchFamily="18" charset="0"/>
                <a:cs typeface="Times New Roman" pitchFamily="18" charset="0"/>
              </a:rPr>
              <a:t>The Man Behind It</a:t>
            </a:r>
          </a:p>
        </p:txBody>
      </p:sp>
      <p:sp>
        <p:nvSpPr>
          <p:cNvPr id="6147" name="TextBox 4"/>
          <p:cNvSpPr txBox="1">
            <a:spLocks noChangeArrowheads="1"/>
          </p:cNvSpPr>
          <p:nvPr/>
        </p:nvSpPr>
        <p:spPr bwMode="auto">
          <a:xfrm>
            <a:off x="152400" y="1200884"/>
            <a:ext cx="88392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000" b="1" dirty="0">
              <a:solidFill>
                <a:schemeClr val="bg1"/>
              </a:solidFill>
              <a:latin typeface="Times New Roman" pitchFamily="18" charset="0"/>
              <a:cs typeface="Times New Roman" pitchFamily="18" charset="0"/>
            </a:endParaRPr>
          </a:p>
          <a:p>
            <a:pPr algn="ctr" eaLnBrk="1" hangingPunct="1">
              <a:spcBef>
                <a:spcPct val="0"/>
              </a:spcBef>
              <a:buFontTx/>
              <a:buNone/>
            </a:pPr>
            <a:r>
              <a:rPr lang="en-US" altLang="en-US" sz="2000" b="1" dirty="0">
                <a:solidFill>
                  <a:schemeClr val="bg1"/>
                </a:solidFill>
                <a:latin typeface="Times New Roman" pitchFamily="18" charset="0"/>
                <a:cs typeface="Times New Roman" pitchFamily="18" charset="0"/>
              </a:rPr>
              <a:t>As a result of the first airline hijacking by D.B. Cooper, he is tasked with detecting guns being smuggled onto an aircraft. He invents the first “Metal Detector” used in airports. </a:t>
            </a:r>
          </a:p>
          <a:p>
            <a:pPr algn="ctr" eaLnBrk="1" hangingPunct="1">
              <a:spcBef>
                <a:spcPct val="0"/>
              </a:spcBef>
              <a:buFontTx/>
              <a:buNone/>
            </a:pPr>
            <a:endParaRPr lang="en-US" altLang="en-US" sz="2000" b="1" dirty="0">
              <a:solidFill>
                <a:schemeClr val="bg1"/>
              </a:solidFill>
              <a:latin typeface="Times New Roman" pitchFamily="18" charset="0"/>
              <a:cs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832100"/>
            <a:ext cx="3505200" cy="3810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2819400"/>
            <a:ext cx="4380442" cy="3810000"/>
          </a:xfrm>
          <a:prstGeom prst="rect">
            <a:avLst/>
          </a:prstGeom>
        </p:spPr>
      </p:pic>
    </p:spTree>
  </p:cSld>
  <p:clrMapOvr>
    <a:masterClrMapping/>
  </p:clrMapOvr>
  <p:transition spd="slow" advTm="12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US" altLang="en-US" b="1">
                <a:solidFill>
                  <a:schemeClr val="bg1"/>
                </a:solidFill>
                <a:latin typeface="Times New Roman" pitchFamily="18" charset="0"/>
                <a:cs typeface="Times New Roman" pitchFamily="18" charset="0"/>
              </a:rPr>
              <a:t>C-423/ISO-354 Absorption</a:t>
            </a:r>
          </a:p>
        </p:txBody>
      </p:sp>
      <p:pic>
        <p:nvPicPr>
          <p:cNvPr id="26627" name="Picture 6"/>
          <p:cNvPicPr preferRelativeResize="0">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524000"/>
            <a:ext cx="6858000"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57200" y="5410200"/>
            <a:ext cx="8229600" cy="1020763"/>
          </a:xfrm>
        </p:spPr>
        <p:txBody>
          <a:bodyPr rtlCol="0">
            <a:normAutofit/>
          </a:bodyPr>
          <a:lstStyle/>
          <a:p>
            <a:pPr marL="0" indent="0" algn="ctr" eaLnBrk="1" fontAlgn="auto" hangingPunct="1">
              <a:spcAft>
                <a:spcPts val="0"/>
              </a:spcAft>
              <a:buFont typeface="Arial" panose="020B0604020202020204" pitchFamily="34" charset="0"/>
              <a:buNone/>
              <a:defRPr/>
            </a:pPr>
            <a:r>
              <a:rPr lang="en-US" b="1" dirty="0">
                <a:solidFill>
                  <a:schemeClr val="bg1"/>
                </a:solidFill>
                <a:latin typeface="Times New Roman" panose="02020603050405020304" pitchFamily="18" charset="0"/>
                <a:cs typeface="Times New Roman" panose="02020603050405020304" pitchFamily="18" charset="0"/>
              </a:rPr>
              <a:t>Experimental Wall Mount</a:t>
            </a:r>
          </a:p>
          <a:p>
            <a:pPr eaLnBrk="1" fontAlgn="auto" hangingPunct="1">
              <a:spcAft>
                <a:spcPts val="0"/>
              </a:spcAft>
              <a:buFont typeface="Arial" panose="020B0604020202020204" pitchFamily="34" charset="0"/>
              <a:buChar char="•"/>
              <a:defRPr/>
            </a:pPr>
            <a:endParaRPr lang="en-US" dirty="0"/>
          </a:p>
        </p:txBody>
      </p:sp>
    </p:spTree>
  </p:cSld>
  <p:clrMapOvr>
    <a:masterClrMapping/>
  </p:clrMapOvr>
  <p:transition spd="slow" advTm="5000"/>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6"/>
          <p:cNvSpPr>
            <a:spLocks noGrp="1" noChangeArrowheads="1"/>
          </p:cNvSpPr>
          <p:nvPr>
            <p:ph type="title"/>
          </p:nvPr>
        </p:nvSpPr>
        <p:spPr/>
        <p:txBody>
          <a:bodyPr/>
          <a:lstStyle/>
          <a:p>
            <a:pPr eaLnBrk="1" hangingPunct="1"/>
            <a:r>
              <a:rPr lang="en-US" altLang="en-US" sz="5400" dirty="0">
                <a:solidFill>
                  <a:schemeClr val="bg1"/>
                </a:solidFill>
                <a:latin typeface="Times New Roman" panose="02020603050405020304" pitchFamily="18" charset="0"/>
                <a:cs typeface="Times New Roman" panose="02020603050405020304" pitchFamily="18" charset="0"/>
              </a:rPr>
              <a:t>Topics of Discussion</a:t>
            </a:r>
          </a:p>
        </p:txBody>
      </p:sp>
      <p:sp>
        <p:nvSpPr>
          <p:cNvPr id="5123" name="Rectangle 7"/>
          <p:cNvSpPr>
            <a:spLocks noGrp="1" noChangeArrowheads="1"/>
          </p:cNvSpPr>
          <p:nvPr>
            <p:ph type="body" idx="1"/>
          </p:nvPr>
        </p:nvSpPr>
        <p:spPr>
          <a:xfrm>
            <a:off x="1371600" y="1905000"/>
            <a:ext cx="6096000" cy="4267200"/>
          </a:xfrm>
        </p:spPr>
        <p:txBody>
          <a:bodyPr/>
          <a:lstStyle/>
          <a:p>
            <a:pPr eaLnBrk="1" hangingPunct="1"/>
            <a:r>
              <a:rPr lang="en-US" altLang="en-US" sz="2800" dirty="0">
                <a:solidFill>
                  <a:schemeClr val="bg1"/>
                </a:solidFill>
                <a:latin typeface="Times New Roman" panose="02020603050405020304" pitchFamily="18" charset="0"/>
                <a:cs typeface="Times New Roman" panose="02020603050405020304" pitchFamily="18" charset="0"/>
              </a:rPr>
              <a:t>Material vs Wall Construction</a:t>
            </a:r>
          </a:p>
          <a:p>
            <a:pPr eaLnBrk="1" hangingPunct="1"/>
            <a:r>
              <a:rPr lang="en-US" altLang="en-US" sz="2800" dirty="0">
                <a:solidFill>
                  <a:schemeClr val="bg1"/>
                </a:solidFill>
                <a:latin typeface="Times New Roman" panose="02020603050405020304" pitchFamily="18" charset="0"/>
                <a:cs typeface="Times New Roman" panose="02020603050405020304" pitchFamily="18" charset="0"/>
              </a:rPr>
              <a:t>ASTM mounting Methods</a:t>
            </a:r>
          </a:p>
          <a:p>
            <a:pPr eaLnBrk="1" hangingPunct="1"/>
            <a:r>
              <a:rPr lang="en-US" altLang="en-US" sz="2800" dirty="0">
                <a:solidFill>
                  <a:schemeClr val="bg1"/>
                </a:solidFill>
                <a:latin typeface="Times New Roman" panose="02020603050405020304" pitchFamily="18" charset="0"/>
                <a:cs typeface="Times New Roman" panose="02020603050405020304" pitchFamily="18" charset="0"/>
              </a:rPr>
              <a:t>Wall Structure Placement</a:t>
            </a:r>
          </a:p>
          <a:p>
            <a:pPr eaLnBrk="1" hangingPunct="1"/>
            <a:r>
              <a:rPr lang="en-US" altLang="en-US" sz="2800" dirty="0">
                <a:solidFill>
                  <a:schemeClr val="bg1"/>
                </a:solidFill>
                <a:latin typeface="Times New Roman" panose="02020603050405020304" pitchFamily="18" charset="0"/>
                <a:cs typeface="Times New Roman" panose="02020603050405020304" pitchFamily="18" charset="0"/>
              </a:rPr>
              <a:t>Lack of data measured in recent time periods</a:t>
            </a:r>
          </a:p>
          <a:p>
            <a:pPr eaLnBrk="1" hangingPunct="1"/>
            <a:endParaRPr lang="en-US" altLang="en-US" sz="2800" dirty="0"/>
          </a:p>
          <a:p>
            <a:pPr eaLnBrk="1" hangingPunct="1"/>
            <a:endParaRPr lang="en-US" altLang="en-US" sz="2400" dirty="0"/>
          </a:p>
          <a:p>
            <a:pPr eaLnBrk="1" hangingPunct="1"/>
            <a:endParaRPr lang="en-US" altLang="en-US" sz="2400" dirty="0"/>
          </a:p>
          <a:p>
            <a:pPr eaLnBrk="1" hangingPunct="1"/>
            <a:endParaRPr lang="en-US" altLang="en-US" sz="2400" dirty="0"/>
          </a:p>
        </p:txBody>
      </p:sp>
    </p:spTree>
    <p:extLst>
      <p:ext uri="{BB962C8B-B14F-4D97-AF65-F5344CB8AC3E}">
        <p14:creationId xmlns:p14="http://schemas.microsoft.com/office/powerpoint/2010/main" val="165430538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p:cNvSpPr>
            <a:spLocks noGrp="1" noChangeArrowheads="1"/>
          </p:cNvSpPr>
          <p:nvPr>
            <p:ph type="title"/>
          </p:nvPr>
        </p:nvSpPr>
        <p:spPr>
          <a:xfrm>
            <a:off x="1752600" y="228600"/>
            <a:ext cx="6096000" cy="990600"/>
          </a:xfrm>
        </p:spPr>
        <p:txBody>
          <a:bodyPr/>
          <a:lstStyle/>
          <a:p>
            <a:pPr algn="ctr" eaLnBrk="1" hangingPunct="1"/>
            <a:r>
              <a:rPr lang="en-US" altLang="en-US" sz="5400" dirty="0">
                <a:solidFill>
                  <a:schemeClr val="bg1"/>
                </a:solidFill>
                <a:latin typeface="Times New Roman" panose="02020603050405020304" pitchFamily="18" charset="0"/>
                <a:cs typeface="Times New Roman" panose="02020603050405020304" pitchFamily="18" charset="0"/>
              </a:rPr>
              <a:t>Reverberation Room</a:t>
            </a:r>
          </a:p>
        </p:txBody>
      </p:sp>
      <p:pic>
        <p:nvPicPr>
          <p:cNvPr id="819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2057400"/>
            <a:ext cx="7772400" cy="4343400"/>
          </a:xfrm>
        </p:spPr>
      </p:pic>
      <p:sp>
        <p:nvSpPr>
          <p:cNvPr id="5" name="TextBox 4"/>
          <p:cNvSpPr txBox="1"/>
          <p:nvPr/>
        </p:nvSpPr>
        <p:spPr>
          <a:xfrm>
            <a:off x="3216362" y="1173163"/>
            <a:ext cx="2700163" cy="584775"/>
          </a:xfrm>
          <a:prstGeom prst="rect">
            <a:avLst/>
          </a:prstGeom>
          <a:noFill/>
        </p:spPr>
        <p:txBody>
          <a:bodyPr wrap="none">
            <a:spAutoFit/>
          </a:bodyPr>
          <a:lstStyle/>
          <a:p>
            <a:pPr algn="ctr">
              <a:defRPr/>
            </a:pPr>
            <a:r>
              <a:rPr lang="en-US" sz="3200" b="1" dirty="0">
                <a:solidFill>
                  <a:schemeClr val="bg1"/>
                </a:solidFill>
                <a:latin typeface="Times New Roman" panose="02020603050405020304" pitchFamily="18" charset="0"/>
                <a:cs typeface="Times New Roman" panose="02020603050405020304" pitchFamily="18" charset="0"/>
              </a:rPr>
              <a:t>A Type Mount</a:t>
            </a:r>
          </a:p>
        </p:txBody>
      </p:sp>
    </p:spTree>
    <p:extLst>
      <p:ext uri="{BB962C8B-B14F-4D97-AF65-F5344CB8AC3E}">
        <p14:creationId xmlns:p14="http://schemas.microsoft.com/office/powerpoint/2010/main" val="3643758820"/>
      </p:ext>
    </p:extLst>
  </p:cSld>
  <p:clrMapOvr>
    <a:masterClrMapping/>
  </p:clrMapOvr>
  <p:transition>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6"/>
          <p:cNvSpPr>
            <a:spLocks noGrp="1" noChangeArrowheads="1"/>
          </p:cNvSpPr>
          <p:nvPr>
            <p:ph type="title"/>
          </p:nvPr>
        </p:nvSpPr>
        <p:spPr>
          <a:xfrm>
            <a:off x="1752600" y="228600"/>
            <a:ext cx="6096000" cy="990600"/>
          </a:xfrm>
        </p:spPr>
        <p:txBody>
          <a:bodyPr/>
          <a:lstStyle/>
          <a:p>
            <a:pPr algn="ctr" eaLnBrk="1" hangingPunct="1"/>
            <a:r>
              <a:rPr lang="en-US" altLang="en-US" sz="5400" dirty="0">
                <a:solidFill>
                  <a:schemeClr val="bg1"/>
                </a:solidFill>
                <a:latin typeface="Times New Roman" panose="02020603050405020304" pitchFamily="18" charset="0"/>
                <a:cs typeface="Times New Roman" panose="02020603050405020304" pitchFamily="18" charset="0"/>
              </a:rPr>
              <a:t>Proposed TL Mount</a:t>
            </a:r>
          </a:p>
        </p:txBody>
      </p:sp>
      <p:sp>
        <p:nvSpPr>
          <p:cNvPr id="5" name="TextBox 4"/>
          <p:cNvSpPr txBox="1"/>
          <p:nvPr/>
        </p:nvSpPr>
        <p:spPr>
          <a:xfrm>
            <a:off x="3386950" y="990600"/>
            <a:ext cx="2379627" cy="954107"/>
          </a:xfrm>
          <a:prstGeom prst="rect">
            <a:avLst/>
          </a:prstGeom>
          <a:noFill/>
        </p:spPr>
        <p:txBody>
          <a:bodyPr wrap="none">
            <a:spAutoFit/>
          </a:bodyPr>
          <a:lstStyle/>
          <a:p>
            <a:pPr algn="ctr">
              <a:defRPr/>
            </a:pPr>
            <a:r>
              <a:rPr lang="en-US" sz="2800" b="1" dirty="0">
                <a:solidFill>
                  <a:schemeClr val="bg1"/>
                </a:solidFill>
                <a:latin typeface="Times New Roman" panose="02020603050405020304" pitchFamily="18" charset="0"/>
                <a:cs typeface="Times New Roman" panose="02020603050405020304" pitchFamily="18" charset="0"/>
              </a:rPr>
              <a:t>T Type Mount</a:t>
            </a:r>
          </a:p>
          <a:p>
            <a:pPr algn="ctr">
              <a:defRPr/>
            </a:pPr>
            <a:r>
              <a:rPr lang="en-US" sz="2800" b="1" dirty="0">
                <a:solidFill>
                  <a:schemeClr val="bg1"/>
                </a:solidFill>
                <a:latin typeface="Times New Roman" panose="02020603050405020304" pitchFamily="18" charset="0"/>
                <a:cs typeface="Times New Roman" panose="02020603050405020304" pitchFamily="18" charset="0"/>
              </a:rPr>
              <a:t>Fill Wall</a:t>
            </a:r>
          </a:p>
        </p:txBody>
      </p:sp>
      <p:pic>
        <p:nvPicPr>
          <p:cNvPr id="9220"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1981200"/>
            <a:ext cx="7620000" cy="4495800"/>
          </a:xfrm>
        </p:spPr>
      </p:pic>
    </p:spTree>
    <p:extLst>
      <p:ext uri="{BB962C8B-B14F-4D97-AF65-F5344CB8AC3E}">
        <p14:creationId xmlns:p14="http://schemas.microsoft.com/office/powerpoint/2010/main" val="1858441961"/>
      </p:ext>
    </p:extLst>
  </p:cSld>
  <p:clrMapOvr>
    <a:masterClrMapping/>
  </p:clrMapOvr>
  <p:transition>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p:cNvSpPr>
            <a:spLocks noGrp="1" noChangeArrowheads="1"/>
          </p:cNvSpPr>
          <p:nvPr>
            <p:ph type="title"/>
          </p:nvPr>
        </p:nvSpPr>
        <p:spPr>
          <a:xfrm>
            <a:off x="457200" y="228600"/>
            <a:ext cx="8458200" cy="990600"/>
          </a:xfrm>
        </p:spPr>
        <p:txBody>
          <a:bodyPr/>
          <a:lstStyle/>
          <a:p>
            <a:pPr algn="ctr" eaLnBrk="1" hangingPunct="1"/>
            <a:r>
              <a:rPr lang="en-US" altLang="en-US" sz="5400" dirty="0">
                <a:solidFill>
                  <a:schemeClr val="bg1"/>
                </a:solidFill>
                <a:latin typeface="Times New Roman" panose="02020603050405020304" pitchFamily="18" charset="0"/>
                <a:cs typeface="Times New Roman" panose="02020603050405020304" pitchFamily="18" charset="0"/>
              </a:rPr>
              <a:t>A mount vs TL Mount</a:t>
            </a:r>
          </a:p>
        </p:txBody>
      </p:sp>
      <p:pic>
        <p:nvPicPr>
          <p:cNvPr id="1536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76288" y="1331913"/>
            <a:ext cx="7591425" cy="5032375"/>
          </a:xfrm>
        </p:spPr>
      </p:pic>
    </p:spTree>
    <p:extLst>
      <p:ext uri="{BB962C8B-B14F-4D97-AF65-F5344CB8AC3E}">
        <p14:creationId xmlns:p14="http://schemas.microsoft.com/office/powerpoint/2010/main" val="1865269226"/>
      </p:ext>
    </p:extLst>
  </p:cSld>
  <p:clrMapOvr>
    <a:masterClrMapping/>
  </p:clrMapOvr>
  <p:transition>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title"/>
          </p:nvPr>
        </p:nvSpPr>
        <p:spPr>
          <a:xfrm>
            <a:off x="304800" y="228600"/>
            <a:ext cx="8839200" cy="990600"/>
          </a:xfrm>
        </p:spPr>
        <p:txBody>
          <a:bodyPr/>
          <a:lstStyle/>
          <a:p>
            <a:pPr algn="ctr" eaLnBrk="1" hangingPunct="1"/>
            <a:r>
              <a:rPr lang="en-US" altLang="en-US" sz="5400" dirty="0">
                <a:solidFill>
                  <a:schemeClr val="bg1"/>
                </a:solidFill>
                <a:latin typeface="Times New Roman" panose="02020603050405020304" pitchFamily="18" charset="0"/>
                <a:cs typeface="Times New Roman" panose="02020603050405020304" pitchFamily="18" charset="0"/>
              </a:rPr>
              <a:t>A mount vs TL Mount</a:t>
            </a:r>
          </a:p>
        </p:txBody>
      </p:sp>
      <p:pic>
        <p:nvPicPr>
          <p:cNvPr id="17411"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84225" y="1346200"/>
            <a:ext cx="7575550" cy="5003800"/>
          </a:xfrm>
        </p:spPr>
      </p:pic>
    </p:spTree>
    <p:extLst>
      <p:ext uri="{BB962C8B-B14F-4D97-AF65-F5344CB8AC3E}">
        <p14:creationId xmlns:p14="http://schemas.microsoft.com/office/powerpoint/2010/main" val="1016152255"/>
      </p:ext>
    </p:extLst>
  </p:cSld>
  <p:clrMapOvr>
    <a:masterClrMapping/>
  </p:clrMapOvr>
  <p:transition>
    <p:cut/>
  </p:transition>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6"/>
          <p:cNvSpPr>
            <a:spLocks noGrp="1" noChangeArrowheads="1"/>
          </p:cNvSpPr>
          <p:nvPr>
            <p:ph type="title"/>
          </p:nvPr>
        </p:nvSpPr>
        <p:spPr/>
        <p:txBody>
          <a:bodyPr/>
          <a:lstStyle/>
          <a:p>
            <a:pPr eaLnBrk="1" hangingPunct="1"/>
            <a:r>
              <a:rPr lang="en-US" altLang="en-US" sz="5400" dirty="0">
                <a:solidFill>
                  <a:schemeClr val="bg1"/>
                </a:solidFill>
                <a:latin typeface="Times New Roman" panose="02020603050405020304" pitchFamily="18" charset="0"/>
                <a:cs typeface="Times New Roman" panose="02020603050405020304" pitchFamily="18" charset="0"/>
              </a:rPr>
              <a:t>Conclusions</a:t>
            </a:r>
          </a:p>
        </p:txBody>
      </p:sp>
      <p:sp>
        <p:nvSpPr>
          <p:cNvPr id="18435" name="Rectangle 7"/>
          <p:cNvSpPr>
            <a:spLocks noGrp="1" noChangeArrowheads="1"/>
          </p:cNvSpPr>
          <p:nvPr>
            <p:ph type="body" idx="1"/>
          </p:nvPr>
        </p:nvSpPr>
        <p:spPr>
          <a:xfrm>
            <a:off x="1676400" y="1981200"/>
            <a:ext cx="6096000" cy="2438400"/>
          </a:xfrm>
        </p:spPr>
        <p:txBody>
          <a:bodyPr/>
          <a:lstStyle/>
          <a:p>
            <a:pPr eaLnBrk="1" hangingPunct="1"/>
            <a:r>
              <a:rPr lang="en-US" altLang="en-US" sz="2400" dirty="0">
                <a:solidFill>
                  <a:schemeClr val="bg1"/>
                </a:solidFill>
                <a:latin typeface="Times New Roman" panose="02020603050405020304" pitchFamily="18" charset="0"/>
                <a:cs typeface="Times New Roman" panose="02020603050405020304" pitchFamily="18" charset="0"/>
              </a:rPr>
              <a:t>A  Mount simulates a wall built over an exterior wall only</a:t>
            </a:r>
          </a:p>
          <a:p>
            <a:pPr eaLnBrk="1" hangingPunct="1"/>
            <a:r>
              <a:rPr lang="en-US" altLang="en-US" sz="2400" dirty="0">
                <a:solidFill>
                  <a:schemeClr val="bg1"/>
                </a:solidFill>
                <a:latin typeface="Times New Roman" panose="02020603050405020304" pitchFamily="18" charset="0"/>
                <a:cs typeface="Times New Roman" panose="02020603050405020304" pitchFamily="18" charset="0"/>
              </a:rPr>
              <a:t>Interior wall adjoining another room should be measured using the TL mount</a:t>
            </a:r>
          </a:p>
          <a:p>
            <a:pPr eaLnBrk="1" hangingPunct="1"/>
            <a:r>
              <a:rPr lang="en-US" altLang="en-US" sz="2400" dirty="0">
                <a:solidFill>
                  <a:schemeClr val="bg1"/>
                </a:solidFill>
                <a:latin typeface="Times New Roman" panose="02020603050405020304" pitchFamily="18" charset="0"/>
                <a:cs typeface="Times New Roman" panose="02020603050405020304" pitchFamily="18" charset="0"/>
              </a:rPr>
              <a:t>Modeling  programs should include both types of data</a:t>
            </a:r>
          </a:p>
          <a:p>
            <a:pPr eaLnBrk="1" hangingPunct="1"/>
            <a:endParaRPr lang="en-US" altLang="en-US" sz="2400" dirty="0"/>
          </a:p>
          <a:p>
            <a:pPr eaLnBrk="1" hangingPunct="1"/>
            <a:endParaRPr lang="en-US" altLang="en-US" sz="2400" dirty="0"/>
          </a:p>
          <a:p>
            <a:pPr eaLnBrk="1" hangingPunct="1"/>
            <a:endParaRPr lang="en-US" altLang="en-US" sz="2400" dirty="0"/>
          </a:p>
          <a:p>
            <a:pPr eaLnBrk="1" hangingPunct="1"/>
            <a:endParaRPr lang="en-US" altLang="en-US" sz="2400" dirty="0"/>
          </a:p>
        </p:txBody>
      </p:sp>
    </p:spTree>
    <p:extLst>
      <p:ext uri="{BB962C8B-B14F-4D97-AF65-F5344CB8AC3E}">
        <p14:creationId xmlns:p14="http://schemas.microsoft.com/office/powerpoint/2010/main" val="345098639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Rectangle 6"/>
          <p:cNvSpPr>
            <a:spLocks noGrp="1" noChangeArrowheads="1"/>
          </p:cNvSpPr>
          <p:nvPr>
            <p:ph type="ctrTitle"/>
          </p:nvPr>
        </p:nvSpPr>
        <p:spPr>
          <a:xfrm>
            <a:off x="457200" y="609600"/>
            <a:ext cx="8686800" cy="838200"/>
          </a:xfrm>
        </p:spPr>
        <p:txBody>
          <a:bodyPr/>
          <a:lstStyle/>
          <a:p>
            <a:pPr algn="ctr"/>
            <a:r>
              <a:rPr lang="en-US" altLang="en-US" sz="5400" dirty="0">
                <a:solidFill>
                  <a:schemeClr val="bg1"/>
                </a:solidFill>
                <a:latin typeface="Times New Roman" panose="02020603050405020304" pitchFamily="18" charset="0"/>
                <a:cs typeface="Times New Roman" panose="02020603050405020304" pitchFamily="18" charset="0"/>
              </a:rPr>
              <a:t>Absorption Coefficients Pt1:</a:t>
            </a:r>
          </a:p>
        </p:txBody>
      </p:sp>
      <p:sp>
        <p:nvSpPr>
          <p:cNvPr id="4103" name="Rectangle 7"/>
          <p:cNvSpPr>
            <a:spLocks noGrp="1" noChangeArrowheads="1"/>
          </p:cNvSpPr>
          <p:nvPr>
            <p:ph type="subTitle" idx="1"/>
          </p:nvPr>
        </p:nvSpPr>
        <p:spPr>
          <a:xfrm>
            <a:off x="5943600" y="6324600"/>
            <a:ext cx="3200400" cy="533400"/>
          </a:xfrm>
        </p:spPr>
        <p:txBody>
          <a:bodyPr/>
          <a:lstStyle/>
          <a:p>
            <a:pPr algn="r"/>
            <a:r>
              <a:rPr lang="en-US" altLang="en-US">
                <a:latin typeface="Broadway" pitchFamily="82" charset="0"/>
              </a:rPr>
              <a:t>NWAA Labs, Inc  </a:t>
            </a:r>
            <a:r>
              <a:rPr lang="en-US" altLang="en-US">
                <a:latin typeface="Times New Roman" pitchFamily="18" charset="0"/>
                <a:cs typeface="Times New Roman" pitchFamily="18" charset="0"/>
              </a:rPr>
              <a:t>©</a:t>
            </a:r>
          </a:p>
          <a:p>
            <a:pPr algn="r"/>
            <a:endParaRPr lang="en-US" altLang="en-US" sz="1400"/>
          </a:p>
        </p:txBody>
      </p:sp>
      <p:sp>
        <p:nvSpPr>
          <p:cNvPr id="5122" name="Rectangle 1026"/>
          <p:cNvSpPr>
            <a:spLocks noChangeArrowheads="1"/>
          </p:cNvSpPr>
          <p:nvPr/>
        </p:nvSpPr>
        <p:spPr bwMode="auto">
          <a:xfrm>
            <a:off x="914400" y="3352800"/>
            <a:ext cx="75438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7" rIns="92075" bIns="46037"/>
          <a:lstStyle>
            <a:lvl1pPr algn="l">
              <a:spcBef>
                <a:spcPct val="20000"/>
              </a:spcBef>
              <a:buClr>
                <a:schemeClr val="hlink"/>
              </a:buClr>
              <a:buSzPct val="60000"/>
              <a:buFont typeface="Wingdings" pitchFamily="2" charset="2"/>
              <a:defRPr sz="2400">
                <a:solidFill>
                  <a:schemeClr val="tx1"/>
                </a:solidFill>
                <a:latin typeface="Arial" charset="0"/>
              </a:defRPr>
            </a:lvl1pPr>
            <a:lvl2pPr>
              <a:spcBef>
                <a:spcPct val="20000"/>
              </a:spcBef>
              <a:buClr>
                <a:schemeClr val="tx2"/>
              </a:buClr>
              <a:buSzPct val="65000"/>
              <a:buFont typeface="Wingdings" pitchFamily="2" charset="2"/>
              <a:defRPr sz="2600">
                <a:solidFill>
                  <a:schemeClr val="tx1"/>
                </a:solidFill>
                <a:latin typeface="Arial" charset="0"/>
              </a:defRPr>
            </a:lvl2pPr>
            <a:lvl3pPr>
              <a:spcBef>
                <a:spcPct val="20000"/>
              </a:spcBef>
              <a:buClr>
                <a:schemeClr val="hlink"/>
              </a:buClr>
              <a:buSzPct val="65000"/>
              <a:buFont typeface="Wingdings" pitchFamily="2" charset="2"/>
              <a:defRPr sz="2400">
                <a:solidFill>
                  <a:schemeClr val="tx1"/>
                </a:solidFill>
                <a:latin typeface="Arial" charset="0"/>
              </a:defRPr>
            </a:lvl3pPr>
            <a:lvl4pPr>
              <a:spcBef>
                <a:spcPct val="20000"/>
              </a:spcBef>
              <a:buClr>
                <a:schemeClr val="tx2"/>
              </a:buClr>
              <a:buSzPct val="100000"/>
              <a:defRPr sz="2000">
                <a:solidFill>
                  <a:schemeClr val="tx1"/>
                </a:solidFill>
                <a:latin typeface="Arial" charset="0"/>
              </a:defRPr>
            </a:lvl4pPr>
            <a:lvl5pPr>
              <a:spcBef>
                <a:spcPct val="20000"/>
              </a:spcBef>
              <a:buClr>
                <a:schemeClr val="hlink"/>
              </a:buClr>
              <a:buSzPct val="100000"/>
              <a:defRPr sz="2000">
                <a:solidFill>
                  <a:schemeClr val="tx1"/>
                </a:solidFill>
                <a:latin typeface="Arial" charset="0"/>
              </a:defRPr>
            </a:lvl5pPr>
            <a:lvl6pPr algn="ctr" fontAlgn="base">
              <a:spcBef>
                <a:spcPct val="20000"/>
              </a:spcBef>
              <a:spcAft>
                <a:spcPct val="0"/>
              </a:spcAft>
              <a:buClr>
                <a:schemeClr val="hlink"/>
              </a:buClr>
              <a:buSzPct val="100000"/>
              <a:defRPr sz="2000">
                <a:solidFill>
                  <a:schemeClr val="tx1"/>
                </a:solidFill>
                <a:latin typeface="Arial" charset="0"/>
              </a:defRPr>
            </a:lvl6pPr>
            <a:lvl7pPr algn="ctr" fontAlgn="base">
              <a:spcBef>
                <a:spcPct val="20000"/>
              </a:spcBef>
              <a:spcAft>
                <a:spcPct val="0"/>
              </a:spcAft>
              <a:buClr>
                <a:schemeClr val="hlink"/>
              </a:buClr>
              <a:buSzPct val="100000"/>
              <a:defRPr sz="2000">
                <a:solidFill>
                  <a:schemeClr val="tx1"/>
                </a:solidFill>
                <a:latin typeface="Arial" charset="0"/>
              </a:defRPr>
            </a:lvl7pPr>
            <a:lvl8pPr algn="ctr" fontAlgn="base">
              <a:spcBef>
                <a:spcPct val="20000"/>
              </a:spcBef>
              <a:spcAft>
                <a:spcPct val="0"/>
              </a:spcAft>
              <a:buClr>
                <a:schemeClr val="hlink"/>
              </a:buClr>
              <a:buSzPct val="100000"/>
              <a:defRPr sz="2000">
                <a:solidFill>
                  <a:schemeClr val="tx1"/>
                </a:solidFill>
                <a:latin typeface="Arial" charset="0"/>
              </a:defRPr>
            </a:lvl8pPr>
            <a:lvl9pPr algn="ctr" fontAlgn="base">
              <a:spcBef>
                <a:spcPct val="20000"/>
              </a:spcBef>
              <a:spcAft>
                <a:spcPct val="0"/>
              </a:spcAft>
              <a:buClr>
                <a:schemeClr val="hlink"/>
              </a:buClr>
              <a:buSzPct val="100000"/>
              <a:defRPr sz="2000">
                <a:solidFill>
                  <a:schemeClr val="tx1"/>
                </a:solidFill>
                <a:latin typeface="Arial" charset="0"/>
              </a:defRPr>
            </a:lvl9pPr>
          </a:lstStyle>
          <a:p>
            <a:pPr algn="ctr"/>
            <a:r>
              <a:rPr lang="en-US" altLang="en-US" sz="5400" b="1" dirty="0">
                <a:solidFill>
                  <a:schemeClr val="bg1"/>
                </a:solidFill>
                <a:latin typeface="Times New Roman" panose="02020603050405020304" pitchFamily="18" charset="0"/>
                <a:cs typeface="Times New Roman" panose="02020603050405020304" pitchFamily="18" charset="0"/>
              </a:rPr>
              <a:t>Is Area Enough?</a:t>
            </a:r>
          </a:p>
        </p:txBody>
      </p:sp>
    </p:spTree>
    <p:extLst>
      <p:ext uri="{BB962C8B-B14F-4D97-AF65-F5344CB8AC3E}">
        <p14:creationId xmlns:p14="http://schemas.microsoft.com/office/powerpoint/2010/main" val="31103102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50" name="Rectangle 6"/>
          <p:cNvSpPr>
            <a:spLocks noGrp="1" noChangeArrowheads="1"/>
          </p:cNvSpPr>
          <p:nvPr>
            <p:ph type="title"/>
          </p:nvPr>
        </p:nvSpPr>
        <p:spPr>
          <a:xfrm>
            <a:off x="1676400" y="381000"/>
            <a:ext cx="6096000" cy="1143000"/>
          </a:xfrm>
        </p:spPr>
        <p:txBody>
          <a:bodyPr/>
          <a:lstStyle/>
          <a:p>
            <a:pPr algn="ctr"/>
            <a:r>
              <a:rPr lang="en-US" altLang="en-US" sz="5400" dirty="0">
                <a:solidFill>
                  <a:schemeClr val="bg1"/>
                </a:solidFill>
                <a:latin typeface="Times New Roman" panose="02020603050405020304" pitchFamily="18" charset="0"/>
                <a:cs typeface="Times New Roman" panose="02020603050405020304" pitchFamily="18" charset="0"/>
              </a:rPr>
              <a:t>Common Questions</a:t>
            </a:r>
          </a:p>
        </p:txBody>
      </p:sp>
      <p:sp>
        <p:nvSpPr>
          <p:cNvPr id="6151" name="Rectangle 7"/>
          <p:cNvSpPr>
            <a:spLocks noGrp="1" noChangeArrowheads="1"/>
          </p:cNvSpPr>
          <p:nvPr>
            <p:ph type="body" idx="1"/>
          </p:nvPr>
        </p:nvSpPr>
        <p:spPr>
          <a:xfrm>
            <a:off x="304800" y="1447800"/>
            <a:ext cx="8610600" cy="5257800"/>
          </a:xfrm>
        </p:spPr>
        <p:txBody>
          <a:bodyPr/>
          <a:lstStyle/>
          <a:p>
            <a:r>
              <a:rPr lang="en-US" altLang="en-US" sz="2800" b="1" dirty="0">
                <a:solidFill>
                  <a:schemeClr val="bg1"/>
                </a:solidFill>
                <a:latin typeface="Times New Roman" panose="02020603050405020304" pitchFamily="18" charset="0"/>
                <a:cs typeface="Times New Roman" panose="02020603050405020304" pitchFamily="18" charset="0"/>
              </a:rPr>
              <a:t>Q:	What is sound absorption?</a:t>
            </a:r>
          </a:p>
          <a:p>
            <a:endParaRPr lang="en-US" altLang="en-US" sz="2800" b="1" dirty="0">
              <a:solidFill>
                <a:schemeClr val="bg1"/>
              </a:solidFill>
              <a:latin typeface="Times New Roman" panose="02020603050405020304" pitchFamily="18" charset="0"/>
              <a:cs typeface="Times New Roman" panose="02020603050405020304" pitchFamily="18" charset="0"/>
            </a:endParaRPr>
          </a:p>
          <a:p>
            <a:r>
              <a:rPr lang="en-US" altLang="en-US" sz="2800" b="1" dirty="0">
                <a:solidFill>
                  <a:schemeClr val="bg1"/>
                </a:solidFill>
                <a:latin typeface="Times New Roman" panose="02020603050405020304" pitchFamily="18" charset="0"/>
                <a:cs typeface="Times New Roman" panose="02020603050405020304" pitchFamily="18" charset="0"/>
              </a:rPr>
              <a:t>A:	It is the conversion of acoustic energy to thermal energy.</a:t>
            </a:r>
          </a:p>
          <a:p>
            <a:endParaRPr lang="en-US" altLang="en-US" sz="2800" b="1" dirty="0">
              <a:solidFill>
                <a:schemeClr val="bg1"/>
              </a:solidFill>
              <a:latin typeface="Times New Roman" panose="02020603050405020304" pitchFamily="18" charset="0"/>
              <a:cs typeface="Times New Roman" panose="02020603050405020304" pitchFamily="18" charset="0"/>
            </a:endParaRPr>
          </a:p>
          <a:p>
            <a:r>
              <a:rPr lang="en-US" altLang="en-US" sz="2800" b="1" dirty="0">
                <a:solidFill>
                  <a:schemeClr val="bg1"/>
                </a:solidFill>
                <a:latin typeface="Times New Roman" panose="02020603050405020304" pitchFamily="18" charset="0"/>
                <a:cs typeface="Times New Roman" panose="02020603050405020304" pitchFamily="18" charset="0"/>
              </a:rPr>
              <a:t>Q: 	What is the Absorption Coefficient?</a:t>
            </a:r>
          </a:p>
          <a:p>
            <a:endParaRPr lang="en-US" altLang="en-US" sz="2800" b="1" dirty="0">
              <a:solidFill>
                <a:schemeClr val="bg1"/>
              </a:solidFill>
              <a:latin typeface="Times New Roman" panose="02020603050405020304" pitchFamily="18" charset="0"/>
              <a:cs typeface="Times New Roman" panose="02020603050405020304" pitchFamily="18" charset="0"/>
            </a:endParaRPr>
          </a:p>
          <a:p>
            <a:r>
              <a:rPr lang="en-US" altLang="en-US" sz="2800" b="1" dirty="0">
                <a:solidFill>
                  <a:schemeClr val="bg1"/>
                </a:solidFill>
                <a:latin typeface="Times New Roman" panose="02020603050405020304" pitchFamily="18" charset="0"/>
                <a:cs typeface="Times New Roman" panose="02020603050405020304" pitchFamily="18" charset="0"/>
              </a:rPr>
              <a:t>A:	Result of dividing the amount of absorption by the sample area</a:t>
            </a:r>
          </a:p>
          <a:p>
            <a:endParaRPr lang="en-US" altLang="en-US" sz="3200" b="1" dirty="0"/>
          </a:p>
        </p:txBody>
      </p:sp>
    </p:spTree>
    <p:extLst>
      <p:ext uri="{BB962C8B-B14F-4D97-AF65-F5344CB8AC3E}">
        <p14:creationId xmlns:p14="http://schemas.microsoft.com/office/powerpoint/2010/main" val="391960728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304800"/>
            <a:ext cx="8229600" cy="1143000"/>
          </a:xfrm>
        </p:spPr>
        <p:txBody>
          <a:bodyPr/>
          <a:lstStyle/>
          <a:p>
            <a:pPr algn="ctr"/>
            <a:r>
              <a:rPr lang="en-US" altLang="en-US" sz="5400" dirty="0">
                <a:solidFill>
                  <a:schemeClr val="bg1"/>
                </a:solidFill>
                <a:latin typeface="Times New Roman" panose="02020603050405020304" pitchFamily="18" charset="0"/>
                <a:cs typeface="Times New Roman" panose="02020603050405020304" pitchFamily="18" charset="0"/>
              </a:rPr>
              <a:t>Differences in Standards</a:t>
            </a:r>
          </a:p>
        </p:txBody>
      </p:sp>
      <p:sp>
        <p:nvSpPr>
          <p:cNvPr id="60419" name="Rectangle 3"/>
          <p:cNvSpPr>
            <a:spLocks noGrp="1" noChangeArrowheads="1"/>
          </p:cNvSpPr>
          <p:nvPr>
            <p:ph type="body" idx="1"/>
          </p:nvPr>
        </p:nvSpPr>
        <p:spPr>
          <a:xfrm>
            <a:off x="228600" y="1447800"/>
            <a:ext cx="8686800" cy="2819400"/>
          </a:xfrm>
        </p:spPr>
        <p:txBody>
          <a:bodyPr/>
          <a:lstStyle/>
          <a:p>
            <a:pPr>
              <a:lnSpc>
                <a:spcPct val="80000"/>
              </a:lnSpc>
            </a:pPr>
            <a:r>
              <a:rPr lang="en-US" altLang="en-US" sz="2800" b="1" dirty="0">
                <a:solidFill>
                  <a:schemeClr val="bg1"/>
                </a:solidFill>
                <a:latin typeface="Times New Roman" panose="02020603050405020304" pitchFamily="18" charset="0"/>
                <a:cs typeface="Times New Roman" panose="02020603050405020304" pitchFamily="18" charset="0"/>
              </a:rPr>
              <a:t>ASTM–C423 and ISO-354 require similar shaped samples and ISO-17497-1 requires a circular sample.</a:t>
            </a:r>
          </a:p>
          <a:p>
            <a:pPr>
              <a:lnSpc>
                <a:spcPct val="80000"/>
              </a:lnSpc>
            </a:pPr>
            <a:endParaRPr lang="en-US" altLang="en-US" sz="2800" b="1" dirty="0">
              <a:solidFill>
                <a:schemeClr val="bg1"/>
              </a:solidFill>
              <a:latin typeface="Times New Roman" panose="02020603050405020304" pitchFamily="18" charset="0"/>
              <a:cs typeface="Times New Roman" panose="02020603050405020304" pitchFamily="18" charset="0"/>
            </a:endParaRPr>
          </a:p>
          <a:p>
            <a:pPr>
              <a:lnSpc>
                <a:spcPct val="80000"/>
              </a:lnSpc>
            </a:pPr>
            <a:r>
              <a:rPr lang="en-US" altLang="en-US" sz="2800" b="1" dirty="0">
                <a:solidFill>
                  <a:schemeClr val="bg1"/>
                </a:solidFill>
                <a:latin typeface="Times New Roman" panose="02020603050405020304" pitchFamily="18" charset="0"/>
                <a:cs typeface="Times New Roman" panose="02020603050405020304" pitchFamily="18" charset="0"/>
              </a:rPr>
              <a:t>ASTM-C423, ISO-354 and ISO-17497-1 can use different methods of measuring the RT of the reverb room.</a:t>
            </a:r>
          </a:p>
          <a:p>
            <a:pPr>
              <a:lnSpc>
                <a:spcPct val="80000"/>
              </a:lnSpc>
            </a:pPr>
            <a:endParaRPr lang="en-US" altLang="en-US" sz="2800" b="1" dirty="0">
              <a:solidFill>
                <a:schemeClr val="bg1"/>
              </a:solidFill>
              <a:latin typeface="Times New Roman" panose="02020603050405020304" pitchFamily="18" charset="0"/>
              <a:cs typeface="Times New Roman" panose="02020603050405020304" pitchFamily="18" charset="0"/>
            </a:endParaRPr>
          </a:p>
          <a:p>
            <a:pPr>
              <a:lnSpc>
                <a:spcPct val="80000"/>
              </a:lnSpc>
            </a:pPr>
            <a:r>
              <a:rPr lang="en-US" altLang="en-US" sz="2800" b="1" dirty="0">
                <a:solidFill>
                  <a:schemeClr val="bg1"/>
                </a:solidFill>
                <a:latin typeface="Times New Roman" panose="02020603050405020304" pitchFamily="18" charset="0"/>
                <a:cs typeface="Times New Roman" panose="02020603050405020304" pitchFamily="18" charset="0"/>
              </a:rPr>
              <a:t>All use different areas.</a:t>
            </a:r>
          </a:p>
          <a:p>
            <a:pPr>
              <a:lnSpc>
                <a:spcPct val="80000"/>
              </a:lnSpc>
            </a:pPr>
            <a:endParaRPr lang="en-US" altLang="en-US" sz="2800" b="1" dirty="0">
              <a:solidFill>
                <a:schemeClr val="bg1"/>
              </a:solidFill>
              <a:latin typeface="Times New Roman" panose="02020603050405020304" pitchFamily="18" charset="0"/>
              <a:cs typeface="Times New Roman" panose="02020603050405020304" pitchFamily="18" charset="0"/>
            </a:endParaRPr>
          </a:p>
          <a:p>
            <a:pPr>
              <a:lnSpc>
                <a:spcPct val="80000"/>
              </a:lnSpc>
            </a:pPr>
            <a:r>
              <a:rPr lang="en-US" altLang="en-US" sz="2800" b="1" dirty="0">
                <a:solidFill>
                  <a:schemeClr val="bg1"/>
                </a:solidFill>
                <a:latin typeface="Times New Roman" panose="02020603050405020304" pitchFamily="18" charset="0"/>
                <a:cs typeface="Times New Roman" panose="02020603050405020304" pitchFamily="18" charset="0"/>
              </a:rPr>
              <a:t>All use different perimeters.</a:t>
            </a:r>
          </a:p>
          <a:p>
            <a:pPr>
              <a:lnSpc>
                <a:spcPct val="80000"/>
              </a:lnSpc>
            </a:pPr>
            <a:endParaRPr lang="en-US" altLang="en-US" sz="2800" b="1" dirty="0">
              <a:solidFill>
                <a:schemeClr val="bg1"/>
              </a:solidFill>
              <a:latin typeface="Times New Roman" panose="02020603050405020304" pitchFamily="18" charset="0"/>
              <a:cs typeface="Times New Roman" panose="02020603050405020304" pitchFamily="18" charset="0"/>
            </a:endParaRPr>
          </a:p>
          <a:p>
            <a:pPr>
              <a:lnSpc>
                <a:spcPct val="80000"/>
              </a:lnSpc>
            </a:pPr>
            <a:r>
              <a:rPr lang="en-US" altLang="en-US" sz="2800" b="1" dirty="0">
                <a:solidFill>
                  <a:schemeClr val="bg1"/>
                </a:solidFill>
                <a:latin typeface="Times New Roman" panose="02020603050405020304" pitchFamily="18" charset="0"/>
                <a:cs typeface="Times New Roman" panose="02020603050405020304" pitchFamily="18" charset="0"/>
              </a:rPr>
              <a:t>All provide different answers for absorption coefficients.</a:t>
            </a:r>
            <a:endParaRPr lang="en-US" alt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272845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a:xfrm>
            <a:off x="990600" y="0"/>
            <a:ext cx="7239000" cy="1470025"/>
          </a:xfrm>
        </p:spPr>
        <p:txBody>
          <a:bodyPr/>
          <a:lstStyle/>
          <a:p>
            <a:pPr eaLnBrk="1" hangingPunct="1"/>
            <a:r>
              <a:rPr lang="en-US" altLang="en-US" sz="4800" b="1">
                <a:solidFill>
                  <a:schemeClr val="bg1"/>
                </a:solidFill>
                <a:latin typeface="Times New Roman" pitchFamily="18" charset="0"/>
                <a:cs typeface="Times New Roman" pitchFamily="18" charset="0"/>
              </a:rPr>
              <a:t>The Man Behind It</a:t>
            </a:r>
          </a:p>
        </p:txBody>
      </p:sp>
      <p:sp>
        <p:nvSpPr>
          <p:cNvPr id="6147" name="TextBox 4"/>
          <p:cNvSpPr txBox="1">
            <a:spLocks noChangeArrowheads="1"/>
          </p:cNvSpPr>
          <p:nvPr/>
        </p:nvSpPr>
        <p:spPr bwMode="auto">
          <a:xfrm>
            <a:off x="204216" y="1066800"/>
            <a:ext cx="8763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000" b="1" dirty="0">
              <a:solidFill>
                <a:schemeClr val="bg1"/>
              </a:solidFill>
              <a:latin typeface="Times New Roman" pitchFamily="18" charset="0"/>
              <a:cs typeface="Times New Roman" pitchFamily="18" charset="0"/>
            </a:endParaRPr>
          </a:p>
          <a:p>
            <a:pPr algn="ctr" eaLnBrk="1" hangingPunct="1">
              <a:spcBef>
                <a:spcPct val="0"/>
              </a:spcBef>
              <a:buFontTx/>
              <a:buNone/>
            </a:pPr>
            <a:r>
              <a:rPr lang="en-US" altLang="en-US" sz="2000" b="1" dirty="0">
                <a:solidFill>
                  <a:schemeClr val="bg1"/>
                </a:solidFill>
                <a:latin typeface="Times New Roman" pitchFamily="18" charset="0"/>
                <a:cs typeface="Times New Roman" pitchFamily="18" charset="0"/>
              </a:rPr>
              <a:t>Ron then invents the test equipment needed to measure the magnetic signature of the miniature atomic reactors on space probes. This includes the first multi-channel, solid state magnetometer and multi position magnetometer mounting system. In addition, he designs the first solid state, multi channel, high speed, data acquisition system using a cassette storage medium.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3259792"/>
            <a:ext cx="2528316" cy="340568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3234392"/>
            <a:ext cx="2518209" cy="3382308"/>
          </a:xfrm>
          <a:prstGeom prst="rect">
            <a:avLst/>
          </a:prstGeom>
        </p:spPr>
      </p:pic>
    </p:spTree>
    <p:extLst>
      <p:ext uri="{BB962C8B-B14F-4D97-AF65-F5344CB8AC3E}">
        <p14:creationId xmlns:p14="http://schemas.microsoft.com/office/powerpoint/2010/main" val="180782129"/>
      </p:ext>
    </p:extLst>
  </p:cSld>
  <p:clrMapOvr>
    <a:masterClrMapping/>
  </p:clrMapOvr>
  <p:transition spd="slow" advTm="12000"/>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295400" y="304800"/>
            <a:ext cx="6096000" cy="1143000"/>
          </a:xfrm>
        </p:spPr>
        <p:txBody>
          <a:bodyPr/>
          <a:lstStyle/>
          <a:p>
            <a:pPr algn="ctr"/>
            <a:r>
              <a:rPr lang="en-US" altLang="en-US" sz="5400" dirty="0">
                <a:solidFill>
                  <a:schemeClr val="bg1"/>
                </a:solidFill>
                <a:latin typeface="Times New Roman" panose="02020603050405020304" pitchFamily="18" charset="0"/>
                <a:cs typeface="Times New Roman" panose="02020603050405020304" pitchFamily="18" charset="0"/>
              </a:rPr>
              <a:t>Experimental Tests</a:t>
            </a:r>
          </a:p>
        </p:txBody>
      </p:sp>
      <p:sp>
        <p:nvSpPr>
          <p:cNvPr id="62467" name="Rectangle 3"/>
          <p:cNvSpPr>
            <a:spLocks noGrp="1" noChangeArrowheads="1"/>
          </p:cNvSpPr>
          <p:nvPr>
            <p:ph type="body" idx="1"/>
          </p:nvPr>
        </p:nvSpPr>
        <p:spPr>
          <a:xfrm>
            <a:off x="304800" y="1663700"/>
            <a:ext cx="8610600" cy="5181600"/>
          </a:xfrm>
        </p:spPr>
        <p:txBody>
          <a:bodyPr/>
          <a:lstStyle/>
          <a:p>
            <a:pPr marL="533400" indent="-533400">
              <a:lnSpc>
                <a:spcPct val="80000"/>
              </a:lnSpc>
              <a:buFont typeface="Wingdings" pitchFamily="2" charset="2"/>
              <a:buNone/>
            </a:pPr>
            <a:r>
              <a:rPr lang="en-US" altLang="en-US" sz="1400" dirty="0"/>
              <a:t>	</a:t>
            </a:r>
            <a:r>
              <a:rPr lang="en-US" altLang="en-US" sz="2800" b="1" dirty="0">
                <a:solidFill>
                  <a:schemeClr val="bg1"/>
                </a:solidFill>
                <a:latin typeface="Times New Roman" panose="02020603050405020304" pitchFamily="18" charset="0"/>
                <a:cs typeface="Times New Roman" panose="02020603050405020304" pitchFamily="18" charset="0"/>
              </a:rPr>
              <a:t>Measure recommended samples of the same material in the two prescribed ways.</a:t>
            </a:r>
          </a:p>
          <a:p>
            <a:pPr marL="533400" indent="-533400">
              <a:lnSpc>
                <a:spcPct val="80000"/>
              </a:lnSpc>
              <a:buFont typeface="Wingdings" pitchFamily="2" charset="2"/>
              <a:buNone/>
            </a:pPr>
            <a:endParaRPr lang="en-US" altLang="en-US" sz="2800" b="1" dirty="0">
              <a:solidFill>
                <a:schemeClr val="bg1"/>
              </a:solidFill>
              <a:latin typeface="Times New Roman" panose="02020603050405020304" pitchFamily="18" charset="0"/>
              <a:cs typeface="Times New Roman" panose="02020603050405020304" pitchFamily="18" charset="0"/>
            </a:endParaRPr>
          </a:p>
          <a:p>
            <a:pPr marL="533400" indent="-533400">
              <a:lnSpc>
                <a:spcPct val="80000"/>
              </a:lnSpc>
              <a:buFont typeface="Wingdings" pitchFamily="2" charset="2"/>
              <a:buNone/>
            </a:pPr>
            <a:r>
              <a:rPr lang="en-US" altLang="en-US" sz="2800" b="1" dirty="0">
                <a:solidFill>
                  <a:schemeClr val="bg1"/>
                </a:solidFill>
                <a:latin typeface="Times New Roman" panose="02020603050405020304" pitchFamily="18" charset="0"/>
                <a:cs typeface="Times New Roman" panose="02020603050405020304" pitchFamily="18" charset="0"/>
              </a:rPr>
              <a:t>	Measured similar area samples in the two prescribed ways.</a:t>
            </a:r>
          </a:p>
          <a:p>
            <a:pPr marL="533400" indent="-533400">
              <a:lnSpc>
                <a:spcPct val="80000"/>
              </a:lnSpc>
              <a:buFont typeface="Wingdings" pitchFamily="2" charset="2"/>
              <a:buNone/>
            </a:pPr>
            <a:endParaRPr lang="en-US" altLang="en-US" sz="2800" b="1" dirty="0">
              <a:solidFill>
                <a:schemeClr val="bg1"/>
              </a:solidFill>
              <a:latin typeface="Times New Roman" panose="02020603050405020304" pitchFamily="18" charset="0"/>
              <a:cs typeface="Times New Roman" panose="02020603050405020304" pitchFamily="18" charset="0"/>
            </a:endParaRPr>
          </a:p>
          <a:p>
            <a:pPr marL="533400" indent="-533400">
              <a:lnSpc>
                <a:spcPct val="80000"/>
              </a:lnSpc>
              <a:buFont typeface="Wingdings" pitchFamily="2" charset="2"/>
              <a:buNone/>
            </a:pPr>
            <a:r>
              <a:rPr lang="en-US" altLang="en-US" sz="2800" b="1" dirty="0">
                <a:solidFill>
                  <a:schemeClr val="bg1"/>
                </a:solidFill>
                <a:latin typeface="Times New Roman" panose="02020603050405020304" pitchFamily="18" charset="0"/>
                <a:cs typeface="Times New Roman" panose="02020603050405020304" pitchFamily="18" charset="0"/>
              </a:rPr>
              <a:t>	Measure perimeter lengths in the two prescribed ways.</a:t>
            </a:r>
          </a:p>
          <a:p>
            <a:pPr marL="533400" indent="-533400">
              <a:lnSpc>
                <a:spcPct val="80000"/>
              </a:lnSpc>
              <a:buFont typeface="Wingdings" pitchFamily="2" charset="2"/>
              <a:buNone/>
            </a:pPr>
            <a:endParaRPr lang="en-US" altLang="en-US" sz="2800" b="1" dirty="0">
              <a:solidFill>
                <a:schemeClr val="bg1"/>
              </a:solidFill>
              <a:latin typeface="Times New Roman" panose="02020603050405020304" pitchFamily="18" charset="0"/>
              <a:cs typeface="Times New Roman" panose="02020603050405020304" pitchFamily="18" charset="0"/>
            </a:endParaRPr>
          </a:p>
          <a:p>
            <a:pPr marL="533400" indent="-533400">
              <a:lnSpc>
                <a:spcPct val="80000"/>
              </a:lnSpc>
              <a:buFont typeface="Wingdings" pitchFamily="2" charset="2"/>
              <a:buNone/>
            </a:pPr>
            <a:r>
              <a:rPr lang="en-US" altLang="en-US" sz="2800" b="1" dirty="0">
                <a:solidFill>
                  <a:schemeClr val="bg1"/>
                </a:solidFill>
                <a:latin typeface="Times New Roman" panose="02020603050405020304" pitchFamily="18" charset="0"/>
                <a:cs typeface="Times New Roman" panose="02020603050405020304" pitchFamily="18" charset="0"/>
              </a:rPr>
              <a:t>	Measure a non absorptive surface with same area and shapes as the above described tests.</a:t>
            </a:r>
            <a:endParaRPr lang="en-US" alt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859581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914400" y="2286000"/>
            <a:ext cx="7620000" cy="2667000"/>
          </a:xfrm>
        </p:spPr>
        <p:txBody>
          <a:bodyPr/>
          <a:lstStyle/>
          <a:p>
            <a:pPr algn="ctr"/>
            <a:r>
              <a:rPr lang="en-US" altLang="en-US" sz="5400" dirty="0">
                <a:solidFill>
                  <a:schemeClr val="bg1"/>
                </a:solidFill>
                <a:latin typeface="Times New Roman" panose="02020603050405020304" pitchFamily="18" charset="0"/>
                <a:cs typeface="Times New Roman" panose="02020603050405020304" pitchFamily="18" charset="0"/>
              </a:rPr>
              <a:t>IF NOT AREA WHAT ELSE?</a:t>
            </a:r>
          </a:p>
        </p:txBody>
      </p:sp>
      <p:sp>
        <p:nvSpPr>
          <p:cNvPr id="7175" name="Rectangle 7"/>
          <p:cNvSpPr>
            <a:spLocks noGrp="1" noChangeArrowheads="1"/>
          </p:cNvSpPr>
          <p:nvPr>
            <p:ph type="body" idx="1"/>
          </p:nvPr>
        </p:nvSpPr>
        <p:spPr>
          <a:xfrm>
            <a:off x="2743200" y="2743200"/>
            <a:ext cx="6096000" cy="2438400"/>
          </a:xfrm>
        </p:spPr>
        <p:txBody>
          <a:bodyPr/>
          <a:lstStyle/>
          <a:p>
            <a:endParaRPr lang="en-US" altLang="en-US"/>
          </a:p>
          <a:p>
            <a:endParaRPr lang="en-US" altLang="en-US"/>
          </a:p>
          <a:p>
            <a:endParaRPr lang="en-US" altLang="en-US"/>
          </a:p>
        </p:txBody>
      </p:sp>
    </p:spTree>
    <p:extLst>
      <p:ext uri="{BB962C8B-B14F-4D97-AF65-F5344CB8AC3E}">
        <p14:creationId xmlns:p14="http://schemas.microsoft.com/office/powerpoint/2010/main" val="469251610"/>
      </p:ext>
    </p:extLst>
  </p:cSld>
  <p:clrMapOvr>
    <a:masterClrMapping/>
  </p:clrMapOvr>
  <p:transition>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752600" y="304800"/>
            <a:ext cx="6096000" cy="1143000"/>
          </a:xfrm>
        </p:spPr>
        <p:txBody>
          <a:bodyPr/>
          <a:lstStyle/>
          <a:p>
            <a:pPr algn="ctr"/>
            <a:r>
              <a:rPr lang="en-US" altLang="en-US" sz="3600"/>
              <a:t>Circle with constant area</a:t>
            </a:r>
          </a:p>
        </p:txBody>
      </p:sp>
      <p:pic>
        <p:nvPicPr>
          <p:cNvPr id="30724" name="Picture 4" descr="Circle-Ar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828800"/>
            <a:ext cx="8753475" cy="469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9944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Square-Area NCA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8763000" cy="5334000"/>
          </a:xfrm>
          <a:prstGeom prst="rect">
            <a:avLst/>
          </a:prstGeom>
          <a:noFill/>
          <a:extLst>
            <a:ext uri="{909E8E84-426E-40DD-AFC4-6F175D3DCCD1}">
              <a14:hiddenFill xmlns:a14="http://schemas.microsoft.com/office/drawing/2010/main">
                <a:solidFill>
                  <a:srgbClr val="FFFFFF"/>
                </a:solidFill>
              </a14:hiddenFill>
            </a:ext>
          </a:extLst>
        </p:spPr>
      </p:pic>
      <p:sp>
        <p:nvSpPr>
          <p:cNvPr id="32773" name="Rectangle 5"/>
          <p:cNvSpPr>
            <a:spLocks noGrp="1" noChangeArrowheads="1"/>
          </p:cNvSpPr>
          <p:nvPr>
            <p:ph type="title"/>
          </p:nvPr>
        </p:nvSpPr>
        <p:spPr>
          <a:xfrm>
            <a:off x="1219200" y="304800"/>
            <a:ext cx="6858000" cy="1143000"/>
          </a:xfrm>
          <a:noFill/>
          <a:ln/>
        </p:spPr>
        <p:txBody>
          <a:bodyPr/>
          <a:lstStyle/>
          <a:p>
            <a:pPr algn="ctr"/>
            <a:r>
              <a:rPr lang="en-US" altLang="en-US"/>
              <a:t>Square with constant area</a:t>
            </a:r>
          </a:p>
        </p:txBody>
      </p:sp>
    </p:spTree>
    <p:extLst>
      <p:ext uri="{BB962C8B-B14F-4D97-AF65-F5344CB8AC3E}">
        <p14:creationId xmlns:p14="http://schemas.microsoft.com/office/powerpoint/2010/main" val="23380300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447800" y="304800"/>
            <a:ext cx="6400800" cy="1143000"/>
          </a:xfrm>
        </p:spPr>
        <p:txBody>
          <a:bodyPr/>
          <a:lstStyle/>
          <a:p>
            <a:r>
              <a:rPr lang="en-US" altLang="en-US"/>
              <a:t>Rectangle Standard Area</a:t>
            </a:r>
          </a:p>
        </p:txBody>
      </p:sp>
      <p:pic>
        <p:nvPicPr>
          <p:cNvPr id="34821" name="Picture 5" descr="Rectangle-Standard area NCA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8556625"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5303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447800" y="228600"/>
            <a:ext cx="6096000" cy="1143000"/>
          </a:xfrm>
        </p:spPr>
        <p:txBody>
          <a:bodyPr/>
          <a:lstStyle/>
          <a:p>
            <a:pPr algn="ctr"/>
            <a:r>
              <a:rPr lang="en-US" altLang="en-US"/>
              <a:t>Rectangle Long Area</a:t>
            </a:r>
          </a:p>
        </p:txBody>
      </p:sp>
      <p:pic>
        <p:nvPicPr>
          <p:cNvPr id="36868" name="Picture 4" descr="Rectangle-Long area NCA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8632825"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649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828800" y="228600"/>
            <a:ext cx="6096000" cy="1143000"/>
          </a:xfrm>
        </p:spPr>
        <p:txBody>
          <a:bodyPr/>
          <a:lstStyle/>
          <a:p>
            <a:pPr algn="ctr"/>
            <a:r>
              <a:rPr lang="en-US" altLang="en-US"/>
              <a:t>Scattered Pieces Area</a:t>
            </a:r>
          </a:p>
        </p:txBody>
      </p:sp>
      <p:pic>
        <p:nvPicPr>
          <p:cNvPr id="38916" name="Picture 4" descr="Scattered Pieces Area NCA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219200"/>
            <a:ext cx="7196138" cy="5395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3127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752600" y="152400"/>
            <a:ext cx="6096000" cy="1143000"/>
          </a:xfrm>
        </p:spPr>
        <p:txBody>
          <a:bodyPr/>
          <a:lstStyle/>
          <a:p>
            <a:pPr algn="ctr"/>
            <a:r>
              <a:rPr lang="en-US" altLang="en-US"/>
              <a:t>Square Perimeter</a:t>
            </a:r>
          </a:p>
        </p:txBody>
      </p:sp>
      <p:pic>
        <p:nvPicPr>
          <p:cNvPr id="39940" name="Picture 4" descr="Square-Perimeter NCA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8709025"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2492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09600" y="228600"/>
            <a:ext cx="8077200" cy="1143000"/>
          </a:xfrm>
        </p:spPr>
        <p:txBody>
          <a:bodyPr/>
          <a:lstStyle/>
          <a:p>
            <a:pPr algn="ctr"/>
            <a:r>
              <a:rPr lang="en-US" altLang="en-US"/>
              <a:t>Rectangle Standard Perimeter</a:t>
            </a:r>
          </a:p>
        </p:txBody>
      </p:sp>
      <p:pic>
        <p:nvPicPr>
          <p:cNvPr id="41988" name="Picture 4" descr="Rectangle-Standard Perimete NCAC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8709025"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7395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990600" y="152400"/>
            <a:ext cx="7162800" cy="1143000"/>
          </a:xfrm>
        </p:spPr>
        <p:txBody>
          <a:bodyPr/>
          <a:lstStyle/>
          <a:p>
            <a:pPr algn="ctr"/>
            <a:r>
              <a:rPr lang="en-US" altLang="en-US"/>
              <a:t>Rectangle Long Perimeter</a:t>
            </a:r>
          </a:p>
        </p:txBody>
      </p:sp>
      <p:pic>
        <p:nvPicPr>
          <p:cNvPr id="44036" name="Picture 4" descr="Rectangle-Long perimeter NCA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3000"/>
            <a:ext cx="8785225"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19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p:nvPr>
        </p:nvSpPr>
        <p:spPr>
          <a:xfrm>
            <a:off x="990600" y="0"/>
            <a:ext cx="7239000" cy="1470025"/>
          </a:xfrm>
        </p:spPr>
        <p:txBody>
          <a:bodyPr/>
          <a:lstStyle/>
          <a:p>
            <a:pPr eaLnBrk="1" hangingPunct="1"/>
            <a:r>
              <a:rPr lang="en-US" altLang="en-US" sz="4800" b="1" dirty="0">
                <a:solidFill>
                  <a:schemeClr val="bg1"/>
                </a:solidFill>
                <a:latin typeface="Times New Roman" pitchFamily="18" charset="0"/>
                <a:cs typeface="Times New Roman" pitchFamily="18" charset="0"/>
              </a:rPr>
              <a:t>The Man Behind It</a:t>
            </a:r>
          </a:p>
        </p:txBody>
      </p:sp>
      <p:sp>
        <p:nvSpPr>
          <p:cNvPr id="7171" name="TextBox 4"/>
          <p:cNvSpPr txBox="1">
            <a:spLocks noChangeArrowheads="1"/>
          </p:cNvSpPr>
          <p:nvPr/>
        </p:nvSpPr>
        <p:spPr bwMode="auto">
          <a:xfrm>
            <a:off x="381000" y="1521311"/>
            <a:ext cx="84582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800" b="1" dirty="0">
                <a:solidFill>
                  <a:schemeClr val="bg1"/>
                </a:solidFill>
                <a:latin typeface="Times New Roman" pitchFamily="18" charset="0"/>
                <a:cs typeface="Times New Roman" pitchFamily="18" charset="0"/>
              </a:rPr>
              <a:t>As a co-investigator, he designs multiple magnetics experiments for the Apollo, Viking, Pioneer, Voyager and the Cassini programs. </a:t>
            </a:r>
          </a:p>
          <a:p>
            <a:pPr algn="ctr" eaLnBrk="1" hangingPunct="1">
              <a:spcBef>
                <a:spcPct val="0"/>
              </a:spcBef>
              <a:buFontTx/>
              <a:buNone/>
            </a:pPr>
            <a:endParaRPr lang="en-US" altLang="en-US" sz="2800" b="1" dirty="0">
              <a:solidFill>
                <a:schemeClr val="bg1"/>
              </a:solidFill>
              <a:latin typeface="Times New Roman" pitchFamily="18" charset="0"/>
              <a:cs typeface="Times New Roman" pitchFamily="18" charset="0"/>
            </a:endParaRPr>
          </a:p>
          <a:p>
            <a:pPr algn="ctr" eaLnBrk="1" hangingPunct="1">
              <a:spcBef>
                <a:spcPct val="0"/>
              </a:spcBef>
              <a:buFontTx/>
              <a:buNone/>
            </a:pPr>
            <a:endParaRPr lang="en-US" altLang="en-US" sz="2800" b="1" dirty="0">
              <a:solidFill>
                <a:schemeClr val="bg1"/>
              </a:solidFill>
              <a:latin typeface="Times New Roman" pitchFamily="18" charset="0"/>
              <a:cs typeface="Times New Roman"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948" y="3159848"/>
            <a:ext cx="4264152" cy="301235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3159848"/>
            <a:ext cx="3644215" cy="3012352"/>
          </a:xfrm>
          <a:prstGeom prst="rect">
            <a:avLst/>
          </a:prstGeom>
        </p:spPr>
      </p:pic>
    </p:spTree>
    <p:extLst>
      <p:ext uri="{BB962C8B-B14F-4D97-AF65-F5344CB8AC3E}">
        <p14:creationId xmlns:p14="http://schemas.microsoft.com/office/powerpoint/2010/main" val="539687831"/>
      </p:ext>
    </p:extLst>
  </p:cSld>
  <p:clrMapOvr>
    <a:masterClrMapping/>
  </p:clrMapOvr>
  <p:transition spd="slow" advTm="800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990600" y="152400"/>
            <a:ext cx="7315200" cy="1143000"/>
          </a:xfrm>
        </p:spPr>
        <p:txBody>
          <a:bodyPr/>
          <a:lstStyle/>
          <a:p>
            <a:r>
              <a:rPr lang="en-US" altLang="en-US"/>
              <a:t>Scattered Pieces Perimeter</a:t>
            </a:r>
          </a:p>
        </p:txBody>
      </p:sp>
      <p:pic>
        <p:nvPicPr>
          <p:cNvPr id="46084" name="Picture 4" descr="Scattered Pieces Perimeter NCA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143000"/>
            <a:ext cx="7315200" cy="5484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3986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600200" y="228600"/>
            <a:ext cx="6096000" cy="1143000"/>
          </a:xfrm>
        </p:spPr>
        <p:txBody>
          <a:bodyPr/>
          <a:lstStyle/>
          <a:p>
            <a:pPr algn="ctr"/>
            <a:r>
              <a:rPr lang="en-US" altLang="en-US"/>
              <a:t>1” UHD HDF (sealed)</a:t>
            </a:r>
          </a:p>
        </p:txBody>
      </p:sp>
      <p:pic>
        <p:nvPicPr>
          <p:cNvPr id="48132" name="Picture 4" descr="Circle in Pieces NCAC Wood onl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1371600"/>
            <a:ext cx="6791325" cy="5091113"/>
          </a:xfrm>
          <a:prstGeom prst="rect">
            <a:avLst/>
          </a:prstGeom>
          <a:noFill/>
          <a:extLst>
            <a:ext uri="{909E8E84-426E-40DD-AFC4-6F175D3DCCD1}">
              <a14:hiddenFill xmlns:a14="http://schemas.microsoft.com/office/drawing/2010/main">
                <a:solidFill>
                  <a:srgbClr val="FFFFFF"/>
                </a:solidFill>
              </a14:hiddenFill>
            </a:ext>
          </a:extLst>
        </p:spPr>
      </p:pic>
      <p:pic>
        <p:nvPicPr>
          <p:cNvPr id="48133" name="Picture 5" descr="126_26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371600"/>
            <a:ext cx="6883400" cy="516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9136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1600200" y="228600"/>
            <a:ext cx="6096000" cy="1143000"/>
          </a:xfrm>
        </p:spPr>
        <p:txBody>
          <a:bodyPr/>
          <a:lstStyle/>
          <a:p>
            <a:pPr algn="ctr"/>
            <a:r>
              <a:rPr lang="en-US" altLang="en-US"/>
              <a:t>1” UHD HDF (sealed)</a:t>
            </a:r>
          </a:p>
        </p:txBody>
      </p:sp>
      <p:pic>
        <p:nvPicPr>
          <p:cNvPr id="76803" name="Picture 3" descr="Circle in Pieces NCAC Wood onl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1371600"/>
            <a:ext cx="6791325" cy="5091113"/>
          </a:xfrm>
          <a:prstGeom prst="rect">
            <a:avLst/>
          </a:prstGeom>
          <a:noFill/>
          <a:extLst>
            <a:ext uri="{909E8E84-426E-40DD-AFC4-6F175D3DCCD1}">
              <a14:hiddenFill xmlns:a14="http://schemas.microsoft.com/office/drawing/2010/main">
                <a:solidFill>
                  <a:srgbClr val="FFFFFF"/>
                </a:solidFill>
              </a14:hiddenFill>
            </a:ext>
          </a:extLst>
        </p:spPr>
      </p:pic>
      <p:pic>
        <p:nvPicPr>
          <p:cNvPr id="76804" name="Picture 4" descr="126_26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371600"/>
            <a:ext cx="6883400" cy="5162550"/>
          </a:xfrm>
          <a:prstGeom prst="rect">
            <a:avLst/>
          </a:prstGeom>
          <a:noFill/>
          <a:extLst>
            <a:ext uri="{909E8E84-426E-40DD-AFC4-6F175D3DCCD1}">
              <a14:hiddenFill xmlns:a14="http://schemas.microsoft.com/office/drawing/2010/main">
                <a:solidFill>
                  <a:srgbClr val="FFFFFF"/>
                </a:solidFill>
              </a14:hiddenFill>
            </a:ext>
          </a:extLst>
        </p:spPr>
      </p:pic>
      <p:pic>
        <p:nvPicPr>
          <p:cNvPr id="76805" name="Picture 5" descr="126_26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219200"/>
            <a:ext cx="7035800" cy="527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9656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Rectangle 6"/>
          <p:cNvSpPr>
            <a:spLocks noGrp="1" noChangeArrowheads="1"/>
          </p:cNvSpPr>
          <p:nvPr>
            <p:ph type="ctrTitle"/>
          </p:nvPr>
        </p:nvSpPr>
        <p:spPr>
          <a:xfrm>
            <a:off x="457200" y="1943100"/>
            <a:ext cx="8305800" cy="2819400"/>
          </a:xfrm>
        </p:spPr>
        <p:txBody>
          <a:bodyPr/>
          <a:lstStyle/>
          <a:p>
            <a:pPr algn="ctr"/>
            <a:r>
              <a:rPr lang="en-US" altLang="en-US" sz="5400" dirty="0">
                <a:solidFill>
                  <a:schemeClr val="bg1"/>
                </a:solidFill>
                <a:latin typeface="Times New Roman" panose="02020603050405020304" pitchFamily="18" charset="0"/>
                <a:cs typeface="Times New Roman" panose="02020603050405020304" pitchFamily="18" charset="0"/>
              </a:rPr>
              <a:t>Absorption Coefficients Pt 2:</a:t>
            </a:r>
            <a:br>
              <a:rPr lang="en-US" altLang="en-US" sz="5400" dirty="0">
                <a:solidFill>
                  <a:schemeClr val="bg1"/>
                </a:solidFill>
                <a:latin typeface="Times New Roman" panose="02020603050405020304" pitchFamily="18" charset="0"/>
                <a:cs typeface="Times New Roman" panose="02020603050405020304" pitchFamily="18" charset="0"/>
              </a:rPr>
            </a:br>
            <a:br>
              <a:rPr lang="en-US" altLang="en-US" sz="5400" dirty="0">
                <a:solidFill>
                  <a:schemeClr val="bg1"/>
                </a:solidFill>
                <a:latin typeface="Times New Roman" panose="02020603050405020304" pitchFamily="18" charset="0"/>
                <a:cs typeface="Times New Roman" panose="02020603050405020304" pitchFamily="18" charset="0"/>
              </a:rPr>
            </a:br>
            <a:r>
              <a:rPr lang="en-US" altLang="en-US" dirty="0">
                <a:solidFill>
                  <a:schemeClr val="bg1"/>
                </a:solidFill>
                <a:latin typeface="Times New Roman" panose="02020603050405020304" pitchFamily="18" charset="0"/>
                <a:cs typeface="Times New Roman" panose="02020603050405020304" pitchFamily="18" charset="0"/>
              </a:rPr>
              <a:t>Is the “Edge Effect” More Important than Expected?</a:t>
            </a:r>
          </a:p>
        </p:txBody>
      </p:sp>
      <p:sp>
        <p:nvSpPr>
          <p:cNvPr id="4103" name="Rectangle 7"/>
          <p:cNvSpPr>
            <a:spLocks noGrp="1" noChangeArrowheads="1"/>
          </p:cNvSpPr>
          <p:nvPr>
            <p:ph type="subTitle" idx="1"/>
          </p:nvPr>
        </p:nvSpPr>
        <p:spPr>
          <a:xfrm>
            <a:off x="5943600" y="6324600"/>
            <a:ext cx="3200400" cy="533400"/>
          </a:xfrm>
        </p:spPr>
        <p:txBody>
          <a:bodyPr/>
          <a:lstStyle/>
          <a:p>
            <a:pPr algn="r"/>
            <a:r>
              <a:rPr lang="en-US" altLang="en-US">
                <a:latin typeface="Broadway" pitchFamily="82" charset="0"/>
              </a:rPr>
              <a:t>NWAA Labs, Inc  </a:t>
            </a:r>
            <a:r>
              <a:rPr lang="en-US" altLang="en-US">
                <a:latin typeface="Times New Roman" pitchFamily="18" charset="0"/>
                <a:cs typeface="Times New Roman" pitchFamily="18" charset="0"/>
              </a:rPr>
              <a:t>©</a:t>
            </a:r>
          </a:p>
          <a:p>
            <a:pPr algn="r"/>
            <a:endParaRPr lang="en-US" altLang="en-US" sz="1400"/>
          </a:p>
        </p:txBody>
      </p:sp>
      <p:sp>
        <p:nvSpPr>
          <p:cNvPr id="5122" name="Rectangle 1026"/>
          <p:cNvSpPr>
            <a:spLocks noChangeArrowheads="1"/>
          </p:cNvSpPr>
          <p:nvPr/>
        </p:nvSpPr>
        <p:spPr bwMode="auto">
          <a:xfrm>
            <a:off x="2743200" y="3352800"/>
            <a:ext cx="48006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7" rIns="92075" bIns="46037"/>
          <a:lstStyle>
            <a:lvl1pPr algn="l">
              <a:spcBef>
                <a:spcPct val="20000"/>
              </a:spcBef>
              <a:buClr>
                <a:schemeClr val="hlink"/>
              </a:buClr>
              <a:buSzPct val="60000"/>
              <a:buFont typeface="Wingdings" pitchFamily="2" charset="2"/>
              <a:defRPr sz="2400">
                <a:solidFill>
                  <a:schemeClr val="tx1"/>
                </a:solidFill>
                <a:latin typeface="Arial" charset="0"/>
              </a:defRPr>
            </a:lvl1pPr>
            <a:lvl2pPr>
              <a:spcBef>
                <a:spcPct val="20000"/>
              </a:spcBef>
              <a:buClr>
                <a:schemeClr val="tx2"/>
              </a:buClr>
              <a:buSzPct val="65000"/>
              <a:buFont typeface="Wingdings" pitchFamily="2" charset="2"/>
              <a:defRPr sz="2600">
                <a:solidFill>
                  <a:schemeClr val="tx1"/>
                </a:solidFill>
                <a:latin typeface="Arial" charset="0"/>
              </a:defRPr>
            </a:lvl2pPr>
            <a:lvl3pPr>
              <a:spcBef>
                <a:spcPct val="20000"/>
              </a:spcBef>
              <a:buClr>
                <a:schemeClr val="hlink"/>
              </a:buClr>
              <a:buSzPct val="65000"/>
              <a:buFont typeface="Wingdings" pitchFamily="2" charset="2"/>
              <a:defRPr sz="2400">
                <a:solidFill>
                  <a:schemeClr val="tx1"/>
                </a:solidFill>
                <a:latin typeface="Arial" charset="0"/>
              </a:defRPr>
            </a:lvl3pPr>
            <a:lvl4pPr>
              <a:spcBef>
                <a:spcPct val="20000"/>
              </a:spcBef>
              <a:buClr>
                <a:schemeClr val="tx2"/>
              </a:buClr>
              <a:buSzPct val="100000"/>
              <a:defRPr sz="2000">
                <a:solidFill>
                  <a:schemeClr val="tx1"/>
                </a:solidFill>
                <a:latin typeface="Arial" charset="0"/>
              </a:defRPr>
            </a:lvl4pPr>
            <a:lvl5pPr>
              <a:spcBef>
                <a:spcPct val="20000"/>
              </a:spcBef>
              <a:buClr>
                <a:schemeClr val="hlink"/>
              </a:buClr>
              <a:buSzPct val="100000"/>
              <a:defRPr sz="2000">
                <a:solidFill>
                  <a:schemeClr val="tx1"/>
                </a:solidFill>
                <a:latin typeface="Arial" charset="0"/>
              </a:defRPr>
            </a:lvl5pPr>
            <a:lvl6pPr algn="ctr" fontAlgn="base">
              <a:spcBef>
                <a:spcPct val="20000"/>
              </a:spcBef>
              <a:spcAft>
                <a:spcPct val="0"/>
              </a:spcAft>
              <a:buClr>
                <a:schemeClr val="hlink"/>
              </a:buClr>
              <a:buSzPct val="100000"/>
              <a:defRPr sz="2000">
                <a:solidFill>
                  <a:schemeClr val="tx1"/>
                </a:solidFill>
                <a:latin typeface="Arial" charset="0"/>
              </a:defRPr>
            </a:lvl6pPr>
            <a:lvl7pPr algn="ctr" fontAlgn="base">
              <a:spcBef>
                <a:spcPct val="20000"/>
              </a:spcBef>
              <a:spcAft>
                <a:spcPct val="0"/>
              </a:spcAft>
              <a:buClr>
                <a:schemeClr val="hlink"/>
              </a:buClr>
              <a:buSzPct val="100000"/>
              <a:defRPr sz="2000">
                <a:solidFill>
                  <a:schemeClr val="tx1"/>
                </a:solidFill>
                <a:latin typeface="Arial" charset="0"/>
              </a:defRPr>
            </a:lvl7pPr>
            <a:lvl8pPr algn="ctr" fontAlgn="base">
              <a:spcBef>
                <a:spcPct val="20000"/>
              </a:spcBef>
              <a:spcAft>
                <a:spcPct val="0"/>
              </a:spcAft>
              <a:buClr>
                <a:schemeClr val="hlink"/>
              </a:buClr>
              <a:buSzPct val="100000"/>
              <a:defRPr sz="2000">
                <a:solidFill>
                  <a:schemeClr val="tx1"/>
                </a:solidFill>
                <a:latin typeface="Arial" charset="0"/>
              </a:defRPr>
            </a:lvl8pPr>
            <a:lvl9pPr algn="ctr" fontAlgn="base">
              <a:spcBef>
                <a:spcPct val="20000"/>
              </a:spcBef>
              <a:spcAft>
                <a:spcPct val="0"/>
              </a:spcAft>
              <a:buClr>
                <a:schemeClr val="hlink"/>
              </a:buClr>
              <a:buSzPct val="100000"/>
              <a:defRPr sz="2000">
                <a:solidFill>
                  <a:schemeClr val="tx1"/>
                </a:solidFill>
                <a:latin typeface="Arial" charset="0"/>
              </a:defRPr>
            </a:lvl9pPr>
          </a:lstStyle>
          <a:p>
            <a:endParaRPr lang="en-US" altLang="en-US"/>
          </a:p>
        </p:txBody>
      </p:sp>
    </p:spTree>
    <p:extLst>
      <p:ext uri="{BB962C8B-B14F-4D97-AF65-F5344CB8AC3E}">
        <p14:creationId xmlns:p14="http://schemas.microsoft.com/office/powerpoint/2010/main" val="2447644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Rectangle 6"/>
          <p:cNvSpPr>
            <a:spLocks noGrp="1" noChangeArrowheads="1"/>
          </p:cNvSpPr>
          <p:nvPr>
            <p:ph type="title"/>
          </p:nvPr>
        </p:nvSpPr>
        <p:spPr>
          <a:xfrm>
            <a:off x="457200" y="228600"/>
            <a:ext cx="8229600" cy="1143000"/>
          </a:xfrm>
        </p:spPr>
        <p:txBody>
          <a:bodyPr/>
          <a:lstStyle/>
          <a:p>
            <a:r>
              <a:rPr lang="en-US" altLang="en-US" sz="5400" dirty="0">
                <a:solidFill>
                  <a:schemeClr val="bg1"/>
                </a:solidFill>
                <a:latin typeface="Times New Roman" panose="02020603050405020304" pitchFamily="18" charset="0"/>
                <a:cs typeface="Times New Roman" panose="02020603050405020304" pitchFamily="18" charset="0"/>
              </a:rPr>
              <a:t>Absorption</a:t>
            </a:r>
          </a:p>
        </p:txBody>
      </p:sp>
      <p:sp>
        <p:nvSpPr>
          <p:cNvPr id="10247" name="Rectangle 7"/>
          <p:cNvSpPr>
            <a:spLocks noGrp="1" noChangeArrowheads="1"/>
          </p:cNvSpPr>
          <p:nvPr>
            <p:ph type="body" idx="1"/>
          </p:nvPr>
        </p:nvSpPr>
        <p:spPr>
          <a:xfrm>
            <a:off x="1447800" y="1295400"/>
            <a:ext cx="6096000" cy="2514600"/>
          </a:xfrm>
        </p:spPr>
        <p:txBody>
          <a:bodyPr/>
          <a:lstStyle/>
          <a:p>
            <a:r>
              <a:rPr lang="en-US" altLang="en-US" sz="4400" b="1" dirty="0">
                <a:solidFill>
                  <a:schemeClr val="bg1"/>
                </a:solidFill>
                <a:latin typeface="Times New Roman" panose="02020603050405020304" pitchFamily="18" charset="0"/>
                <a:cs typeface="Times New Roman" panose="02020603050405020304" pitchFamily="18" charset="0"/>
              </a:rPr>
              <a:t>Types:</a:t>
            </a:r>
          </a:p>
          <a:p>
            <a:endParaRPr lang="en-US" altLang="en-US" sz="4400" b="1" dirty="0">
              <a:solidFill>
                <a:schemeClr val="bg1"/>
              </a:solidFill>
              <a:latin typeface="Times New Roman" panose="02020603050405020304" pitchFamily="18" charset="0"/>
              <a:cs typeface="Times New Roman" panose="02020603050405020304" pitchFamily="18" charset="0"/>
            </a:endParaRPr>
          </a:p>
          <a:p>
            <a:pPr marL="457200" lvl="1" indent="0">
              <a:buNone/>
            </a:pP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b="1" dirty="0">
                <a:solidFill>
                  <a:schemeClr val="bg1"/>
                </a:solidFill>
                <a:latin typeface="Times New Roman" panose="02020603050405020304" pitchFamily="18" charset="0"/>
                <a:cs typeface="Times New Roman" panose="02020603050405020304" pitchFamily="18" charset="0"/>
              </a:rPr>
              <a:t>Flow resistance</a:t>
            </a:r>
          </a:p>
          <a:p>
            <a:pPr marL="457200" lvl="1" indent="0">
              <a:buNone/>
            </a:pPr>
            <a:endParaRPr lang="en-US" altLang="en-US" b="1" dirty="0">
              <a:solidFill>
                <a:schemeClr val="bg1"/>
              </a:solidFill>
              <a:latin typeface="Times New Roman" panose="02020603050405020304" pitchFamily="18" charset="0"/>
              <a:cs typeface="Times New Roman" panose="02020603050405020304" pitchFamily="18" charset="0"/>
            </a:endParaRPr>
          </a:p>
          <a:p>
            <a:pPr marL="914400" lvl="2" indent="0">
              <a:buNone/>
            </a:pPr>
            <a:r>
              <a:rPr lang="en-US" altLang="en-US" sz="2800" b="1" dirty="0">
                <a:solidFill>
                  <a:schemeClr val="bg1"/>
                </a:solidFill>
                <a:latin typeface="Times New Roman" panose="02020603050405020304" pitchFamily="18" charset="0"/>
                <a:cs typeface="Times New Roman" panose="02020603050405020304" pitchFamily="18" charset="0"/>
              </a:rPr>
              <a:t>Diaphragmatic resistance</a:t>
            </a:r>
          </a:p>
          <a:p>
            <a:pPr marL="914400" lvl="2" indent="0">
              <a:buNone/>
            </a:pPr>
            <a:endParaRPr lang="en-US" altLang="en-US" sz="2800" b="1" dirty="0">
              <a:solidFill>
                <a:schemeClr val="bg1"/>
              </a:solidFill>
              <a:latin typeface="Times New Roman" panose="02020603050405020304" pitchFamily="18" charset="0"/>
              <a:cs typeface="Times New Roman" panose="02020603050405020304" pitchFamily="18" charset="0"/>
            </a:endParaRPr>
          </a:p>
          <a:p>
            <a:pPr marL="914400" lvl="2" indent="0">
              <a:buNone/>
            </a:pPr>
            <a:r>
              <a:rPr lang="en-US" altLang="en-US" sz="2800" b="1" dirty="0">
                <a:solidFill>
                  <a:schemeClr val="bg1"/>
                </a:solidFill>
                <a:latin typeface="Times New Roman" panose="02020603050405020304" pitchFamily="18" charset="0"/>
                <a:cs typeface="Times New Roman" panose="02020603050405020304" pitchFamily="18" charset="0"/>
              </a:rPr>
              <a:t>Air resistance (resonance)</a:t>
            </a:r>
          </a:p>
          <a:p>
            <a:pPr marL="914400" lvl="2" indent="0">
              <a:buNone/>
            </a:pPr>
            <a:endParaRPr lang="en-US" altLang="en-US" b="1" dirty="0">
              <a:solidFill>
                <a:schemeClr val="bg1"/>
              </a:solidFill>
              <a:latin typeface="Times New Roman" panose="02020603050405020304" pitchFamily="18" charset="0"/>
              <a:cs typeface="Times New Roman" panose="02020603050405020304" pitchFamily="18" charset="0"/>
            </a:endParaRPr>
          </a:p>
          <a:p>
            <a:endParaRPr lang="en-US" alt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0527815"/>
      </p:ext>
    </p:extLst>
  </p:cSld>
  <p:clrMapOvr>
    <a:masterClrMapping/>
  </p:clrMapOvr>
  <p:transition>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6"/>
          <p:cNvSpPr>
            <a:spLocks noGrp="1" noChangeArrowheads="1"/>
          </p:cNvSpPr>
          <p:nvPr>
            <p:ph type="title"/>
          </p:nvPr>
        </p:nvSpPr>
        <p:spPr>
          <a:xfrm>
            <a:off x="1752600" y="533400"/>
            <a:ext cx="6096000" cy="1143000"/>
          </a:xfrm>
        </p:spPr>
        <p:txBody>
          <a:bodyPr/>
          <a:lstStyle/>
          <a:p>
            <a:pPr algn="ctr" eaLnBrk="1" hangingPunct="1"/>
            <a:r>
              <a:rPr lang="en-US" altLang="en-US" sz="5400" dirty="0">
                <a:solidFill>
                  <a:schemeClr val="bg1"/>
                </a:solidFill>
                <a:latin typeface="Times New Roman" panose="02020603050405020304" pitchFamily="18" charset="0"/>
                <a:cs typeface="Times New Roman" panose="02020603050405020304" pitchFamily="18" charset="0"/>
              </a:rPr>
              <a:t>Friction</a:t>
            </a:r>
          </a:p>
        </p:txBody>
      </p:sp>
      <p:pic>
        <p:nvPicPr>
          <p:cNvPr id="6147"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1676400"/>
            <a:ext cx="7924800" cy="4495800"/>
          </a:xfrm>
        </p:spPr>
      </p:pic>
    </p:spTree>
    <p:extLst>
      <p:ext uri="{BB962C8B-B14F-4D97-AF65-F5344CB8AC3E}">
        <p14:creationId xmlns:p14="http://schemas.microsoft.com/office/powerpoint/2010/main" val="1227381910"/>
      </p:ext>
    </p:extLst>
  </p:cSld>
  <p:clrMapOvr>
    <a:masterClrMapping/>
  </p:clrMapOvr>
  <p:transition>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6"/>
          <p:cNvSpPr>
            <a:spLocks noGrp="1" noChangeArrowheads="1"/>
          </p:cNvSpPr>
          <p:nvPr>
            <p:ph type="title"/>
          </p:nvPr>
        </p:nvSpPr>
        <p:spPr>
          <a:xfrm>
            <a:off x="1752600" y="533400"/>
            <a:ext cx="6096000" cy="1143000"/>
          </a:xfrm>
        </p:spPr>
        <p:txBody>
          <a:bodyPr/>
          <a:lstStyle/>
          <a:p>
            <a:pPr algn="ctr" eaLnBrk="1" hangingPunct="1"/>
            <a:r>
              <a:rPr lang="en-US" altLang="en-US" sz="5400" dirty="0">
                <a:solidFill>
                  <a:schemeClr val="bg1"/>
                </a:solidFill>
                <a:latin typeface="Times New Roman" panose="02020603050405020304" pitchFamily="18" charset="0"/>
                <a:cs typeface="Times New Roman" panose="02020603050405020304" pitchFamily="18" charset="0"/>
              </a:rPr>
              <a:t>Diaphragm</a:t>
            </a:r>
          </a:p>
        </p:txBody>
      </p:sp>
      <p:pic>
        <p:nvPicPr>
          <p:cNvPr id="717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752600"/>
            <a:ext cx="8229600" cy="4724400"/>
          </a:xfrm>
        </p:spPr>
      </p:pic>
    </p:spTree>
    <p:extLst>
      <p:ext uri="{BB962C8B-B14F-4D97-AF65-F5344CB8AC3E}">
        <p14:creationId xmlns:p14="http://schemas.microsoft.com/office/powerpoint/2010/main" val="3572955672"/>
      </p:ext>
    </p:extLst>
  </p:cSld>
  <p:clrMapOvr>
    <a:masterClrMapping/>
  </p:clrMapOvr>
  <p:transition>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752600" y="457200"/>
            <a:ext cx="6096000" cy="1143000"/>
          </a:xfrm>
        </p:spPr>
        <p:txBody>
          <a:bodyPr/>
          <a:lstStyle/>
          <a:p>
            <a:pPr algn="ctr"/>
            <a:r>
              <a:rPr lang="en-US" altLang="en-US" sz="5400" dirty="0">
                <a:solidFill>
                  <a:schemeClr val="bg1"/>
                </a:solidFill>
                <a:latin typeface="Times New Roman" panose="02020603050405020304" pitchFamily="18" charset="0"/>
                <a:cs typeface="Times New Roman" panose="02020603050405020304" pitchFamily="18" charset="0"/>
              </a:rPr>
              <a:t>Type Function</a:t>
            </a:r>
          </a:p>
        </p:txBody>
      </p:sp>
      <p:sp>
        <p:nvSpPr>
          <p:cNvPr id="60419" name="Rectangle 3"/>
          <p:cNvSpPr>
            <a:spLocks noGrp="1" noChangeArrowheads="1"/>
          </p:cNvSpPr>
          <p:nvPr>
            <p:ph type="body" idx="1"/>
          </p:nvPr>
        </p:nvSpPr>
        <p:spPr>
          <a:xfrm>
            <a:off x="1905000" y="1828800"/>
            <a:ext cx="6096000" cy="4343400"/>
          </a:xfrm>
        </p:spPr>
        <p:txBody>
          <a:bodyPr/>
          <a:lstStyle/>
          <a:p>
            <a:r>
              <a:rPr lang="en-US" altLang="en-US" sz="2000" b="1" dirty="0">
                <a:solidFill>
                  <a:schemeClr val="bg1"/>
                </a:solidFill>
                <a:latin typeface="Times New Roman" panose="02020603050405020304" pitchFamily="18" charset="0"/>
                <a:cs typeface="Times New Roman" panose="02020603050405020304" pitchFamily="18" charset="0"/>
              </a:rPr>
              <a:t>Flow resistance converts acoustic energy directly to heat created by the friction of air passing through different materials.</a:t>
            </a:r>
          </a:p>
          <a:p>
            <a:endParaRPr lang="en-US" altLang="en-US" sz="2000" b="1" dirty="0">
              <a:solidFill>
                <a:schemeClr val="bg1"/>
              </a:solidFill>
              <a:latin typeface="Times New Roman" panose="02020603050405020304" pitchFamily="18" charset="0"/>
              <a:cs typeface="Times New Roman" panose="02020603050405020304" pitchFamily="18" charset="0"/>
            </a:endParaRPr>
          </a:p>
          <a:p>
            <a:r>
              <a:rPr lang="en-US" altLang="en-US" sz="2000" b="1" dirty="0">
                <a:solidFill>
                  <a:schemeClr val="bg1"/>
                </a:solidFill>
                <a:latin typeface="Times New Roman" panose="02020603050405020304" pitchFamily="18" charset="0"/>
                <a:cs typeface="Times New Roman" panose="02020603050405020304" pitchFamily="18" charset="0"/>
              </a:rPr>
              <a:t>Diaphragmatic resistance converts the acoustic energy to heat based on the bending action causing molecular friction and air pressure changes in the volume of air trapped by the membrane.</a:t>
            </a:r>
          </a:p>
          <a:p>
            <a:endParaRPr lang="en-US" altLang="en-US" sz="2000" b="1" dirty="0">
              <a:solidFill>
                <a:schemeClr val="bg1"/>
              </a:solidFill>
              <a:latin typeface="Times New Roman" panose="02020603050405020304" pitchFamily="18" charset="0"/>
              <a:cs typeface="Times New Roman" panose="02020603050405020304" pitchFamily="18" charset="0"/>
            </a:endParaRPr>
          </a:p>
          <a:p>
            <a:r>
              <a:rPr lang="en-US" altLang="en-US" sz="2000" b="1" dirty="0">
                <a:solidFill>
                  <a:schemeClr val="bg1"/>
                </a:solidFill>
                <a:latin typeface="Times New Roman" panose="02020603050405020304" pitchFamily="18" charset="0"/>
                <a:cs typeface="Times New Roman" panose="02020603050405020304" pitchFamily="18" charset="0"/>
              </a:rPr>
              <a:t>Resonance converts acoustic energy to heat by alternate compression and decompression of a contained airspace with limited relief.</a:t>
            </a:r>
            <a:endParaRPr lang="en-US" altLang="en-US" sz="2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4975349"/>
      </p:ext>
    </p:extLst>
  </p:cSld>
  <p:clrMapOvr>
    <a:masterClrMapping/>
  </p:clrMapOvr>
  <p:transition>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295400" y="609600"/>
            <a:ext cx="6096000" cy="1143000"/>
          </a:xfrm>
        </p:spPr>
        <p:txBody>
          <a:bodyPr/>
          <a:lstStyle/>
          <a:p>
            <a:pPr algn="ctr"/>
            <a:r>
              <a:rPr lang="en-US" altLang="en-US" sz="5400" dirty="0">
                <a:solidFill>
                  <a:schemeClr val="bg1"/>
                </a:solidFill>
                <a:latin typeface="Times New Roman" panose="02020603050405020304" pitchFamily="18" charset="0"/>
                <a:cs typeface="Times New Roman" panose="02020603050405020304" pitchFamily="18" charset="0"/>
              </a:rPr>
              <a:t>Absorption</a:t>
            </a:r>
          </a:p>
        </p:txBody>
      </p:sp>
      <p:sp>
        <p:nvSpPr>
          <p:cNvPr id="61443" name="Rectangle 3"/>
          <p:cNvSpPr>
            <a:spLocks noGrp="1" noChangeArrowheads="1"/>
          </p:cNvSpPr>
          <p:nvPr>
            <p:ph type="body" sz="half" idx="1"/>
          </p:nvPr>
        </p:nvSpPr>
        <p:spPr/>
        <p:txBody>
          <a:bodyPr/>
          <a:lstStyle/>
          <a:p>
            <a:pPr>
              <a:buFont typeface="Wingdings" pitchFamily="2" charset="2"/>
              <a:buNone/>
            </a:pPr>
            <a:endParaRPr lang="en-US" altLang="en-US" sz="2400"/>
          </a:p>
          <a:p>
            <a:pPr>
              <a:buFont typeface="Wingdings" pitchFamily="2" charset="2"/>
              <a:buNone/>
            </a:pPr>
            <a:endParaRPr lang="en-US" altLang="en-US" sz="2400"/>
          </a:p>
          <a:p>
            <a:endParaRPr lang="en-US" altLang="en-US" sz="2400"/>
          </a:p>
        </p:txBody>
      </p:sp>
      <p:graphicFrame>
        <p:nvGraphicFramePr>
          <p:cNvPr id="61444" name="Object 4"/>
          <p:cNvGraphicFramePr>
            <a:graphicFrameLocks noGrp="1" noChangeAspect="1"/>
          </p:cNvGraphicFramePr>
          <p:nvPr>
            <p:ph sz="half" idx="2"/>
            <p:extLst>
              <p:ext uri="{D42A27DB-BD31-4B8C-83A1-F6EECF244321}">
                <p14:modId xmlns:p14="http://schemas.microsoft.com/office/powerpoint/2010/main" val="3933610999"/>
              </p:ext>
            </p:extLst>
          </p:nvPr>
        </p:nvGraphicFramePr>
        <p:xfrm>
          <a:off x="2209800" y="2362200"/>
          <a:ext cx="4038600" cy="1447800"/>
        </p:xfrm>
        <a:graphic>
          <a:graphicData uri="http://schemas.openxmlformats.org/presentationml/2006/ole">
            <mc:AlternateContent xmlns:mc="http://schemas.openxmlformats.org/markup-compatibility/2006">
              <mc:Choice xmlns:v="urn:schemas-microsoft-com:vml" Requires="v">
                <p:oleObj name="Equation" r:id="rId2" imgW="952200" imgH="393480" progId="Equation.3">
                  <p:embed/>
                </p:oleObj>
              </mc:Choice>
              <mc:Fallback>
                <p:oleObj name="Equation" r:id="rId2" imgW="952200" imgH="39348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362200"/>
                        <a:ext cx="4038600" cy="1447800"/>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446" name="Text Box 6"/>
          <p:cNvSpPr txBox="1">
            <a:spLocks noChangeArrowheads="1"/>
          </p:cNvSpPr>
          <p:nvPr/>
        </p:nvSpPr>
        <p:spPr bwMode="auto">
          <a:xfrm>
            <a:off x="533400" y="4018984"/>
            <a:ext cx="83820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2800" b="1" dirty="0">
                <a:solidFill>
                  <a:schemeClr val="bg1"/>
                </a:solidFill>
                <a:latin typeface="Times New Roman" panose="02020603050405020304" pitchFamily="18" charset="0"/>
                <a:cs typeface="Times New Roman" panose="02020603050405020304" pitchFamily="18" charset="0"/>
              </a:rPr>
              <a:t>Where:</a:t>
            </a:r>
          </a:p>
          <a:p>
            <a:pPr algn="l"/>
            <a:r>
              <a:rPr lang="en-US" altLang="en-US" sz="2800" b="1" dirty="0">
                <a:solidFill>
                  <a:schemeClr val="bg1"/>
                </a:solidFill>
                <a:latin typeface="Times New Roman" panose="02020603050405020304" pitchFamily="18" charset="0"/>
                <a:cs typeface="Times New Roman" panose="02020603050405020304" pitchFamily="18" charset="0"/>
              </a:rPr>
              <a:t>A  =  sound absorption, m</a:t>
            </a:r>
            <a:r>
              <a:rPr lang="en-US" altLang="en-US" sz="2800" b="1" baseline="30000" dirty="0">
                <a:solidFill>
                  <a:schemeClr val="bg1"/>
                </a:solidFill>
                <a:latin typeface="Times New Roman" panose="02020603050405020304" pitchFamily="18" charset="0"/>
                <a:cs typeface="Times New Roman" panose="02020603050405020304" pitchFamily="18" charset="0"/>
              </a:rPr>
              <a:t>2</a:t>
            </a:r>
            <a:r>
              <a:rPr lang="en-US" altLang="en-US" sz="2800" b="1" dirty="0">
                <a:solidFill>
                  <a:schemeClr val="bg1"/>
                </a:solidFill>
                <a:latin typeface="Times New Roman" panose="02020603050405020304" pitchFamily="18" charset="0"/>
                <a:cs typeface="Times New Roman" panose="02020603050405020304" pitchFamily="18" charset="0"/>
              </a:rPr>
              <a:t> or </a:t>
            </a:r>
            <a:r>
              <a:rPr lang="en-US" altLang="en-US" sz="2800" b="1" dirty="0" err="1">
                <a:solidFill>
                  <a:schemeClr val="bg1"/>
                </a:solidFill>
                <a:latin typeface="Times New Roman" panose="02020603050405020304" pitchFamily="18" charset="0"/>
                <a:cs typeface="Times New Roman" panose="02020603050405020304" pitchFamily="18" charset="0"/>
              </a:rPr>
              <a:t>Sabins</a:t>
            </a:r>
            <a:r>
              <a:rPr lang="en-US" altLang="en-US" sz="2800" b="1" dirty="0">
                <a:solidFill>
                  <a:schemeClr val="bg1"/>
                </a:solidFill>
                <a:latin typeface="Times New Roman" panose="02020603050405020304" pitchFamily="18" charset="0"/>
                <a:cs typeface="Times New Roman" panose="02020603050405020304" pitchFamily="18" charset="0"/>
              </a:rPr>
              <a:t>,</a:t>
            </a:r>
          </a:p>
          <a:p>
            <a:pPr algn="l"/>
            <a:r>
              <a:rPr lang="en-US" altLang="en-US" sz="2800" b="1" dirty="0">
                <a:solidFill>
                  <a:schemeClr val="bg1"/>
                </a:solidFill>
                <a:latin typeface="Times New Roman" panose="02020603050405020304" pitchFamily="18" charset="0"/>
                <a:cs typeface="Times New Roman" panose="02020603050405020304" pitchFamily="18" charset="0"/>
              </a:rPr>
              <a:t>V  =  volume of reverberation room, m</a:t>
            </a:r>
            <a:r>
              <a:rPr lang="en-US" altLang="en-US" sz="2800" b="1" baseline="30000" dirty="0">
                <a:solidFill>
                  <a:schemeClr val="bg1"/>
                </a:solidFill>
                <a:latin typeface="Times New Roman" panose="02020603050405020304" pitchFamily="18" charset="0"/>
                <a:cs typeface="Times New Roman" panose="02020603050405020304" pitchFamily="18" charset="0"/>
              </a:rPr>
              <a:t>3</a:t>
            </a:r>
            <a:r>
              <a:rPr lang="en-US" altLang="en-US" sz="2800" b="1" dirty="0">
                <a:solidFill>
                  <a:schemeClr val="bg1"/>
                </a:solidFill>
                <a:latin typeface="Times New Roman" panose="02020603050405020304" pitchFamily="18" charset="0"/>
                <a:cs typeface="Times New Roman" panose="02020603050405020304" pitchFamily="18" charset="0"/>
              </a:rPr>
              <a:t> or ft</a:t>
            </a:r>
            <a:r>
              <a:rPr lang="en-US" altLang="en-US" sz="2800" b="1" baseline="30000" dirty="0">
                <a:solidFill>
                  <a:schemeClr val="bg1"/>
                </a:solidFill>
                <a:latin typeface="Times New Roman" panose="02020603050405020304" pitchFamily="18" charset="0"/>
                <a:cs typeface="Times New Roman" panose="02020603050405020304" pitchFamily="18" charset="0"/>
              </a:rPr>
              <a:t>3</a:t>
            </a:r>
            <a:r>
              <a:rPr lang="en-US" altLang="en-US" sz="2800" b="1" dirty="0">
                <a:solidFill>
                  <a:schemeClr val="bg1"/>
                </a:solidFill>
                <a:latin typeface="Times New Roman" panose="02020603050405020304" pitchFamily="18" charset="0"/>
                <a:cs typeface="Times New Roman" panose="02020603050405020304" pitchFamily="18" charset="0"/>
              </a:rPr>
              <a:t>, </a:t>
            </a:r>
          </a:p>
          <a:p>
            <a:pPr algn="l"/>
            <a:r>
              <a:rPr lang="en-US" altLang="en-US" sz="2800" b="1" dirty="0">
                <a:solidFill>
                  <a:schemeClr val="bg1"/>
                </a:solidFill>
                <a:latin typeface="Times New Roman" panose="02020603050405020304" pitchFamily="18" charset="0"/>
                <a:cs typeface="Times New Roman" panose="02020603050405020304" pitchFamily="18" charset="0"/>
              </a:rPr>
              <a:t>d  =  decay rate, dB/s, and</a:t>
            </a:r>
          </a:p>
          <a:p>
            <a:pPr algn="l"/>
            <a:r>
              <a:rPr lang="en-US" altLang="en-US" sz="2800" b="1" dirty="0">
                <a:solidFill>
                  <a:schemeClr val="bg1"/>
                </a:solidFill>
                <a:latin typeface="Times New Roman" panose="02020603050405020304" pitchFamily="18" charset="0"/>
                <a:cs typeface="Times New Roman" panose="02020603050405020304" pitchFamily="18" charset="0"/>
              </a:rPr>
              <a:t>c  =  speed of sound (calculated in m/s or </a:t>
            </a:r>
            <a:r>
              <a:rPr lang="en-US" altLang="en-US" sz="2800" b="1" dirty="0" err="1">
                <a:solidFill>
                  <a:schemeClr val="bg1"/>
                </a:solidFill>
                <a:latin typeface="Times New Roman" panose="02020603050405020304" pitchFamily="18" charset="0"/>
                <a:cs typeface="Times New Roman" panose="02020603050405020304" pitchFamily="18" charset="0"/>
              </a:rPr>
              <a:t>ft</a:t>
            </a:r>
            <a:r>
              <a:rPr lang="en-US" altLang="en-US" sz="2800" b="1" dirty="0">
                <a:solidFill>
                  <a:schemeClr val="bg1"/>
                </a:solidFill>
                <a:latin typeface="Times New Roman" panose="02020603050405020304" pitchFamily="18" charset="0"/>
                <a:cs typeface="Times New Roman" panose="02020603050405020304" pitchFamily="18" charset="0"/>
              </a:rPr>
              <a:t>/s)</a:t>
            </a:r>
          </a:p>
        </p:txBody>
      </p:sp>
    </p:spTree>
    <p:extLst>
      <p:ext uri="{BB962C8B-B14F-4D97-AF65-F5344CB8AC3E}">
        <p14:creationId xmlns:p14="http://schemas.microsoft.com/office/powerpoint/2010/main" val="1160142059"/>
      </p:ext>
    </p:extLst>
  </p:cSld>
  <p:clrMapOvr>
    <a:masterClrMapping/>
  </p:clrMapOvr>
  <p:transition>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524000" y="533400"/>
            <a:ext cx="6096000" cy="1143000"/>
          </a:xfrm>
        </p:spPr>
        <p:txBody>
          <a:bodyPr/>
          <a:lstStyle/>
          <a:p>
            <a:pPr algn="ctr"/>
            <a:r>
              <a:rPr lang="en-US" altLang="en-US" sz="5400" dirty="0">
                <a:solidFill>
                  <a:schemeClr val="bg1"/>
                </a:solidFill>
                <a:latin typeface="Times New Roman" panose="02020603050405020304" pitchFamily="18" charset="0"/>
                <a:cs typeface="Times New Roman" panose="02020603050405020304" pitchFamily="18" charset="0"/>
              </a:rPr>
              <a:t>Speed of Sound</a:t>
            </a:r>
          </a:p>
        </p:txBody>
      </p:sp>
      <p:sp>
        <p:nvSpPr>
          <p:cNvPr id="68611" name="Rectangle 3"/>
          <p:cNvSpPr>
            <a:spLocks noGrp="1" noChangeArrowheads="1"/>
          </p:cNvSpPr>
          <p:nvPr>
            <p:ph type="body" sz="half" idx="1"/>
          </p:nvPr>
        </p:nvSpPr>
        <p:spPr/>
        <p:txBody>
          <a:bodyPr/>
          <a:lstStyle/>
          <a:p>
            <a:pPr>
              <a:buFont typeface="Wingdings" pitchFamily="2" charset="2"/>
              <a:buNone/>
            </a:pPr>
            <a:endParaRPr lang="en-US" altLang="en-US" sz="2400"/>
          </a:p>
          <a:p>
            <a:pPr>
              <a:buFont typeface="Wingdings" pitchFamily="2" charset="2"/>
              <a:buNone/>
            </a:pPr>
            <a:endParaRPr lang="en-US" altLang="en-US" sz="2400"/>
          </a:p>
          <a:p>
            <a:endParaRPr lang="en-US" altLang="en-US" sz="2400"/>
          </a:p>
        </p:txBody>
      </p:sp>
      <p:graphicFrame>
        <p:nvGraphicFramePr>
          <p:cNvPr id="68615" name="Object 7"/>
          <p:cNvGraphicFramePr>
            <a:graphicFrameLocks noGrp="1" noChangeAspect="1"/>
          </p:cNvGraphicFramePr>
          <p:nvPr>
            <p:ph sz="quarter" idx="2"/>
            <p:extLst>
              <p:ext uri="{D42A27DB-BD31-4B8C-83A1-F6EECF244321}">
                <p14:modId xmlns:p14="http://schemas.microsoft.com/office/powerpoint/2010/main" val="1363733444"/>
              </p:ext>
            </p:extLst>
          </p:nvPr>
        </p:nvGraphicFramePr>
        <p:xfrm>
          <a:off x="654050" y="2057400"/>
          <a:ext cx="7543800" cy="762000"/>
        </p:xfrm>
        <a:graphic>
          <a:graphicData uri="http://schemas.openxmlformats.org/presentationml/2006/ole">
            <mc:AlternateContent xmlns:mc="http://schemas.openxmlformats.org/markup-compatibility/2006">
              <mc:Choice xmlns:v="urn:schemas-microsoft-com:vml" Requires="v">
                <p:oleObj name="Equation" r:id="rId2" imgW="1917360" imgH="228600" progId="Equation.3">
                  <p:embed/>
                </p:oleObj>
              </mc:Choice>
              <mc:Fallback>
                <p:oleObj name="Equation" r:id="rId2" imgW="1917360" imgH="2286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050" y="2057400"/>
                        <a:ext cx="7543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8613" name="Text Box 5"/>
          <p:cNvSpPr txBox="1">
            <a:spLocks noChangeArrowheads="1"/>
          </p:cNvSpPr>
          <p:nvPr/>
        </p:nvSpPr>
        <p:spPr bwMode="auto">
          <a:xfrm>
            <a:off x="457200" y="4800600"/>
            <a:ext cx="8382000"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b="1" dirty="0">
                <a:latin typeface="Arial" charset="0"/>
              </a:rPr>
              <a:t>Where:</a:t>
            </a:r>
          </a:p>
          <a:p>
            <a:pPr algn="l"/>
            <a:r>
              <a:rPr lang="en-US" altLang="en-US" sz="2800" b="1" i="1" dirty="0">
                <a:solidFill>
                  <a:schemeClr val="bg1"/>
                </a:solidFill>
                <a:latin typeface="Times New Roman" panose="02020603050405020304" pitchFamily="18" charset="0"/>
                <a:cs typeface="Times New Roman" panose="02020603050405020304" pitchFamily="18" charset="0"/>
              </a:rPr>
              <a:t>Tº</a:t>
            </a:r>
            <a:r>
              <a:rPr lang="en-US" altLang="en-US" sz="2800" b="1" i="1" baseline="-25000" dirty="0">
                <a:solidFill>
                  <a:schemeClr val="bg1"/>
                </a:solidFill>
                <a:latin typeface="Times New Roman" panose="02020603050405020304" pitchFamily="18" charset="0"/>
                <a:cs typeface="Times New Roman" panose="02020603050405020304" pitchFamily="18" charset="0"/>
              </a:rPr>
              <a:t>C</a:t>
            </a:r>
            <a:r>
              <a:rPr lang="en-US" altLang="en-US" sz="2800" b="1" i="1" dirty="0">
                <a:solidFill>
                  <a:schemeClr val="bg1"/>
                </a:solidFill>
                <a:latin typeface="Times New Roman" panose="02020603050405020304" pitchFamily="18" charset="0"/>
                <a:cs typeface="Times New Roman" panose="02020603050405020304" pitchFamily="18" charset="0"/>
              </a:rPr>
              <a:t> </a:t>
            </a:r>
            <a:r>
              <a:rPr lang="en-US" altLang="en-US" sz="2800" b="1" dirty="0">
                <a:solidFill>
                  <a:schemeClr val="bg1"/>
                </a:solidFill>
                <a:latin typeface="Times New Roman" panose="02020603050405020304" pitchFamily="18" charset="0"/>
                <a:cs typeface="Times New Roman" panose="02020603050405020304" pitchFamily="18" charset="0"/>
              </a:rPr>
              <a:t>and</a:t>
            </a:r>
            <a:r>
              <a:rPr lang="en-US" altLang="en-US" sz="2800" b="1" i="1" dirty="0">
                <a:solidFill>
                  <a:schemeClr val="bg1"/>
                </a:solidFill>
                <a:latin typeface="Times New Roman" panose="02020603050405020304" pitchFamily="18" charset="0"/>
                <a:cs typeface="Times New Roman" panose="02020603050405020304" pitchFamily="18" charset="0"/>
              </a:rPr>
              <a:t> T°</a:t>
            </a:r>
            <a:r>
              <a:rPr lang="en-US" altLang="en-US" sz="2800" b="1" i="1" baseline="-25000" dirty="0">
                <a:solidFill>
                  <a:schemeClr val="bg1"/>
                </a:solidFill>
                <a:latin typeface="Times New Roman" panose="02020603050405020304" pitchFamily="18" charset="0"/>
                <a:cs typeface="Times New Roman" panose="02020603050405020304" pitchFamily="18" charset="0"/>
              </a:rPr>
              <a:t>F</a:t>
            </a:r>
            <a:r>
              <a:rPr lang="en-US" altLang="en-US" sz="2800" b="1" dirty="0">
                <a:solidFill>
                  <a:schemeClr val="bg1"/>
                </a:solidFill>
                <a:latin typeface="Times New Roman" panose="02020603050405020304" pitchFamily="18" charset="0"/>
                <a:cs typeface="Times New Roman" panose="02020603050405020304" pitchFamily="18" charset="0"/>
              </a:rPr>
              <a:t> are temperature in degrees Celsius and degrees Fahrenheit, respectively</a:t>
            </a:r>
          </a:p>
        </p:txBody>
      </p:sp>
      <p:graphicFrame>
        <p:nvGraphicFramePr>
          <p:cNvPr id="68617" name="Object 9"/>
          <p:cNvGraphicFramePr>
            <a:graphicFrameLocks noGrp="1" noChangeAspect="1"/>
          </p:cNvGraphicFramePr>
          <p:nvPr>
            <p:ph sz="quarter" idx="3"/>
          </p:nvPr>
        </p:nvGraphicFramePr>
        <p:xfrm>
          <a:off x="762000" y="3733800"/>
          <a:ext cx="7543800" cy="774700"/>
        </p:xfrm>
        <a:graphic>
          <a:graphicData uri="http://schemas.openxmlformats.org/presentationml/2006/ole">
            <mc:AlternateContent xmlns:mc="http://schemas.openxmlformats.org/markup-compatibility/2006">
              <mc:Choice xmlns:v="urn:schemas-microsoft-com:vml" Requires="v">
                <p:oleObj name="Equation" r:id="rId4" imgW="1930320" imgH="241200" progId="Equation.3">
                  <p:embed/>
                </p:oleObj>
              </mc:Choice>
              <mc:Fallback>
                <p:oleObj name="Equation" r:id="rId4" imgW="1930320" imgH="241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733800"/>
                        <a:ext cx="75438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8619" name="Text Box 11"/>
          <p:cNvSpPr txBox="1">
            <a:spLocks noChangeArrowheads="1"/>
          </p:cNvSpPr>
          <p:nvPr/>
        </p:nvSpPr>
        <p:spPr bwMode="auto">
          <a:xfrm>
            <a:off x="3886200" y="2971800"/>
            <a:ext cx="4924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a:solidFill>
                  <a:schemeClr val="bg1"/>
                </a:solidFill>
                <a:latin typeface="Times New Roman" panose="02020603050405020304" pitchFamily="18" charset="0"/>
                <a:cs typeface="Times New Roman" panose="02020603050405020304" pitchFamily="18" charset="0"/>
              </a:rPr>
              <a:t>or</a:t>
            </a:r>
          </a:p>
        </p:txBody>
      </p:sp>
    </p:spTree>
    <p:extLst>
      <p:ext uri="{BB962C8B-B14F-4D97-AF65-F5344CB8AC3E}">
        <p14:creationId xmlns:p14="http://schemas.microsoft.com/office/powerpoint/2010/main" val="1296003960"/>
      </p:ext>
    </p:extLst>
  </p:cSld>
  <p:clrMapOvr>
    <a:masterClrMapping/>
  </p:clrMapOvr>
  <p:transition>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p:nvPr>
        </p:nvSpPr>
        <p:spPr>
          <a:xfrm>
            <a:off x="990600" y="0"/>
            <a:ext cx="7239000" cy="1470025"/>
          </a:xfrm>
        </p:spPr>
        <p:txBody>
          <a:bodyPr/>
          <a:lstStyle/>
          <a:p>
            <a:pPr eaLnBrk="1" hangingPunct="1"/>
            <a:r>
              <a:rPr lang="en-US" altLang="en-US" sz="4800" b="1">
                <a:solidFill>
                  <a:schemeClr val="bg1"/>
                </a:solidFill>
                <a:latin typeface="Times New Roman" pitchFamily="18" charset="0"/>
                <a:cs typeface="Times New Roman" pitchFamily="18" charset="0"/>
              </a:rPr>
              <a:t>The Man Behind It</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676400"/>
            <a:ext cx="3810000" cy="335279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1523999"/>
            <a:ext cx="3453996" cy="4343400"/>
          </a:xfrm>
          <a:prstGeom prst="rect">
            <a:avLst/>
          </a:prstGeom>
        </p:spPr>
      </p:pic>
      <p:sp>
        <p:nvSpPr>
          <p:cNvPr id="6" name="Rectangle 5"/>
          <p:cNvSpPr/>
          <p:nvPr/>
        </p:nvSpPr>
        <p:spPr>
          <a:xfrm>
            <a:off x="1524000" y="5247787"/>
            <a:ext cx="1907702" cy="461665"/>
          </a:xfrm>
          <a:prstGeom prst="rect">
            <a:avLst/>
          </a:prstGeom>
        </p:spPr>
        <p:txBody>
          <a:bodyPr wrap="none">
            <a:spAutoFit/>
          </a:bodyPr>
          <a:lstStyle/>
          <a:p>
            <a:pPr lvl="0"/>
            <a:r>
              <a:rPr lang="en-US" sz="2400" dirty="0">
                <a:solidFill>
                  <a:prstClr val="white"/>
                </a:solidFill>
                <a:latin typeface="Times New Roman" panose="02020603050405020304" pitchFamily="18" charset="0"/>
                <a:cs typeface="Times New Roman" panose="02020603050405020304" pitchFamily="18" charset="0"/>
              </a:rPr>
              <a:t>Pioneer 10-11</a:t>
            </a:r>
          </a:p>
        </p:txBody>
      </p:sp>
      <p:sp>
        <p:nvSpPr>
          <p:cNvPr id="8" name="Rectangle 7"/>
          <p:cNvSpPr/>
          <p:nvPr/>
        </p:nvSpPr>
        <p:spPr>
          <a:xfrm>
            <a:off x="6019800" y="6096000"/>
            <a:ext cx="1691873" cy="461665"/>
          </a:xfrm>
          <a:prstGeom prst="rect">
            <a:avLst/>
          </a:prstGeom>
        </p:spPr>
        <p:txBody>
          <a:bodyPr wrap="none">
            <a:spAutoFit/>
          </a:bodyPr>
          <a:lstStyle/>
          <a:p>
            <a:pPr lvl="0"/>
            <a:r>
              <a:rPr lang="en-US" sz="2400" dirty="0">
                <a:solidFill>
                  <a:prstClr val="white"/>
                </a:solidFill>
                <a:latin typeface="Times New Roman" panose="02020603050405020304" pitchFamily="18" charset="0"/>
                <a:cs typeface="Times New Roman" panose="02020603050405020304" pitchFamily="18" charset="0"/>
              </a:rPr>
              <a:t>Voyager 1-2</a:t>
            </a:r>
          </a:p>
        </p:txBody>
      </p:sp>
    </p:spTree>
    <p:extLst>
      <p:ext uri="{BB962C8B-B14F-4D97-AF65-F5344CB8AC3E}">
        <p14:creationId xmlns:p14="http://schemas.microsoft.com/office/powerpoint/2010/main" val="2171605139"/>
      </p:ext>
    </p:extLst>
  </p:cSld>
  <p:clrMapOvr>
    <a:masterClrMapping/>
  </p:clrMapOvr>
  <p:transition spd="slow" advTm="900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524000" y="609600"/>
            <a:ext cx="6096000" cy="1143000"/>
          </a:xfrm>
        </p:spPr>
        <p:txBody>
          <a:bodyPr/>
          <a:lstStyle/>
          <a:p>
            <a:pPr algn="ctr"/>
            <a:r>
              <a:rPr lang="en-US" altLang="en-US" sz="5400" dirty="0">
                <a:solidFill>
                  <a:schemeClr val="bg1"/>
                </a:solidFill>
                <a:latin typeface="Times New Roman" panose="02020603050405020304" pitchFamily="18" charset="0"/>
                <a:cs typeface="Times New Roman" panose="02020603050405020304" pitchFamily="18" charset="0"/>
              </a:rPr>
              <a:t>Absorption</a:t>
            </a:r>
          </a:p>
        </p:txBody>
      </p:sp>
      <p:sp>
        <p:nvSpPr>
          <p:cNvPr id="64515" name="Rectangle 3"/>
          <p:cNvSpPr>
            <a:spLocks noGrp="1" noChangeArrowheads="1"/>
          </p:cNvSpPr>
          <p:nvPr>
            <p:ph type="body" sz="half" idx="1"/>
          </p:nvPr>
        </p:nvSpPr>
        <p:spPr/>
        <p:txBody>
          <a:bodyPr/>
          <a:lstStyle/>
          <a:p>
            <a:pPr>
              <a:buFont typeface="Wingdings" pitchFamily="2" charset="2"/>
              <a:buNone/>
            </a:pPr>
            <a:endParaRPr lang="en-US" altLang="en-US" sz="2400"/>
          </a:p>
          <a:p>
            <a:pPr>
              <a:buFont typeface="Wingdings" pitchFamily="2" charset="2"/>
              <a:buNone/>
            </a:pPr>
            <a:endParaRPr lang="en-US" altLang="en-US" sz="2400"/>
          </a:p>
          <a:p>
            <a:endParaRPr lang="en-US" altLang="en-US" sz="2400"/>
          </a:p>
        </p:txBody>
      </p:sp>
      <p:graphicFrame>
        <p:nvGraphicFramePr>
          <p:cNvPr id="64520" name="Object 8"/>
          <p:cNvGraphicFramePr>
            <a:graphicFrameLocks noGrp="1" noChangeAspect="1"/>
          </p:cNvGraphicFramePr>
          <p:nvPr>
            <p:ph sz="quarter" idx="3"/>
          </p:nvPr>
        </p:nvGraphicFramePr>
        <p:xfrm>
          <a:off x="7048500" y="5022850"/>
          <a:ext cx="762000" cy="165100"/>
        </p:xfrm>
        <a:graphic>
          <a:graphicData uri="http://schemas.openxmlformats.org/presentationml/2006/ole">
            <mc:AlternateContent xmlns:mc="http://schemas.openxmlformats.org/markup-compatibility/2006">
              <mc:Choice xmlns:v="urn:schemas-microsoft-com:vml" Requires="v">
                <p:oleObj name="Equation" r:id="rId2" imgW="761760" imgH="164880" progId="Equation.3">
                  <p:embed/>
                </p:oleObj>
              </mc:Choice>
              <mc:Fallback>
                <p:oleObj name="Equation" r:id="rId2" imgW="761760" imgH="16488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0" y="5022850"/>
                        <a:ext cx="7620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4517" name="Text Box 5"/>
          <p:cNvSpPr txBox="1">
            <a:spLocks noChangeArrowheads="1"/>
          </p:cNvSpPr>
          <p:nvPr/>
        </p:nvSpPr>
        <p:spPr bwMode="auto">
          <a:xfrm>
            <a:off x="533400" y="3657600"/>
            <a:ext cx="80772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2800" b="1" dirty="0">
                <a:solidFill>
                  <a:schemeClr val="bg1"/>
                </a:solidFill>
                <a:latin typeface="Times New Roman" panose="02020603050405020304" pitchFamily="18" charset="0"/>
                <a:cs typeface="Times New Roman" panose="02020603050405020304" pitchFamily="18" charset="0"/>
              </a:rPr>
              <a:t>Where:</a:t>
            </a:r>
          </a:p>
          <a:p>
            <a:pPr algn="l"/>
            <a:r>
              <a:rPr lang="en-US" altLang="en-US" sz="2800" b="1" dirty="0">
                <a:solidFill>
                  <a:schemeClr val="bg1"/>
                </a:solidFill>
                <a:latin typeface="Times New Roman" panose="02020603050405020304" pitchFamily="18" charset="0"/>
                <a:cs typeface="Times New Roman" panose="02020603050405020304" pitchFamily="18" charset="0"/>
              </a:rPr>
              <a:t>A   = absorption of the specimen, m</a:t>
            </a:r>
            <a:r>
              <a:rPr lang="en-US" altLang="en-US" sz="2800" b="1" baseline="30000" dirty="0">
                <a:solidFill>
                  <a:schemeClr val="bg1"/>
                </a:solidFill>
                <a:latin typeface="Times New Roman" panose="02020603050405020304" pitchFamily="18" charset="0"/>
                <a:cs typeface="Times New Roman" panose="02020603050405020304" pitchFamily="18" charset="0"/>
              </a:rPr>
              <a:t>2</a:t>
            </a:r>
            <a:r>
              <a:rPr lang="en-US" altLang="en-US" sz="2800" b="1" dirty="0">
                <a:solidFill>
                  <a:schemeClr val="bg1"/>
                </a:solidFill>
                <a:latin typeface="Times New Roman" panose="02020603050405020304" pitchFamily="18" charset="0"/>
                <a:cs typeface="Times New Roman" panose="02020603050405020304" pitchFamily="18" charset="0"/>
              </a:rPr>
              <a:t> or </a:t>
            </a:r>
            <a:r>
              <a:rPr lang="en-US" altLang="en-US" sz="2800" b="1" dirty="0" err="1">
                <a:solidFill>
                  <a:schemeClr val="bg1"/>
                </a:solidFill>
                <a:latin typeface="Times New Roman" panose="02020603050405020304" pitchFamily="18" charset="0"/>
                <a:cs typeface="Times New Roman" panose="02020603050405020304" pitchFamily="18" charset="0"/>
              </a:rPr>
              <a:t>Sabins</a:t>
            </a:r>
            <a:r>
              <a:rPr lang="en-US" altLang="en-US" sz="2800" b="1" dirty="0">
                <a:solidFill>
                  <a:schemeClr val="bg1"/>
                </a:solidFill>
                <a:latin typeface="Times New Roman" panose="02020603050405020304" pitchFamily="18" charset="0"/>
                <a:cs typeface="Times New Roman" panose="02020603050405020304" pitchFamily="18" charset="0"/>
              </a:rPr>
              <a:t>,</a:t>
            </a:r>
          </a:p>
          <a:p>
            <a:pPr algn="l"/>
            <a:r>
              <a:rPr lang="en-US" altLang="en-US" sz="2800" b="1" dirty="0">
                <a:solidFill>
                  <a:schemeClr val="bg1"/>
                </a:solidFill>
                <a:latin typeface="Times New Roman" panose="02020603050405020304" pitchFamily="18" charset="0"/>
                <a:cs typeface="Times New Roman" panose="02020603050405020304" pitchFamily="18" charset="0"/>
              </a:rPr>
              <a:t>A</a:t>
            </a:r>
            <a:r>
              <a:rPr lang="en-US" altLang="en-US" sz="2800" b="1" baseline="-25000" dirty="0">
                <a:solidFill>
                  <a:schemeClr val="bg1"/>
                </a:solidFill>
                <a:latin typeface="Times New Roman" panose="02020603050405020304" pitchFamily="18" charset="0"/>
                <a:cs typeface="Times New Roman" panose="02020603050405020304" pitchFamily="18" charset="0"/>
              </a:rPr>
              <a:t>1</a:t>
            </a:r>
            <a:r>
              <a:rPr lang="en-US" altLang="en-US" sz="2800" b="1" dirty="0">
                <a:solidFill>
                  <a:schemeClr val="bg1"/>
                </a:solidFill>
                <a:latin typeface="Times New Roman" panose="02020603050405020304" pitchFamily="18" charset="0"/>
                <a:cs typeface="Times New Roman" panose="02020603050405020304" pitchFamily="18" charset="0"/>
              </a:rPr>
              <a:t> = absorption of the empty reverberation chamber, m</a:t>
            </a:r>
            <a:r>
              <a:rPr lang="en-US" altLang="en-US" sz="2800" b="1" baseline="30000" dirty="0">
                <a:solidFill>
                  <a:schemeClr val="bg1"/>
                </a:solidFill>
                <a:latin typeface="Times New Roman" panose="02020603050405020304" pitchFamily="18" charset="0"/>
                <a:cs typeface="Times New Roman" panose="02020603050405020304" pitchFamily="18" charset="0"/>
              </a:rPr>
              <a:t>2</a:t>
            </a:r>
            <a:r>
              <a:rPr lang="en-US" altLang="en-US" sz="2800" b="1" dirty="0">
                <a:solidFill>
                  <a:schemeClr val="bg1"/>
                </a:solidFill>
                <a:latin typeface="Times New Roman" panose="02020603050405020304" pitchFamily="18" charset="0"/>
                <a:cs typeface="Times New Roman" panose="02020603050405020304" pitchFamily="18" charset="0"/>
              </a:rPr>
              <a:t> or </a:t>
            </a:r>
            <a:r>
              <a:rPr lang="en-US" altLang="en-US" sz="2800" b="1" dirty="0" err="1">
                <a:solidFill>
                  <a:schemeClr val="bg1"/>
                </a:solidFill>
                <a:latin typeface="Times New Roman" panose="02020603050405020304" pitchFamily="18" charset="0"/>
                <a:cs typeface="Times New Roman" panose="02020603050405020304" pitchFamily="18" charset="0"/>
              </a:rPr>
              <a:t>Sabins</a:t>
            </a:r>
            <a:r>
              <a:rPr lang="en-US" altLang="en-US" sz="2800" b="1" dirty="0">
                <a:solidFill>
                  <a:schemeClr val="bg1"/>
                </a:solidFill>
                <a:latin typeface="Times New Roman" panose="02020603050405020304" pitchFamily="18" charset="0"/>
                <a:cs typeface="Times New Roman" panose="02020603050405020304" pitchFamily="18" charset="0"/>
              </a:rPr>
              <a:t>, and</a:t>
            </a:r>
          </a:p>
          <a:p>
            <a:pPr algn="l"/>
            <a:r>
              <a:rPr lang="en-US" altLang="en-US" sz="2800" b="1" dirty="0">
                <a:solidFill>
                  <a:schemeClr val="bg1"/>
                </a:solidFill>
                <a:latin typeface="Times New Roman" panose="02020603050405020304" pitchFamily="18" charset="0"/>
                <a:cs typeface="Times New Roman" panose="02020603050405020304" pitchFamily="18" charset="0"/>
              </a:rPr>
              <a:t>A</a:t>
            </a:r>
            <a:r>
              <a:rPr lang="en-US" altLang="en-US" sz="2800" b="1" baseline="-25000" dirty="0">
                <a:solidFill>
                  <a:schemeClr val="bg1"/>
                </a:solidFill>
                <a:latin typeface="Times New Roman" panose="02020603050405020304" pitchFamily="18" charset="0"/>
                <a:cs typeface="Times New Roman" panose="02020603050405020304" pitchFamily="18" charset="0"/>
              </a:rPr>
              <a:t>2</a:t>
            </a:r>
            <a:r>
              <a:rPr lang="en-US" altLang="en-US" sz="2800" b="1" dirty="0">
                <a:solidFill>
                  <a:schemeClr val="bg1"/>
                </a:solidFill>
                <a:latin typeface="Times New Roman" panose="02020603050405020304" pitchFamily="18" charset="0"/>
                <a:cs typeface="Times New Roman" panose="02020603050405020304" pitchFamily="18" charset="0"/>
              </a:rPr>
              <a:t> = absorption of the reverberation room after  the specimen has been installed, m</a:t>
            </a:r>
            <a:r>
              <a:rPr lang="en-US" altLang="en-US" sz="2800" b="1" baseline="30000" dirty="0">
                <a:solidFill>
                  <a:schemeClr val="bg1"/>
                </a:solidFill>
                <a:latin typeface="Times New Roman" panose="02020603050405020304" pitchFamily="18" charset="0"/>
                <a:cs typeface="Times New Roman" panose="02020603050405020304" pitchFamily="18" charset="0"/>
              </a:rPr>
              <a:t>2</a:t>
            </a:r>
            <a:r>
              <a:rPr lang="en-US" altLang="en-US" sz="2800" b="1" dirty="0">
                <a:solidFill>
                  <a:schemeClr val="bg1"/>
                </a:solidFill>
                <a:latin typeface="Times New Roman" panose="02020603050405020304" pitchFamily="18" charset="0"/>
                <a:cs typeface="Times New Roman" panose="02020603050405020304" pitchFamily="18" charset="0"/>
              </a:rPr>
              <a:t> or </a:t>
            </a:r>
            <a:r>
              <a:rPr lang="en-US" altLang="en-US" sz="2800" b="1" dirty="0" err="1">
                <a:solidFill>
                  <a:schemeClr val="bg1"/>
                </a:solidFill>
                <a:latin typeface="Times New Roman" panose="02020603050405020304" pitchFamily="18" charset="0"/>
                <a:cs typeface="Times New Roman" panose="02020603050405020304" pitchFamily="18" charset="0"/>
              </a:rPr>
              <a:t>Sabins</a:t>
            </a:r>
            <a:r>
              <a:rPr lang="en-US" altLang="en-US" sz="2800" b="1" dirty="0">
                <a:solidFill>
                  <a:schemeClr val="bg1"/>
                </a:solidFill>
                <a:latin typeface="Times New Roman" panose="02020603050405020304" pitchFamily="18" charset="0"/>
                <a:cs typeface="Times New Roman" panose="02020603050405020304" pitchFamily="18" charset="0"/>
              </a:rPr>
              <a:t>.</a:t>
            </a:r>
          </a:p>
        </p:txBody>
      </p:sp>
      <p:graphicFrame>
        <p:nvGraphicFramePr>
          <p:cNvPr id="64523" name="Object 11"/>
          <p:cNvGraphicFramePr>
            <a:graphicFrameLocks noGrp="1" noChangeAspect="1"/>
          </p:cNvGraphicFramePr>
          <p:nvPr>
            <p:ph sz="quarter" idx="2"/>
            <p:extLst>
              <p:ext uri="{D42A27DB-BD31-4B8C-83A1-F6EECF244321}">
                <p14:modId xmlns:p14="http://schemas.microsoft.com/office/powerpoint/2010/main" val="2929431609"/>
              </p:ext>
            </p:extLst>
          </p:nvPr>
        </p:nvGraphicFramePr>
        <p:xfrm>
          <a:off x="2286000" y="2286000"/>
          <a:ext cx="4076700" cy="996950"/>
        </p:xfrm>
        <a:graphic>
          <a:graphicData uri="http://schemas.openxmlformats.org/presentationml/2006/ole">
            <mc:AlternateContent xmlns:mc="http://schemas.openxmlformats.org/markup-compatibility/2006">
              <mc:Choice xmlns:v="urn:schemas-microsoft-com:vml" Requires="v">
                <p:oleObj name="Equation" r:id="rId4" imgW="761760" imgH="164880" progId="Equation.3">
                  <p:embed/>
                </p:oleObj>
              </mc:Choice>
              <mc:Fallback>
                <p:oleObj name="Equation" r:id="rId4" imgW="761760" imgH="1648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2286000"/>
                        <a:ext cx="407670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330796271"/>
      </p:ext>
    </p:extLst>
  </p:cSld>
  <p:clrMapOvr>
    <a:masterClrMapping/>
  </p:clrMapOvr>
  <p:transition>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304800" y="609600"/>
            <a:ext cx="8305800" cy="1143000"/>
          </a:xfrm>
        </p:spPr>
        <p:txBody>
          <a:bodyPr/>
          <a:lstStyle/>
          <a:p>
            <a:pPr algn="ctr"/>
            <a:r>
              <a:rPr lang="en-US" altLang="en-US" sz="5400" dirty="0">
                <a:solidFill>
                  <a:schemeClr val="bg1"/>
                </a:solidFill>
                <a:latin typeface="Times New Roman" panose="02020603050405020304" pitchFamily="18" charset="0"/>
                <a:cs typeface="Times New Roman" panose="02020603050405020304" pitchFamily="18" charset="0"/>
              </a:rPr>
              <a:t>Absorption Coefficient</a:t>
            </a:r>
          </a:p>
        </p:txBody>
      </p:sp>
      <p:sp>
        <p:nvSpPr>
          <p:cNvPr id="66563" name="Rectangle 3"/>
          <p:cNvSpPr>
            <a:spLocks noGrp="1" noChangeArrowheads="1"/>
          </p:cNvSpPr>
          <p:nvPr>
            <p:ph type="body" sz="half" idx="1"/>
          </p:nvPr>
        </p:nvSpPr>
        <p:spPr/>
        <p:txBody>
          <a:bodyPr/>
          <a:lstStyle/>
          <a:p>
            <a:pPr>
              <a:buFont typeface="Wingdings" pitchFamily="2" charset="2"/>
              <a:buNone/>
            </a:pPr>
            <a:endParaRPr lang="en-US" altLang="en-US" sz="2400"/>
          </a:p>
          <a:p>
            <a:pPr>
              <a:buFont typeface="Wingdings" pitchFamily="2" charset="2"/>
              <a:buNone/>
            </a:pPr>
            <a:endParaRPr lang="en-US" altLang="en-US" sz="2400"/>
          </a:p>
          <a:p>
            <a:endParaRPr lang="en-US" altLang="en-US" sz="2400"/>
          </a:p>
        </p:txBody>
      </p:sp>
      <p:graphicFrame>
        <p:nvGraphicFramePr>
          <p:cNvPr id="66564" name="Object 4"/>
          <p:cNvGraphicFramePr>
            <a:graphicFrameLocks noGrp="1" noChangeAspect="1"/>
          </p:cNvGraphicFramePr>
          <p:nvPr>
            <p:ph sz="quarter" idx="3"/>
          </p:nvPr>
        </p:nvGraphicFramePr>
        <p:xfrm>
          <a:off x="7048500" y="5022850"/>
          <a:ext cx="762000" cy="165100"/>
        </p:xfrm>
        <a:graphic>
          <a:graphicData uri="http://schemas.openxmlformats.org/presentationml/2006/ole">
            <mc:AlternateContent xmlns:mc="http://schemas.openxmlformats.org/markup-compatibility/2006">
              <mc:Choice xmlns:v="urn:schemas-microsoft-com:vml" Requires="v">
                <p:oleObj name="Equation" r:id="rId2" imgW="761760" imgH="164880" progId="Equation.3">
                  <p:embed/>
                </p:oleObj>
              </mc:Choice>
              <mc:Fallback>
                <p:oleObj name="Equation" r:id="rId2" imgW="761760" imgH="16488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0" y="5022850"/>
                        <a:ext cx="7620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6565" name="Text Box 5"/>
          <p:cNvSpPr txBox="1">
            <a:spLocks noChangeArrowheads="1"/>
          </p:cNvSpPr>
          <p:nvPr/>
        </p:nvSpPr>
        <p:spPr bwMode="auto">
          <a:xfrm>
            <a:off x="533400" y="3657600"/>
            <a:ext cx="80772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2800" b="1" dirty="0">
                <a:solidFill>
                  <a:schemeClr val="bg1"/>
                </a:solidFill>
                <a:latin typeface="Times New Roman" panose="02020603050405020304" pitchFamily="18" charset="0"/>
                <a:cs typeface="Times New Roman" panose="02020603050405020304" pitchFamily="18" charset="0"/>
              </a:rPr>
              <a:t>Where:</a:t>
            </a:r>
          </a:p>
          <a:p>
            <a:pPr algn="l"/>
            <a:r>
              <a:rPr lang="en-US" altLang="en-US" sz="2800" b="1" dirty="0">
                <a:solidFill>
                  <a:schemeClr val="bg1"/>
                </a:solidFill>
                <a:latin typeface="Times New Roman" panose="02020603050405020304" pitchFamily="18" charset="0"/>
                <a:cs typeface="Times New Roman" panose="02020603050405020304" pitchFamily="18" charset="0"/>
              </a:rPr>
              <a:t>α   =   absorption coefficient of the test specimen, dimensionless, </a:t>
            </a:r>
            <a:r>
              <a:rPr lang="en-US" altLang="en-US" sz="2800" b="1" dirty="0" err="1">
                <a:solidFill>
                  <a:schemeClr val="bg1"/>
                </a:solidFill>
                <a:latin typeface="Times New Roman" panose="02020603050405020304" pitchFamily="18" charset="0"/>
                <a:cs typeface="Times New Roman" panose="02020603050405020304" pitchFamily="18" charset="0"/>
              </a:rPr>
              <a:t>Sabins</a:t>
            </a:r>
            <a:r>
              <a:rPr lang="en-US" altLang="en-US" sz="2800" b="1" dirty="0">
                <a:solidFill>
                  <a:schemeClr val="bg1"/>
                </a:solidFill>
                <a:latin typeface="Times New Roman" panose="02020603050405020304" pitchFamily="18" charset="0"/>
                <a:cs typeface="Times New Roman" panose="02020603050405020304" pitchFamily="18" charset="0"/>
              </a:rPr>
              <a:t> / ft</a:t>
            </a:r>
            <a:r>
              <a:rPr lang="en-US" altLang="en-US" sz="2800" b="1" baseline="30000" dirty="0">
                <a:solidFill>
                  <a:schemeClr val="bg1"/>
                </a:solidFill>
                <a:latin typeface="Times New Roman" panose="02020603050405020304" pitchFamily="18" charset="0"/>
                <a:cs typeface="Times New Roman" panose="02020603050405020304" pitchFamily="18" charset="0"/>
              </a:rPr>
              <a:t>2</a:t>
            </a:r>
            <a:r>
              <a:rPr lang="en-US" altLang="en-US" sz="2800" b="1" dirty="0">
                <a:solidFill>
                  <a:schemeClr val="bg1"/>
                </a:solidFill>
                <a:latin typeface="Times New Roman" panose="02020603050405020304" pitchFamily="18" charset="0"/>
                <a:cs typeface="Times New Roman" panose="02020603050405020304" pitchFamily="18" charset="0"/>
              </a:rPr>
              <a:t>.</a:t>
            </a:r>
          </a:p>
          <a:p>
            <a:pPr algn="l"/>
            <a:r>
              <a:rPr lang="en-US" altLang="en-US" sz="2800" b="1" dirty="0">
                <a:solidFill>
                  <a:schemeClr val="bg1"/>
                </a:solidFill>
                <a:latin typeface="Times New Roman" panose="02020603050405020304" pitchFamily="18" charset="0"/>
                <a:cs typeface="Times New Roman" panose="02020603050405020304" pitchFamily="18" charset="0"/>
              </a:rPr>
              <a:t>S   =   area of the test specimen, m</a:t>
            </a:r>
            <a:r>
              <a:rPr lang="en-US" altLang="en-US" sz="2800" b="1" baseline="30000" dirty="0">
                <a:solidFill>
                  <a:schemeClr val="bg1"/>
                </a:solidFill>
                <a:latin typeface="Times New Roman" panose="02020603050405020304" pitchFamily="18" charset="0"/>
                <a:cs typeface="Times New Roman" panose="02020603050405020304" pitchFamily="18" charset="0"/>
              </a:rPr>
              <a:t>2</a:t>
            </a:r>
            <a:r>
              <a:rPr lang="en-US" altLang="en-US" sz="2800" b="1" dirty="0">
                <a:solidFill>
                  <a:schemeClr val="bg1"/>
                </a:solidFill>
                <a:latin typeface="Times New Roman" panose="02020603050405020304" pitchFamily="18" charset="0"/>
                <a:cs typeface="Times New Roman" panose="02020603050405020304" pitchFamily="18" charset="0"/>
              </a:rPr>
              <a:t> or ft</a:t>
            </a:r>
            <a:r>
              <a:rPr lang="en-US" altLang="en-US" sz="2800" b="1" baseline="30000" dirty="0">
                <a:solidFill>
                  <a:schemeClr val="bg1"/>
                </a:solidFill>
                <a:latin typeface="Times New Roman" panose="02020603050405020304" pitchFamily="18" charset="0"/>
                <a:cs typeface="Times New Roman" panose="02020603050405020304" pitchFamily="18" charset="0"/>
              </a:rPr>
              <a:t>2</a:t>
            </a:r>
            <a:r>
              <a:rPr lang="en-US" altLang="en-US" sz="2800" b="1" dirty="0">
                <a:solidFill>
                  <a:schemeClr val="bg1"/>
                </a:solidFill>
                <a:latin typeface="Times New Roman" panose="02020603050405020304" pitchFamily="18" charset="0"/>
                <a:cs typeface="Times New Roman" panose="02020603050405020304" pitchFamily="18" charset="0"/>
              </a:rPr>
              <a:t>, and</a:t>
            </a:r>
          </a:p>
          <a:p>
            <a:pPr algn="l"/>
            <a:r>
              <a:rPr lang="en-US" altLang="en-US" sz="2800" b="1" dirty="0">
                <a:solidFill>
                  <a:schemeClr val="bg1"/>
                </a:solidFill>
                <a:latin typeface="Times New Roman" panose="02020603050405020304" pitchFamily="18" charset="0"/>
                <a:cs typeface="Times New Roman" panose="02020603050405020304" pitchFamily="18" charset="0"/>
              </a:rPr>
              <a:t>α</a:t>
            </a:r>
            <a:r>
              <a:rPr lang="en-US" altLang="en-US" sz="2800" b="1" baseline="-25000" dirty="0">
                <a:solidFill>
                  <a:schemeClr val="bg1"/>
                </a:solidFill>
                <a:latin typeface="Times New Roman" panose="02020603050405020304" pitchFamily="18" charset="0"/>
                <a:cs typeface="Times New Roman" panose="02020603050405020304" pitchFamily="18" charset="0"/>
              </a:rPr>
              <a:t>1</a:t>
            </a:r>
            <a:r>
              <a:rPr lang="en-US" altLang="en-US" sz="2800" b="1" dirty="0">
                <a:solidFill>
                  <a:schemeClr val="bg1"/>
                </a:solidFill>
                <a:latin typeface="Times New Roman" panose="02020603050405020304" pitchFamily="18" charset="0"/>
                <a:cs typeface="Times New Roman" panose="02020603050405020304" pitchFamily="18" charset="0"/>
              </a:rPr>
              <a:t> =   absorption coefficient of the surface covered by the specimen</a:t>
            </a:r>
          </a:p>
        </p:txBody>
      </p:sp>
      <p:graphicFrame>
        <p:nvGraphicFramePr>
          <p:cNvPr id="66568" name="Object 8"/>
          <p:cNvGraphicFramePr>
            <a:graphicFrameLocks noGrp="1" noChangeAspect="1"/>
          </p:cNvGraphicFramePr>
          <p:nvPr>
            <p:ph sz="quarter" idx="2"/>
            <p:extLst>
              <p:ext uri="{D42A27DB-BD31-4B8C-83A1-F6EECF244321}">
                <p14:modId xmlns:p14="http://schemas.microsoft.com/office/powerpoint/2010/main" val="1978638594"/>
              </p:ext>
            </p:extLst>
          </p:nvPr>
        </p:nvGraphicFramePr>
        <p:xfrm>
          <a:off x="1524000" y="2286000"/>
          <a:ext cx="5886450" cy="1092200"/>
        </p:xfrm>
        <a:graphic>
          <a:graphicData uri="http://schemas.openxmlformats.org/presentationml/2006/ole">
            <mc:AlternateContent xmlns:mc="http://schemas.openxmlformats.org/markup-compatibility/2006">
              <mc:Choice xmlns:v="urn:schemas-microsoft-com:vml" Requires="v">
                <p:oleObj name="Equation" r:id="rId4" imgW="1333440" imgH="203040" progId="Equation.3">
                  <p:embed/>
                </p:oleObj>
              </mc:Choice>
              <mc:Fallback>
                <p:oleObj name="Equation" r:id="rId4" imgW="1333440" imgH="2030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286000"/>
                        <a:ext cx="588645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904293887"/>
      </p:ext>
    </p:extLst>
  </p:cSld>
  <p:clrMapOvr>
    <a:masterClrMapping/>
  </p:clrMapOvr>
  <p:transition>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228600" y="381000"/>
            <a:ext cx="8686800" cy="1143000"/>
          </a:xfrm>
        </p:spPr>
        <p:txBody>
          <a:bodyPr/>
          <a:lstStyle/>
          <a:p>
            <a:pPr algn="ctr"/>
            <a:r>
              <a:rPr lang="en-US" altLang="en-US" sz="4800" dirty="0">
                <a:solidFill>
                  <a:schemeClr val="bg1"/>
                </a:solidFill>
                <a:latin typeface="Times New Roman" panose="02020603050405020304" pitchFamily="18" charset="0"/>
                <a:cs typeface="Times New Roman" panose="02020603050405020304" pitchFamily="18" charset="0"/>
              </a:rPr>
              <a:t>How is the Absorption Coefficient used?</a:t>
            </a:r>
          </a:p>
        </p:txBody>
      </p:sp>
      <p:sp>
        <p:nvSpPr>
          <p:cNvPr id="67587" name="Rectangle 3"/>
          <p:cNvSpPr>
            <a:spLocks noGrp="1" noChangeArrowheads="1"/>
          </p:cNvSpPr>
          <p:nvPr>
            <p:ph type="body" sz="half" idx="1"/>
          </p:nvPr>
        </p:nvSpPr>
        <p:spPr/>
        <p:txBody>
          <a:bodyPr/>
          <a:lstStyle/>
          <a:p>
            <a:pPr>
              <a:buFont typeface="Wingdings" pitchFamily="2" charset="2"/>
              <a:buNone/>
            </a:pPr>
            <a:endParaRPr lang="en-US" altLang="en-US" sz="2400"/>
          </a:p>
          <a:p>
            <a:pPr>
              <a:buFont typeface="Wingdings" pitchFamily="2" charset="2"/>
              <a:buNone/>
            </a:pPr>
            <a:endParaRPr lang="en-US" altLang="en-US" sz="2400"/>
          </a:p>
          <a:p>
            <a:endParaRPr lang="en-US" altLang="en-US" sz="2400"/>
          </a:p>
        </p:txBody>
      </p:sp>
      <p:graphicFrame>
        <p:nvGraphicFramePr>
          <p:cNvPr id="67588" name="Object 4"/>
          <p:cNvGraphicFramePr>
            <a:graphicFrameLocks noGrp="1" noChangeAspect="1"/>
          </p:cNvGraphicFramePr>
          <p:nvPr>
            <p:ph sz="quarter" idx="3"/>
          </p:nvPr>
        </p:nvGraphicFramePr>
        <p:xfrm>
          <a:off x="7048500" y="5022850"/>
          <a:ext cx="762000" cy="165100"/>
        </p:xfrm>
        <a:graphic>
          <a:graphicData uri="http://schemas.openxmlformats.org/presentationml/2006/ole">
            <mc:AlternateContent xmlns:mc="http://schemas.openxmlformats.org/markup-compatibility/2006">
              <mc:Choice xmlns:v="urn:schemas-microsoft-com:vml" Requires="v">
                <p:oleObj name="Equation" r:id="rId2" imgW="761760" imgH="164880" progId="Equation.3">
                  <p:embed/>
                </p:oleObj>
              </mc:Choice>
              <mc:Fallback>
                <p:oleObj name="Equation" r:id="rId2" imgW="761760" imgH="16488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0" y="5022850"/>
                        <a:ext cx="7620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7589" name="Text Box 5"/>
          <p:cNvSpPr txBox="1">
            <a:spLocks noChangeArrowheads="1"/>
          </p:cNvSpPr>
          <p:nvPr/>
        </p:nvSpPr>
        <p:spPr bwMode="auto">
          <a:xfrm>
            <a:off x="533400" y="3276600"/>
            <a:ext cx="80772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2400" b="1" dirty="0">
                <a:solidFill>
                  <a:schemeClr val="bg1"/>
                </a:solidFill>
                <a:latin typeface="Times New Roman" panose="02020603050405020304" pitchFamily="18" charset="0"/>
                <a:cs typeface="Times New Roman" panose="02020603050405020304" pitchFamily="18" charset="0"/>
              </a:rPr>
              <a:t>where:</a:t>
            </a:r>
          </a:p>
          <a:p>
            <a:pPr algn="l"/>
            <a:r>
              <a:rPr lang="en-US" altLang="en-US" sz="2400" b="1" dirty="0">
                <a:solidFill>
                  <a:schemeClr val="bg1"/>
                </a:solidFill>
                <a:latin typeface="Times New Roman" panose="02020603050405020304" pitchFamily="18" charset="0"/>
                <a:cs typeface="Times New Roman" panose="02020603050405020304" pitchFamily="18" charset="0"/>
              </a:rPr>
              <a:t>RT60  = time needed for the reverberation energy in the room to decay in level 60dB</a:t>
            </a:r>
          </a:p>
          <a:p>
            <a:pPr algn="l"/>
            <a:r>
              <a:rPr lang="en-US" altLang="en-US" sz="2400" b="1" dirty="0">
                <a:solidFill>
                  <a:schemeClr val="bg1"/>
                </a:solidFill>
                <a:latin typeface="Times New Roman" panose="02020603050405020304" pitchFamily="18" charset="0"/>
                <a:cs typeface="Times New Roman" panose="02020603050405020304" pitchFamily="18" charset="0"/>
              </a:rPr>
              <a:t>k         =  the speed of sound that equals 0.161 when units of measurement are expressed in meters and 0.049 when units are expressed in feet.</a:t>
            </a:r>
          </a:p>
          <a:p>
            <a:pPr algn="l"/>
            <a:r>
              <a:rPr lang="en-US" altLang="en-US" sz="2400" b="1" dirty="0">
                <a:solidFill>
                  <a:schemeClr val="bg1"/>
                </a:solidFill>
                <a:latin typeface="Times New Roman" panose="02020603050405020304" pitchFamily="18" charset="0"/>
                <a:cs typeface="Times New Roman" panose="02020603050405020304" pitchFamily="18" charset="0"/>
              </a:rPr>
              <a:t>V        =  the volume of the room</a:t>
            </a:r>
          </a:p>
          <a:p>
            <a:pPr algn="l"/>
            <a:r>
              <a:rPr lang="en-US" altLang="en-US" sz="2400" b="1" dirty="0">
                <a:solidFill>
                  <a:schemeClr val="bg1"/>
                </a:solidFill>
                <a:latin typeface="Times New Roman" panose="02020603050405020304" pitchFamily="18" charset="0"/>
                <a:cs typeface="Times New Roman" panose="02020603050405020304" pitchFamily="18" charset="0"/>
              </a:rPr>
              <a:t>S</a:t>
            </a:r>
            <a:r>
              <a:rPr lang="en-US" altLang="en-US" sz="2400" b="1" baseline="-25000" dirty="0">
                <a:solidFill>
                  <a:schemeClr val="bg1"/>
                </a:solidFill>
                <a:latin typeface="Times New Roman" panose="02020603050405020304" pitchFamily="18" charset="0"/>
                <a:cs typeface="Times New Roman" panose="02020603050405020304" pitchFamily="18" charset="0"/>
              </a:rPr>
              <a:t>α</a:t>
            </a:r>
            <a:r>
              <a:rPr lang="en-US" altLang="en-US" sz="2400" b="1" dirty="0">
                <a:solidFill>
                  <a:schemeClr val="bg1"/>
                </a:solidFill>
                <a:latin typeface="Times New Roman" panose="02020603050405020304" pitchFamily="18" charset="0"/>
                <a:cs typeface="Times New Roman" panose="02020603050405020304" pitchFamily="18" charset="0"/>
              </a:rPr>
              <a:t>       =  the total surface absorption of the room expressed in m</a:t>
            </a:r>
            <a:r>
              <a:rPr lang="en-US" altLang="en-US" sz="2400" b="1" baseline="30000" dirty="0">
                <a:solidFill>
                  <a:schemeClr val="bg1"/>
                </a:solidFill>
                <a:latin typeface="Times New Roman" panose="02020603050405020304" pitchFamily="18" charset="0"/>
                <a:cs typeface="Times New Roman" panose="02020603050405020304" pitchFamily="18" charset="0"/>
              </a:rPr>
              <a:t> 2</a:t>
            </a:r>
            <a:r>
              <a:rPr lang="en-US" altLang="en-US" sz="2400" b="1" dirty="0">
                <a:solidFill>
                  <a:schemeClr val="bg1"/>
                </a:solidFill>
                <a:latin typeface="Times New Roman" panose="02020603050405020304" pitchFamily="18" charset="0"/>
                <a:cs typeface="Times New Roman" panose="02020603050405020304" pitchFamily="18" charset="0"/>
              </a:rPr>
              <a:t> or </a:t>
            </a:r>
            <a:r>
              <a:rPr lang="en-US" altLang="en-US" sz="2400" b="1" dirty="0" err="1">
                <a:solidFill>
                  <a:schemeClr val="bg1"/>
                </a:solidFill>
                <a:latin typeface="Times New Roman" panose="02020603050405020304" pitchFamily="18" charset="0"/>
                <a:cs typeface="Times New Roman" panose="02020603050405020304" pitchFamily="18" charset="0"/>
              </a:rPr>
              <a:t>Sabins</a:t>
            </a:r>
            <a:endParaRPr lang="en-US" altLang="en-US" sz="24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67592" name="Object 8"/>
          <p:cNvGraphicFramePr>
            <a:graphicFrameLocks noGrp="1" noChangeAspect="1"/>
          </p:cNvGraphicFramePr>
          <p:nvPr>
            <p:ph sz="quarter" idx="2"/>
          </p:nvPr>
        </p:nvGraphicFramePr>
        <p:xfrm>
          <a:off x="2590800" y="1828800"/>
          <a:ext cx="3962400" cy="1524000"/>
        </p:xfrm>
        <a:graphic>
          <a:graphicData uri="http://schemas.openxmlformats.org/presentationml/2006/ole">
            <mc:AlternateContent xmlns:mc="http://schemas.openxmlformats.org/markup-compatibility/2006">
              <mc:Choice xmlns:v="urn:schemas-microsoft-com:vml" Requires="v">
                <p:oleObj name="Equation" r:id="rId4" imgW="888840" imgH="431640" progId="Equation.3">
                  <p:embed/>
                </p:oleObj>
              </mc:Choice>
              <mc:Fallback>
                <p:oleObj name="Equation" r:id="rId4" imgW="888840" imgH="431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828800"/>
                        <a:ext cx="3962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076320630"/>
      </p:ext>
    </p:extLst>
  </p:cSld>
  <p:clrMapOvr>
    <a:masterClrMapping/>
  </p:clrMapOvr>
  <p:transition>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81000" y="609600"/>
            <a:ext cx="8534400" cy="1143000"/>
          </a:xfrm>
        </p:spPr>
        <p:txBody>
          <a:bodyPr/>
          <a:lstStyle/>
          <a:p>
            <a:pPr algn="ctr"/>
            <a:r>
              <a:rPr lang="en-US" altLang="en-US" sz="4800" dirty="0">
                <a:solidFill>
                  <a:schemeClr val="bg1"/>
                </a:solidFill>
                <a:latin typeface="Times New Roman" panose="02020603050405020304" pitchFamily="18" charset="0"/>
                <a:cs typeface="Times New Roman" panose="02020603050405020304" pitchFamily="18" charset="0"/>
              </a:rPr>
              <a:t>Total Surface Absorption of a room</a:t>
            </a:r>
          </a:p>
        </p:txBody>
      </p:sp>
      <p:sp>
        <p:nvSpPr>
          <p:cNvPr id="70659" name="Rectangle 3"/>
          <p:cNvSpPr>
            <a:spLocks noGrp="1" noChangeArrowheads="1"/>
          </p:cNvSpPr>
          <p:nvPr>
            <p:ph type="body" sz="half" idx="1"/>
          </p:nvPr>
        </p:nvSpPr>
        <p:spPr/>
        <p:txBody>
          <a:bodyPr/>
          <a:lstStyle/>
          <a:p>
            <a:pPr>
              <a:buFont typeface="Wingdings" pitchFamily="2" charset="2"/>
              <a:buNone/>
            </a:pPr>
            <a:endParaRPr lang="en-US" altLang="en-US" sz="2400"/>
          </a:p>
          <a:p>
            <a:pPr>
              <a:buFont typeface="Wingdings" pitchFamily="2" charset="2"/>
              <a:buNone/>
            </a:pPr>
            <a:endParaRPr lang="en-US" altLang="en-US" sz="2400"/>
          </a:p>
          <a:p>
            <a:endParaRPr lang="en-US" altLang="en-US" sz="2400"/>
          </a:p>
        </p:txBody>
      </p:sp>
      <p:graphicFrame>
        <p:nvGraphicFramePr>
          <p:cNvPr id="70660" name="Object 4"/>
          <p:cNvGraphicFramePr>
            <a:graphicFrameLocks noGrp="1" noChangeAspect="1"/>
          </p:cNvGraphicFramePr>
          <p:nvPr>
            <p:ph sz="quarter" idx="3"/>
          </p:nvPr>
        </p:nvGraphicFramePr>
        <p:xfrm>
          <a:off x="7048500" y="5022850"/>
          <a:ext cx="762000" cy="165100"/>
        </p:xfrm>
        <a:graphic>
          <a:graphicData uri="http://schemas.openxmlformats.org/presentationml/2006/ole">
            <mc:AlternateContent xmlns:mc="http://schemas.openxmlformats.org/markup-compatibility/2006">
              <mc:Choice xmlns:v="urn:schemas-microsoft-com:vml" Requires="v">
                <p:oleObj name="Equation" r:id="rId2" imgW="761760" imgH="164880" progId="Equation.3">
                  <p:embed/>
                </p:oleObj>
              </mc:Choice>
              <mc:Fallback>
                <p:oleObj name="Equation" r:id="rId2" imgW="761760" imgH="16488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0" y="5022850"/>
                        <a:ext cx="7620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0661" name="Text Box 5"/>
          <p:cNvSpPr txBox="1">
            <a:spLocks noChangeArrowheads="1"/>
          </p:cNvSpPr>
          <p:nvPr/>
        </p:nvSpPr>
        <p:spPr bwMode="auto">
          <a:xfrm>
            <a:off x="533400" y="3276600"/>
            <a:ext cx="8077200"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2800" b="1" dirty="0">
                <a:solidFill>
                  <a:schemeClr val="bg1"/>
                </a:solidFill>
                <a:latin typeface="Times New Roman" panose="02020603050405020304" pitchFamily="18" charset="0"/>
                <a:cs typeface="Times New Roman" panose="02020603050405020304" pitchFamily="18" charset="0"/>
              </a:rPr>
              <a:t>where:</a:t>
            </a:r>
          </a:p>
          <a:p>
            <a:pPr algn="l"/>
            <a:r>
              <a:rPr lang="en-US" altLang="en-US" sz="2800" b="1" dirty="0">
                <a:solidFill>
                  <a:schemeClr val="bg1"/>
                </a:solidFill>
                <a:latin typeface="Times New Roman" panose="02020603050405020304" pitchFamily="18" charset="0"/>
                <a:cs typeface="Times New Roman" panose="02020603050405020304" pitchFamily="18" charset="0"/>
              </a:rPr>
              <a:t>S</a:t>
            </a:r>
            <a:r>
              <a:rPr lang="en-US" altLang="en-US" sz="2800" b="1" baseline="-25000" dirty="0">
                <a:solidFill>
                  <a:schemeClr val="bg1"/>
                </a:solidFill>
                <a:latin typeface="Times New Roman" panose="02020603050405020304" pitchFamily="18" charset="0"/>
                <a:cs typeface="Times New Roman" panose="02020603050405020304" pitchFamily="18" charset="0"/>
              </a:rPr>
              <a:t>a</a:t>
            </a:r>
            <a:r>
              <a:rPr lang="en-US" altLang="en-US" sz="2800" b="1" dirty="0">
                <a:solidFill>
                  <a:schemeClr val="bg1"/>
                </a:solidFill>
                <a:latin typeface="Times New Roman" panose="02020603050405020304" pitchFamily="18" charset="0"/>
                <a:cs typeface="Times New Roman" panose="02020603050405020304" pitchFamily="18" charset="0"/>
              </a:rPr>
              <a:t>  =  the total surface absorption of the room expressed in m</a:t>
            </a:r>
            <a:r>
              <a:rPr lang="en-US" altLang="en-US" sz="2800" b="1" baseline="30000" dirty="0">
                <a:solidFill>
                  <a:schemeClr val="bg1"/>
                </a:solidFill>
                <a:latin typeface="Times New Roman" panose="02020603050405020304" pitchFamily="18" charset="0"/>
                <a:cs typeface="Times New Roman" panose="02020603050405020304" pitchFamily="18" charset="0"/>
              </a:rPr>
              <a:t>2</a:t>
            </a:r>
            <a:r>
              <a:rPr lang="en-US" altLang="en-US" sz="2800" b="1" dirty="0">
                <a:solidFill>
                  <a:schemeClr val="bg1"/>
                </a:solidFill>
                <a:latin typeface="Times New Roman" panose="02020603050405020304" pitchFamily="18" charset="0"/>
                <a:cs typeface="Times New Roman" panose="02020603050405020304" pitchFamily="18" charset="0"/>
              </a:rPr>
              <a:t> or </a:t>
            </a:r>
            <a:r>
              <a:rPr lang="en-US" altLang="en-US" sz="2800" b="1" dirty="0" err="1">
                <a:solidFill>
                  <a:schemeClr val="bg1"/>
                </a:solidFill>
                <a:latin typeface="Times New Roman" panose="02020603050405020304" pitchFamily="18" charset="0"/>
                <a:cs typeface="Times New Roman" panose="02020603050405020304" pitchFamily="18" charset="0"/>
              </a:rPr>
              <a:t>Sabins</a:t>
            </a:r>
            <a:r>
              <a:rPr lang="en-US" altLang="en-US" sz="2800" b="1" dirty="0">
                <a:solidFill>
                  <a:schemeClr val="bg1"/>
                </a:solidFill>
                <a:latin typeface="Times New Roman" panose="02020603050405020304" pitchFamily="18" charset="0"/>
                <a:cs typeface="Times New Roman" panose="02020603050405020304" pitchFamily="18" charset="0"/>
              </a:rPr>
              <a:t>.</a:t>
            </a:r>
          </a:p>
          <a:p>
            <a:pPr algn="l"/>
            <a:r>
              <a:rPr lang="en-US" altLang="en-US" sz="2800" b="1" dirty="0">
                <a:solidFill>
                  <a:schemeClr val="bg1"/>
                </a:solidFill>
                <a:latin typeface="Times New Roman" panose="02020603050405020304" pitchFamily="18" charset="0"/>
                <a:cs typeface="Times New Roman" panose="02020603050405020304" pitchFamily="18" charset="0"/>
              </a:rPr>
              <a:t>a</a:t>
            </a:r>
            <a:r>
              <a:rPr lang="en-US" altLang="en-US" sz="2800" b="1" baseline="-25000" dirty="0">
                <a:solidFill>
                  <a:schemeClr val="bg1"/>
                </a:solidFill>
                <a:latin typeface="Times New Roman" panose="02020603050405020304" pitchFamily="18" charset="0"/>
                <a:cs typeface="Times New Roman" panose="02020603050405020304" pitchFamily="18" charset="0"/>
              </a:rPr>
              <a:t>1</a:t>
            </a:r>
            <a:r>
              <a:rPr lang="en-US" altLang="en-US" sz="2800" b="1" dirty="0">
                <a:solidFill>
                  <a:schemeClr val="bg1"/>
                </a:solidFill>
                <a:latin typeface="Times New Roman" panose="02020603050405020304" pitchFamily="18" charset="0"/>
                <a:cs typeface="Times New Roman" panose="02020603050405020304" pitchFamily="18" charset="0"/>
              </a:rPr>
              <a:t>  =  the absorption coefficient associated with a given area S</a:t>
            </a:r>
          </a:p>
          <a:p>
            <a:pPr algn="l"/>
            <a:r>
              <a:rPr lang="en-US" altLang="en-US" sz="2800" b="1" dirty="0">
                <a:solidFill>
                  <a:schemeClr val="bg1"/>
                </a:solidFill>
                <a:latin typeface="Times New Roman" panose="02020603050405020304" pitchFamily="18" charset="0"/>
                <a:cs typeface="Times New Roman" panose="02020603050405020304" pitchFamily="18" charset="0"/>
              </a:rPr>
              <a:t>S    =  the surface area of a single surface expressed in ft</a:t>
            </a:r>
            <a:r>
              <a:rPr lang="en-US" altLang="en-US" sz="2800" b="1" baseline="30000" dirty="0">
                <a:solidFill>
                  <a:schemeClr val="bg1"/>
                </a:solidFill>
                <a:latin typeface="Times New Roman" panose="02020603050405020304" pitchFamily="18" charset="0"/>
                <a:cs typeface="Times New Roman" panose="02020603050405020304" pitchFamily="18" charset="0"/>
              </a:rPr>
              <a:t>2</a:t>
            </a:r>
            <a:r>
              <a:rPr lang="en-US" altLang="en-US" sz="2800" b="1" dirty="0">
                <a:solidFill>
                  <a:schemeClr val="bg1"/>
                </a:solidFill>
                <a:latin typeface="Times New Roman" panose="02020603050405020304" pitchFamily="18" charset="0"/>
                <a:cs typeface="Times New Roman" panose="02020603050405020304" pitchFamily="18" charset="0"/>
              </a:rPr>
              <a:t> or m</a:t>
            </a:r>
            <a:r>
              <a:rPr lang="en-US" altLang="en-US" sz="2800" b="1" baseline="30000" dirty="0">
                <a:solidFill>
                  <a:schemeClr val="bg1"/>
                </a:solidFill>
                <a:latin typeface="Times New Roman" panose="02020603050405020304" pitchFamily="18" charset="0"/>
                <a:cs typeface="Times New Roman" panose="02020603050405020304" pitchFamily="18" charset="0"/>
              </a:rPr>
              <a:t>2</a:t>
            </a:r>
          </a:p>
        </p:txBody>
      </p:sp>
      <p:graphicFrame>
        <p:nvGraphicFramePr>
          <p:cNvPr id="70664" name="Object 8"/>
          <p:cNvGraphicFramePr>
            <a:graphicFrameLocks noGrp="1" noChangeAspect="1"/>
          </p:cNvGraphicFramePr>
          <p:nvPr>
            <p:ph sz="quarter" idx="2"/>
          </p:nvPr>
        </p:nvGraphicFramePr>
        <p:xfrm>
          <a:off x="1143000" y="2209800"/>
          <a:ext cx="6705600" cy="914400"/>
        </p:xfrm>
        <a:graphic>
          <a:graphicData uri="http://schemas.openxmlformats.org/presentationml/2006/ole">
            <mc:AlternateContent xmlns:mc="http://schemas.openxmlformats.org/markup-compatibility/2006">
              <mc:Choice xmlns:v="urn:schemas-microsoft-com:vml" Requires="v">
                <p:oleObj name="Equation" r:id="rId4" imgW="1358640" imgH="228600" progId="Equation.3">
                  <p:embed/>
                </p:oleObj>
              </mc:Choice>
              <mc:Fallback>
                <p:oleObj name="Equation" r:id="rId4" imgW="135864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209800"/>
                        <a:ext cx="6705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170759226"/>
      </p:ext>
    </p:extLst>
  </p:cSld>
  <p:clrMapOvr>
    <a:masterClrMapping/>
  </p:clrMapOvr>
  <p:transition>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524000" y="609600"/>
            <a:ext cx="6096000" cy="1143000"/>
          </a:xfrm>
        </p:spPr>
        <p:txBody>
          <a:bodyPr/>
          <a:lstStyle/>
          <a:p>
            <a:pPr algn="ctr"/>
            <a:r>
              <a:rPr lang="en-US" altLang="en-US" sz="5400" dirty="0">
                <a:solidFill>
                  <a:schemeClr val="bg1"/>
                </a:solidFill>
                <a:latin typeface="Times New Roman" panose="02020603050405020304" pitchFamily="18" charset="0"/>
                <a:cs typeface="Times New Roman" panose="02020603050405020304" pitchFamily="18" charset="0"/>
              </a:rPr>
              <a:t>Perimeter Length?</a:t>
            </a:r>
          </a:p>
        </p:txBody>
      </p:sp>
      <p:sp>
        <p:nvSpPr>
          <p:cNvPr id="71683" name="Rectangle 3"/>
          <p:cNvSpPr>
            <a:spLocks noGrp="1" noChangeArrowheads="1"/>
          </p:cNvSpPr>
          <p:nvPr>
            <p:ph type="body" sz="half" idx="1"/>
          </p:nvPr>
        </p:nvSpPr>
        <p:spPr>
          <a:xfrm>
            <a:off x="533400" y="2971800"/>
            <a:ext cx="8077200" cy="1905000"/>
          </a:xfrm>
        </p:spPr>
        <p:txBody>
          <a:bodyPr/>
          <a:lstStyle/>
          <a:p>
            <a:pPr algn="ctr">
              <a:buFont typeface="Wingdings" pitchFamily="2" charset="2"/>
              <a:buNone/>
            </a:pPr>
            <a:r>
              <a:rPr lang="en-US" altLang="en-US" sz="2800" dirty="0">
                <a:solidFill>
                  <a:schemeClr val="bg1"/>
                </a:solidFill>
                <a:latin typeface="Times New Roman" panose="02020603050405020304" pitchFamily="18" charset="0"/>
                <a:cs typeface="Times New Roman" panose="02020603050405020304" pitchFamily="18" charset="0"/>
              </a:rPr>
              <a:t>Does it make a difference?</a:t>
            </a:r>
          </a:p>
          <a:p>
            <a:pPr algn="ctr">
              <a:buFont typeface="Wingdings" pitchFamily="2" charset="2"/>
              <a:buNone/>
            </a:pPr>
            <a:r>
              <a:rPr lang="en-US" altLang="en-US" sz="2800" dirty="0">
                <a:solidFill>
                  <a:schemeClr val="bg1"/>
                </a:solidFill>
                <a:latin typeface="Times New Roman" panose="02020603050405020304" pitchFamily="18" charset="0"/>
                <a:cs typeface="Times New Roman" panose="02020603050405020304" pitchFamily="18" charset="0"/>
              </a:rPr>
              <a:t>If so, what difference does it make?</a:t>
            </a:r>
          </a:p>
        </p:txBody>
      </p:sp>
      <p:graphicFrame>
        <p:nvGraphicFramePr>
          <p:cNvPr id="71684" name="Object 4"/>
          <p:cNvGraphicFramePr>
            <a:graphicFrameLocks noGrp="1" noChangeAspect="1"/>
          </p:cNvGraphicFramePr>
          <p:nvPr>
            <p:ph sz="quarter" idx="3"/>
          </p:nvPr>
        </p:nvGraphicFramePr>
        <p:xfrm>
          <a:off x="7048500" y="5022850"/>
          <a:ext cx="762000" cy="165100"/>
        </p:xfrm>
        <a:graphic>
          <a:graphicData uri="http://schemas.openxmlformats.org/presentationml/2006/ole">
            <mc:AlternateContent xmlns:mc="http://schemas.openxmlformats.org/markup-compatibility/2006">
              <mc:Choice xmlns:v="urn:schemas-microsoft-com:vml" Requires="v">
                <p:oleObj name="Equation" r:id="rId2" imgW="761760" imgH="164880" progId="Equation.3">
                  <p:embed/>
                </p:oleObj>
              </mc:Choice>
              <mc:Fallback>
                <p:oleObj name="Equation" r:id="rId2" imgW="761760" imgH="16488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0" y="5022850"/>
                        <a:ext cx="7620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937861633"/>
      </p:ext>
    </p:extLst>
  </p:cSld>
  <p:clrMapOvr>
    <a:masterClrMapping/>
  </p:clrMapOvr>
  <p:transition>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52400" y="152400"/>
            <a:ext cx="8763000" cy="1143000"/>
          </a:xfrm>
        </p:spPr>
        <p:txBody>
          <a:bodyPr/>
          <a:lstStyle/>
          <a:p>
            <a:pPr algn="ctr"/>
            <a:r>
              <a:rPr lang="en-US" altLang="en-US" sz="5400" dirty="0">
                <a:solidFill>
                  <a:schemeClr val="bg1"/>
                </a:solidFill>
                <a:latin typeface="Times New Roman" panose="02020603050405020304" pitchFamily="18" charset="0"/>
                <a:cs typeface="Times New Roman" panose="02020603050405020304" pitchFamily="18" charset="0"/>
              </a:rPr>
              <a:t>Constant Area Comparisons</a:t>
            </a:r>
          </a:p>
        </p:txBody>
      </p:sp>
      <p:graphicFrame>
        <p:nvGraphicFramePr>
          <p:cNvPr id="50182" name="Object 6"/>
          <p:cNvGraphicFramePr>
            <a:graphicFrameLocks noGrp="1" noChangeAspect="1"/>
          </p:cNvGraphicFramePr>
          <p:nvPr>
            <p:ph idx="1"/>
          </p:nvPr>
        </p:nvGraphicFramePr>
        <p:xfrm>
          <a:off x="304800" y="1371600"/>
          <a:ext cx="8610600" cy="5334000"/>
        </p:xfrm>
        <a:graphic>
          <a:graphicData uri="http://schemas.openxmlformats.org/presentationml/2006/ole">
            <mc:AlternateContent xmlns:mc="http://schemas.openxmlformats.org/markup-compatibility/2006">
              <mc:Choice xmlns:v="urn:schemas-microsoft-com:vml" Requires="v">
                <p:oleObj name="Acrobat Document" r:id="rId2" imgW="6381298" imgH="4219277" progId="AcroExch.Document.7">
                  <p:embed/>
                </p:oleObj>
              </mc:Choice>
              <mc:Fallback>
                <p:oleObj name="Acrobat Document" r:id="rId2" imgW="6381298" imgH="4219277" progId="AcroExch.Document.7">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71600"/>
                        <a:ext cx="86106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8945464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152400" y="152400"/>
            <a:ext cx="8839200" cy="1143000"/>
          </a:xfrm>
        </p:spPr>
        <p:txBody>
          <a:bodyPr/>
          <a:lstStyle/>
          <a:p>
            <a:pPr algn="ctr"/>
            <a:r>
              <a:rPr lang="en-US" altLang="en-US" sz="4800" dirty="0">
                <a:solidFill>
                  <a:schemeClr val="bg1"/>
                </a:solidFill>
                <a:latin typeface="Times New Roman" panose="02020603050405020304" pitchFamily="18" charset="0"/>
                <a:cs typeface="Times New Roman" panose="02020603050405020304" pitchFamily="18" charset="0"/>
              </a:rPr>
              <a:t>Constant Perimeter Comparisons</a:t>
            </a:r>
          </a:p>
        </p:txBody>
      </p:sp>
      <p:pic>
        <p:nvPicPr>
          <p:cNvPr id="73731" name="Picture 3" descr="Comparison Charts Perimeter NCA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371600"/>
            <a:ext cx="82296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6275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676400" y="152400"/>
            <a:ext cx="6096000" cy="1143000"/>
          </a:xfrm>
        </p:spPr>
        <p:txBody>
          <a:bodyPr/>
          <a:lstStyle/>
          <a:p>
            <a:pPr algn="ctr"/>
            <a:r>
              <a:rPr lang="en-US" altLang="en-US" sz="5400" dirty="0">
                <a:solidFill>
                  <a:schemeClr val="bg1"/>
                </a:solidFill>
                <a:latin typeface="Times New Roman" panose="02020603050405020304" pitchFamily="18" charset="0"/>
                <a:cs typeface="Times New Roman" panose="02020603050405020304" pitchFamily="18" charset="0"/>
              </a:rPr>
              <a:t>Data Correlations</a:t>
            </a:r>
          </a:p>
        </p:txBody>
      </p:sp>
      <p:pic>
        <p:nvPicPr>
          <p:cNvPr id="51204" name="Picture 4"/>
          <p:cNvPicPr>
            <a:picLocks noChangeAspect="1" noChangeArrowheads="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457200" y="1050531"/>
            <a:ext cx="7848600" cy="5655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6241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1524000" y="228600"/>
            <a:ext cx="6096000" cy="1143000"/>
          </a:xfrm>
        </p:spPr>
        <p:txBody>
          <a:bodyPr/>
          <a:lstStyle/>
          <a:p>
            <a:pPr algn="ctr"/>
            <a:r>
              <a:rPr lang="en-US" altLang="en-US" sz="5400" dirty="0">
                <a:solidFill>
                  <a:schemeClr val="bg1"/>
                </a:solidFill>
                <a:latin typeface="Times New Roman" panose="02020603050405020304" pitchFamily="18" charset="0"/>
                <a:cs typeface="Times New Roman" panose="02020603050405020304" pitchFamily="18" charset="0"/>
              </a:rPr>
              <a:t>Diffraction Effects?</a:t>
            </a:r>
          </a:p>
        </p:txBody>
      </p:sp>
      <p:sp>
        <p:nvSpPr>
          <p:cNvPr id="79875" name="Rectangle 3"/>
          <p:cNvSpPr>
            <a:spLocks noGrp="1" noChangeArrowheads="1"/>
          </p:cNvSpPr>
          <p:nvPr>
            <p:ph type="body" sz="half" idx="1"/>
          </p:nvPr>
        </p:nvSpPr>
        <p:spPr>
          <a:xfrm>
            <a:off x="533400" y="1828800"/>
            <a:ext cx="8077200" cy="4724400"/>
          </a:xfrm>
        </p:spPr>
        <p:txBody>
          <a:bodyPr/>
          <a:lstStyle/>
          <a:p>
            <a:pPr algn="ctr">
              <a:buFont typeface="Wingdings" pitchFamily="2" charset="2"/>
              <a:buNone/>
            </a:pPr>
            <a:r>
              <a:rPr lang="en-US" altLang="en-US" sz="2800" b="1" dirty="0">
                <a:solidFill>
                  <a:schemeClr val="bg1"/>
                </a:solidFill>
                <a:latin typeface="Times New Roman" panose="02020603050405020304" pitchFamily="18" charset="0"/>
                <a:cs typeface="Times New Roman" panose="02020603050405020304" pitchFamily="18" charset="0"/>
              </a:rPr>
              <a:t>A paper written by  DeWitt and Burnside about the edge diffraction of radar waves showed that when radar waves are bent over the edge of a wedge by diffraction there is a heating effect on the air surrounding it transferring to the tip of the wedge. This author knows of nothing in physics that would restrict this effect from applying to acoustic energy as well. If this is the case then we would have to now include diffraction as a form of absorption and a type of absorber. </a:t>
            </a:r>
          </a:p>
        </p:txBody>
      </p:sp>
      <p:graphicFrame>
        <p:nvGraphicFramePr>
          <p:cNvPr id="79876" name="Object 4"/>
          <p:cNvGraphicFramePr>
            <a:graphicFrameLocks noGrp="1" noChangeAspect="1"/>
          </p:cNvGraphicFramePr>
          <p:nvPr>
            <p:ph sz="quarter" idx="3"/>
          </p:nvPr>
        </p:nvGraphicFramePr>
        <p:xfrm>
          <a:off x="7048500" y="5022850"/>
          <a:ext cx="762000" cy="165100"/>
        </p:xfrm>
        <a:graphic>
          <a:graphicData uri="http://schemas.openxmlformats.org/presentationml/2006/ole">
            <mc:AlternateContent xmlns:mc="http://schemas.openxmlformats.org/markup-compatibility/2006">
              <mc:Choice xmlns:v="urn:schemas-microsoft-com:vml" Requires="v">
                <p:oleObj name="Equation" r:id="rId2" imgW="761760" imgH="164880" progId="Equation.3">
                  <p:embed/>
                </p:oleObj>
              </mc:Choice>
              <mc:Fallback>
                <p:oleObj name="Equation" r:id="rId2" imgW="761760" imgH="16488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0" y="5022850"/>
                        <a:ext cx="7620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90722948"/>
      </p:ext>
    </p:extLst>
  </p:cSld>
  <p:clrMapOvr>
    <a:masterClrMapping/>
  </p:clrMapOvr>
  <p:transition>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Box 7">
            <a:extLst>
              <a:ext uri="{FF2B5EF4-FFF2-40B4-BE49-F238E27FC236}">
                <a16:creationId xmlns:a16="http://schemas.microsoft.com/office/drawing/2014/main" id="{79239B6A-7826-426A-947F-C7DA4CE435DA}"/>
              </a:ext>
            </a:extLst>
          </p:cNvPr>
          <p:cNvSpPr txBox="1">
            <a:spLocks noChangeArrowheads="1"/>
          </p:cNvSpPr>
          <p:nvPr/>
        </p:nvSpPr>
        <p:spPr bwMode="auto">
          <a:xfrm>
            <a:off x="1145187" y="3951"/>
            <a:ext cx="652287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6600" dirty="0">
                <a:solidFill>
                  <a:schemeClr val="bg1"/>
                </a:solidFill>
                <a:latin typeface="Times New Roman" panose="02020603050405020304" pitchFamily="18" charset="0"/>
                <a:cs typeface="Times New Roman" panose="02020603050405020304" pitchFamily="18" charset="0"/>
              </a:rPr>
              <a:t>Diffraction Effects</a:t>
            </a:r>
          </a:p>
        </p:txBody>
      </p:sp>
      <p:sp>
        <p:nvSpPr>
          <p:cNvPr id="2" name="TextBox 1">
            <a:extLst>
              <a:ext uri="{FF2B5EF4-FFF2-40B4-BE49-F238E27FC236}">
                <a16:creationId xmlns:a16="http://schemas.microsoft.com/office/drawing/2014/main" id="{7021AB04-EFEB-4718-AB9D-094D25F69D69}"/>
              </a:ext>
            </a:extLst>
          </p:cNvPr>
          <p:cNvSpPr txBox="1"/>
          <p:nvPr/>
        </p:nvSpPr>
        <p:spPr>
          <a:xfrm>
            <a:off x="3733800" y="1447800"/>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125C8E38-7688-41F7-84EF-964F3133D9DB}"/>
              </a:ext>
            </a:extLst>
          </p:cNvPr>
          <p:cNvSpPr txBox="1"/>
          <p:nvPr/>
        </p:nvSpPr>
        <p:spPr>
          <a:xfrm>
            <a:off x="4267200" y="1600200"/>
            <a:ext cx="184731" cy="369332"/>
          </a:xfrm>
          <a:prstGeom prst="rect">
            <a:avLst/>
          </a:prstGeom>
          <a:noFill/>
        </p:spPr>
        <p:txBody>
          <a:bodyPr wrap="none" rtlCol="0">
            <a:spAutoFit/>
          </a:bodyPr>
          <a:lstStyle/>
          <a:p>
            <a:endParaRPr lang="en-US" dirty="0"/>
          </a:p>
        </p:txBody>
      </p:sp>
      <p:pic>
        <p:nvPicPr>
          <p:cNvPr id="5" name="Picture 4" descr="Diagram&#10;&#10;Description automatically generated">
            <a:extLst>
              <a:ext uri="{FF2B5EF4-FFF2-40B4-BE49-F238E27FC236}">
                <a16:creationId xmlns:a16="http://schemas.microsoft.com/office/drawing/2014/main" id="{412B9E2B-CAA4-4D62-838E-473D57ED6D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111947"/>
            <a:ext cx="7467600" cy="2317054"/>
          </a:xfrm>
          <a:prstGeom prst="rect">
            <a:avLst/>
          </a:prstGeom>
        </p:spPr>
      </p:pic>
      <p:pic>
        <p:nvPicPr>
          <p:cNvPr id="7" name="Picture 6" descr="A picture containing rectangle&#10;&#10;Description automatically generated">
            <a:extLst>
              <a:ext uri="{FF2B5EF4-FFF2-40B4-BE49-F238E27FC236}">
                <a16:creationId xmlns:a16="http://schemas.microsoft.com/office/drawing/2014/main" id="{FFE23CBB-9875-41F2-A83D-C4E3B8C7BE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3511035"/>
            <a:ext cx="7467600" cy="2419864"/>
          </a:xfrm>
          <a:prstGeom prst="rect">
            <a:avLst/>
          </a:prstGeom>
        </p:spPr>
      </p:pic>
    </p:spTree>
    <p:extLst>
      <p:ext uri="{BB962C8B-B14F-4D97-AF65-F5344CB8AC3E}">
        <p14:creationId xmlns:p14="http://schemas.microsoft.com/office/powerpoint/2010/main" val="1411022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ctrTitle"/>
          </p:nvPr>
        </p:nvSpPr>
        <p:spPr>
          <a:xfrm>
            <a:off x="990600" y="0"/>
            <a:ext cx="7239000" cy="1470025"/>
          </a:xfrm>
        </p:spPr>
        <p:txBody>
          <a:bodyPr/>
          <a:lstStyle/>
          <a:p>
            <a:pPr eaLnBrk="1" hangingPunct="1"/>
            <a:r>
              <a:rPr lang="en-US" altLang="en-US" sz="4800" b="1">
                <a:solidFill>
                  <a:schemeClr val="bg1"/>
                </a:solidFill>
                <a:latin typeface="Times New Roman" pitchFamily="18" charset="0"/>
                <a:cs typeface="Times New Roman" pitchFamily="18" charset="0"/>
              </a:rPr>
              <a:t>The Man Behind It</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1726" y="1676400"/>
            <a:ext cx="2936748" cy="3944465"/>
          </a:xfrm>
          <a:prstGeom prst="rect">
            <a:avLst/>
          </a:prstGeom>
        </p:spPr>
      </p:pic>
      <p:sp>
        <p:nvSpPr>
          <p:cNvPr id="3" name="TextBox 2"/>
          <p:cNvSpPr txBox="1"/>
          <p:nvPr/>
        </p:nvSpPr>
        <p:spPr>
          <a:xfrm>
            <a:off x="4127381" y="5827240"/>
            <a:ext cx="889237" cy="369332"/>
          </a:xfrm>
          <a:prstGeom prst="rect">
            <a:avLst/>
          </a:prstGeom>
          <a:noFill/>
        </p:spPr>
        <p:txBody>
          <a:bodyPr wrap="square" rtlCol="0">
            <a:spAutoFit/>
          </a:bodyPr>
          <a:lstStyle/>
          <a:p>
            <a:r>
              <a:rPr lang="en-US" b="1" dirty="0">
                <a:solidFill>
                  <a:schemeClr val="bg1"/>
                </a:solidFill>
                <a:latin typeface="Arial Black" panose="020B0A04020102020204" pitchFamily="34" charset="0"/>
              </a:rPr>
              <a:t>1968</a:t>
            </a:r>
          </a:p>
        </p:txBody>
      </p:sp>
    </p:spTree>
    <p:extLst>
      <p:ext uri="{BB962C8B-B14F-4D97-AF65-F5344CB8AC3E}">
        <p14:creationId xmlns:p14="http://schemas.microsoft.com/office/powerpoint/2010/main" val="1824278870"/>
      </p:ext>
    </p:extLst>
  </p:cSld>
  <p:clrMapOvr>
    <a:masterClrMapping/>
  </p:clrMapOvr>
  <p:transition spd="slow" advTm="800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Box 7">
            <a:extLst>
              <a:ext uri="{FF2B5EF4-FFF2-40B4-BE49-F238E27FC236}">
                <a16:creationId xmlns:a16="http://schemas.microsoft.com/office/drawing/2014/main" id="{79239B6A-7826-426A-947F-C7DA4CE435DA}"/>
              </a:ext>
            </a:extLst>
          </p:cNvPr>
          <p:cNvSpPr txBox="1">
            <a:spLocks noChangeArrowheads="1"/>
          </p:cNvSpPr>
          <p:nvPr/>
        </p:nvSpPr>
        <p:spPr bwMode="auto">
          <a:xfrm>
            <a:off x="1145187" y="3951"/>
            <a:ext cx="652287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6600" dirty="0">
                <a:solidFill>
                  <a:schemeClr val="bg1"/>
                </a:solidFill>
                <a:latin typeface="Times New Roman" panose="02020603050405020304" pitchFamily="18" charset="0"/>
                <a:cs typeface="Times New Roman" panose="02020603050405020304" pitchFamily="18" charset="0"/>
              </a:rPr>
              <a:t>Diffraction Effects</a:t>
            </a:r>
          </a:p>
        </p:txBody>
      </p:sp>
      <p:sp>
        <p:nvSpPr>
          <p:cNvPr id="2" name="TextBox 1">
            <a:extLst>
              <a:ext uri="{FF2B5EF4-FFF2-40B4-BE49-F238E27FC236}">
                <a16:creationId xmlns:a16="http://schemas.microsoft.com/office/drawing/2014/main" id="{7021AB04-EFEB-4718-AB9D-094D25F69D69}"/>
              </a:ext>
            </a:extLst>
          </p:cNvPr>
          <p:cNvSpPr txBox="1"/>
          <p:nvPr/>
        </p:nvSpPr>
        <p:spPr>
          <a:xfrm>
            <a:off x="3733800" y="1447800"/>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125C8E38-7688-41F7-84EF-964F3133D9DB}"/>
              </a:ext>
            </a:extLst>
          </p:cNvPr>
          <p:cNvSpPr txBox="1"/>
          <p:nvPr/>
        </p:nvSpPr>
        <p:spPr>
          <a:xfrm>
            <a:off x="4267200" y="1600200"/>
            <a:ext cx="184731" cy="369332"/>
          </a:xfrm>
          <a:prstGeom prst="rect">
            <a:avLst/>
          </a:prstGeom>
          <a:noFill/>
        </p:spPr>
        <p:txBody>
          <a:bodyPr wrap="none" rtlCol="0">
            <a:spAutoFit/>
          </a:bodyPr>
          <a:lstStyle/>
          <a:p>
            <a:endParaRPr lang="en-US" dirty="0"/>
          </a:p>
        </p:txBody>
      </p:sp>
      <p:pic>
        <p:nvPicPr>
          <p:cNvPr id="6" name="Picture 5" descr="Chart&#10;&#10;Description automatically generated">
            <a:extLst>
              <a:ext uri="{FF2B5EF4-FFF2-40B4-BE49-F238E27FC236}">
                <a16:creationId xmlns:a16="http://schemas.microsoft.com/office/drawing/2014/main" id="{0384D032-019E-4F3D-94AE-5B5F92C1DB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7300" y="1219200"/>
            <a:ext cx="7048500" cy="2069069"/>
          </a:xfrm>
          <a:prstGeom prst="rect">
            <a:avLst/>
          </a:prstGeom>
        </p:spPr>
      </p:pic>
      <p:pic>
        <p:nvPicPr>
          <p:cNvPr id="9" name="Picture 8" descr="Diagram, schematic&#10;&#10;Description automatically generated">
            <a:extLst>
              <a:ext uri="{FF2B5EF4-FFF2-40B4-BE49-F238E27FC236}">
                <a16:creationId xmlns:a16="http://schemas.microsoft.com/office/drawing/2014/main" id="{85226680-ED8A-43D5-A6BC-347F6C5143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7300" y="3288270"/>
            <a:ext cx="7048500" cy="2438400"/>
          </a:xfrm>
          <a:prstGeom prst="rect">
            <a:avLst/>
          </a:prstGeom>
        </p:spPr>
      </p:pic>
    </p:spTree>
    <p:extLst>
      <p:ext uri="{BB962C8B-B14F-4D97-AF65-F5344CB8AC3E}">
        <p14:creationId xmlns:p14="http://schemas.microsoft.com/office/powerpoint/2010/main" val="11073921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Box 7">
            <a:extLst>
              <a:ext uri="{FF2B5EF4-FFF2-40B4-BE49-F238E27FC236}">
                <a16:creationId xmlns:a16="http://schemas.microsoft.com/office/drawing/2014/main" id="{79239B6A-7826-426A-947F-C7DA4CE435DA}"/>
              </a:ext>
            </a:extLst>
          </p:cNvPr>
          <p:cNvSpPr txBox="1">
            <a:spLocks noChangeArrowheads="1"/>
          </p:cNvSpPr>
          <p:nvPr/>
        </p:nvSpPr>
        <p:spPr bwMode="auto">
          <a:xfrm>
            <a:off x="1145187" y="3951"/>
            <a:ext cx="652287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6600" dirty="0">
                <a:solidFill>
                  <a:schemeClr val="bg1"/>
                </a:solidFill>
                <a:latin typeface="Times New Roman" panose="02020603050405020304" pitchFamily="18" charset="0"/>
                <a:cs typeface="Times New Roman" panose="02020603050405020304" pitchFamily="18" charset="0"/>
              </a:rPr>
              <a:t>Diffraction Effects</a:t>
            </a:r>
          </a:p>
        </p:txBody>
      </p:sp>
      <p:sp>
        <p:nvSpPr>
          <p:cNvPr id="2" name="TextBox 1">
            <a:extLst>
              <a:ext uri="{FF2B5EF4-FFF2-40B4-BE49-F238E27FC236}">
                <a16:creationId xmlns:a16="http://schemas.microsoft.com/office/drawing/2014/main" id="{7021AB04-EFEB-4718-AB9D-094D25F69D69}"/>
              </a:ext>
            </a:extLst>
          </p:cNvPr>
          <p:cNvSpPr txBox="1"/>
          <p:nvPr/>
        </p:nvSpPr>
        <p:spPr>
          <a:xfrm>
            <a:off x="3733800" y="1447800"/>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125C8E38-7688-41F7-84EF-964F3133D9DB}"/>
              </a:ext>
            </a:extLst>
          </p:cNvPr>
          <p:cNvSpPr txBox="1"/>
          <p:nvPr/>
        </p:nvSpPr>
        <p:spPr>
          <a:xfrm>
            <a:off x="4267200" y="1600200"/>
            <a:ext cx="184731" cy="369332"/>
          </a:xfrm>
          <a:prstGeom prst="rect">
            <a:avLst/>
          </a:prstGeom>
          <a:noFill/>
        </p:spPr>
        <p:txBody>
          <a:bodyPr wrap="none" rtlCol="0">
            <a:spAutoFit/>
          </a:bodyPr>
          <a:lstStyle/>
          <a:p>
            <a:endParaRPr lang="en-US" dirty="0"/>
          </a:p>
        </p:txBody>
      </p:sp>
      <p:pic>
        <p:nvPicPr>
          <p:cNvPr id="11" name="Picture 10" descr="Chart&#10;&#10;Description automatically generated">
            <a:extLst>
              <a:ext uri="{FF2B5EF4-FFF2-40B4-BE49-F238E27FC236}">
                <a16:creationId xmlns:a16="http://schemas.microsoft.com/office/drawing/2014/main" id="{BE61C0F8-20ED-4073-8DD8-4AC8BA58AA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066800"/>
            <a:ext cx="8001000" cy="2286000"/>
          </a:xfrm>
          <a:prstGeom prst="rect">
            <a:avLst/>
          </a:prstGeom>
        </p:spPr>
      </p:pic>
      <p:pic>
        <p:nvPicPr>
          <p:cNvPr id="13" name="Picture 12" descr="Diagram&#10;&#10;Description automatically generated">
            <a:extLst>
              <a:ext uri="{FF2B5EF4-FFF2-40B4-BE49-F238E27FC236}">
                <a16:creationId xmlns:a16="http://schemas.microsoft.com/office/drawing/2014/main" id="{72BEE1A8-4FAA-4ECA-8412-467B59C001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352800"/>
            <a:ext cx="8001000" cy="2590800"/>
          </a:xfrm>
          <a:prstGeom prst="rect">
            <a:avLst/>
          </a:prstGeom>
        </p:spPr>
      </p:pic>
    </p:spTree>
    <p:extLst>
      <p:ext uri="{BB962C8B-B14F-4D97-AF65-F5344CB8AC3E}">
        <p14:creationId xmlns:p14="http://schemas.microsoft.com/office/powerpoint/2010/main" val="18257501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1524000" y="304800"/>
            <a:ext cx="6096000" cy="1143000"/>
          </a:xfrm>
        </p:spPr>
        <p:txBody>
          <a:bodyPr/>
          <a:lstStyle/>
          <a:p>
            <a:pPr algn="ctr"/>
            <a:r>
              <a:rPr lang="en-US" altLang="en-US" sz="5400" dirty="0">
                <a:solidFill>
                  <a:schemeClr val="bg1"/>
                </a:solidFill>
                <a:latin typeface="Times New Roman" panose="02020603050405020304" pitchFamily="18" charset="0"/>
                <a:cs typeface="Times New Roman" panose="02020603050405020304" pitchFamily="18" charset="0"/>
              </a:rPr>
              <a:t>Diffraction Effects?</a:t>
            </a:r>
          </a:p>
        </p:txBody>
      </p:sp>
      <p:sp>
        <p:nvSpPr>
          <p:cNvPr id="82947" name="Rectangle 3"/>
          <p:cNvSpPr>
            <a:spLocks noGrp="1" noChangeArrowheads="1"/>
          </p:cNvSpPr>
          <p:nvPr>
            <p:ph type="body" sz="half" idx="1"/>
          </p:nvPr>
        </p:nvSpPr>
        <p:spPr>
          <a:xfrm>
            <a:off x="533400" y="1828800"/>
            <a:ext cx="8077200" cy="4724400"/>
          </a:xfrm>
        </p:spPr>
        <p:txBody>
          <a:bodyPr/>
          <a:lstStyle/>
          <a:p>
            <a:pPr marL="0" indent="0" algn="ctr">
              <a:buFont typeface="Wingdings" pitchFamily="2" charset="2"/>
              <a:buNone/>
            </a:pPr>
            <a:r>
              <a:rPr lang="en-US" altLang="en-US" sz="2800" b="1" dirty="0">
                <a:solidFill>
                  <a:schemeClr val="bg1"/>
                </a:solidFill>
                <a:latin typeface="Times New Roman" panose="02020603050405020304" pitchFamily="18" charset="0"/>
                <a:cs typeface="Times New Roman" panose="02020603050405020304" pitchFamily="18" charset="0"/>
              </a:rPr>
              <a:t>Why does a circular sample have less absorption than a square of the same perimeter. It can be hypothesized that because diffraction has an absorptive function it might have a phase function as well. A square has four straight edges with each of the 4 edges going in 4 directions and any diffractions along that edge could have a common phase function and could be considered “coherent”. If they are “coherent”, then the energy contained could be additive.</a:t>
            </a:r>
          </a:p>
          <a:p>
            <a:pPr marL="0" indent="0">
              <a:buFont typeface="Wingdings" pitchFamily="2" charset="2"/>
              <a:buNone/>
            </a:pPr>
            <a:r>
              <a:rPr lang="en-US" altLang="en-US" sz="2800" dirty="0">
                <a:solidFill>
                  <a:schemeClr val="bg1"/>
                </a:solidFill>
                <a:latin typeface="Times New Roman" panose="02020603050405020304" pitchFamily="18" charset="0"/>
                <a:cs typeface="Times New Roman" panose="02020603050405020304" pitchFamily="18" charset="0"/>
              </a:rPr>
              <a:t>	</a:t>
            </a:r>
          </a:p>
        </p:txBody>
      </p:sp>
      <p:graphicFrame>
        <p:nvGraphicFramePr>
          <p:cNvPr id="82948" name="Object 4"/>
          <p:cNvGraphicFramePr>
            <a:graphicFrameLocks noGrp="1" noChangeAspect="1"/>
          </p:cNvGraphicFramePr>
          <p:nvPr>
            <p:ph sz="quarter" idx="3"/>
          </p:nvPr>
        </p:nvGraphicFramePr>
        <p:xfrm>
          <a:off x="7048500" y="5022850"/>
          <a:ext cx="762000" cy="165100"/>
        </p:xfrm>
        <a:graphic>
          <a:graphicData uri="http://schemas.openxmlformats.org/presentationml/2006/ole">
            <mc:AlternateContent xmlns:mc="http://schemas.openxmlformats.org/markup-compatibility/2006">
              <mc:Choice xmlns:v="urn:schemas-microsoft-com:vml" Requires="v">
                <p:oleObj name="Equation" r:id="rId2" imgW="761760" imgH="164880" progId="Equation.3">
                  <p:embed/>
                </p:oleObj>
              </mc:Choice>
              <mc:Fallback>
                <p:oleObj name="Equation" r:id="rId2" imgW="761760" imgH="16488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0" y="5022850"/>
                        <a:ext cx="7620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383205073"/>
      </p:ext>
    </p:extLst>
  </p:cSld>
  <p:clrMapOvr>
    <a:masterClrMapping/>
  </p:clrMapOvr>
  <p:transition>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524000" y="609600"/>
            <a:ext cx="6096000" cy="1143000"/>
          </a:xfrm>
        </p:spPr>
        <p:txBody>
          <a:bodyPr/>
          <a:lstStyle/>
          <a:p>
            <a:pPr algn="ctr"/>
            <a:r>
              <a:rPr lang="en-US" altLang="en-US" sz="5400" dirty="0">
                <a:solidFill>
                  <a:schemeClr val="bg1"/>
                </a:solidFill>
                <a:latin typeface="Times New Roman" panose="02020603050405020304" pitchFamily="18" charset="0"/>
                <a:cs typeface="Times New Roman" panose="02020603050405020304" pitchFamily="18" charset="0"/>
              </a:rPr>
              <a:t>Diffraction Effects?</a:t>
            </a:r>
          </a:p>
        </p:txBody>
      </p:sp>
      <p:sp>
        <p:nvSpPr>
          <p:cNvPr id="83971" name="Rectangle 3"/>
          <p:cNvSpPr>
            <a:spLocks noGrp="1" noChangeArrowheads="1"/>
          </p:cNvSpPr>
          <p:nvPr>
            <p:ph type="body" sz="half" idx="1"/>
          </p:nvPr>
        </p:nvSpPr>
        <p:spPr>
          <a:xfrm>
            <a:off x="533400" y="2514600"/>
            <a:ext cx="8077200" cy="2667000"/>
          </a:xfrm>
        </p:spPr>
        <p:txBody>
          <a:bodyPr/>
          <a:lstStyle/>
          <a:p>
            <a:pPr marL="457200" lvl="1" indent="0" algn="ctr">
              <a:buFont typeface="Wingdings" pitchFamily="2" charset="2"/>
              <a:buNone/>
            </a:pPr>
            <a:r>
              <a:rPr lang="en-US" altLang="en-US" b="1" dirty="0">
                <a:solidFill>
                  <a:schemeClr val="bg1"/>
                </a:solidFill>
                <a:latin typeface="Times New Roman" panose="02020603050405020304" pitchFamily="18" charset="0"/>
                <a:cs typeface="Times New Roman" panose="02020603050405020304" pitchFamily="18" charset="0"/>
              </a:rPr>
              <a:t>A circle has an edge that is constantly changing direction and the diffractive energy could have different phase information and is not “coherent” and therefore may not be additive in its nature.</a:t>
            </a:r>
          </a:p>
          <a:p>
            <a:pPr marL="0" indent="0">
              <a:buFont typeface="Wingdings" pitchFamily="2" charset="2"/>
              <a:buNone/>
            </a:pPr>
            <a:r>
              <a:rPr lang="en-US" altLang="en-US" sz="2800" dirty="0">
                <a:solidFill>
                  <a:schemeClr val="bg1"/>
                </a:solidFill>
                <a:latin typeface="Times New Roman" panose="02020603050405020304" pitchFamily="18" charset="0"/>
                <a:cs typeface="Times New Roman" panose="02020603050405020304" pitchFamily="18" charset="0"/>
              </a:rPr>
              <a:t>	</a:t>
            </a:r>
          </a:p>
        </p:txBody>
      </p:sp>
      <p:graphicFrame>
        <p:nvGraphicFramePr>
          <p:cNvPr id="83972" name="Object 4"/>
          <p:cNvGraphicFramePr>
            <a:graphicFrameLocks noGrp="1" noChangeAspect="1"/>
          </p:cNvGraphicFramePr>
          <p:nvPr>
            <p:ph sz="quarter" idx="3"/>
          </p:nvPr>
        </p:nvGraphicFramePr>
        <p:xfrm>
          <a:off x="7048500" y="5022850"/>
          <a:ext cx="762000" cy="165100"/>
        </p:xfrm>
        <a:graphic>
          <a:graphicData uri="http://schemas.openxmlformats.org/presentationml/2006/ole">
            <mc:AlternateContent xmlns:mc="http://schemas.openxmlformats.org/markup-compatibility/2006">
              <mc:Choice xmlns:v="urn:schemas-microsoft-com:vml" Requires="v">
                <p:oleObj name="Equation" r:id="rId2" imgW="761760" imgH="164880" progId="Equation.3">
                  <p:embed/>
                </p:oleObj>
              </mc:Choice>
              <mc:Fallback>
                <p:oleObj name="Equation" r:id="rId2" imgW="761760" imgH="16488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0" y="5022850"/>
                        <a:ext cx="7620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955744242"/>
      </p:ext>
    </p:extLst>
  </p:cSld>
  <p:clrMapOvr>
    <a:masterClrMapping/>
  </p:clrMapOvr>
  <p:transition>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600200" y="228600"/>
            <a:ext cx="6096000" cy="1143000"/>
          </a:xfrm>
        </p:spPr>
        <p:txBody>
          <a:bodyPr/>
          <a:lstStyle/>
          <a:p>
            <a:pPr algn="ctr"/>
            <a:r>
              <a:rPr lang="en-US" altLang="en-US" sz="5400" dirty="0">
                <a:solidFill>
                  <a:schemeClr val="bg1"/>
                </a:solidFill>
                <a:latin typeface="Times New Roman" panose="02020603050405020304" pitchFamily="18" charset="0"/>
                <a:cs typeface="Times New Roman" panose="02020603050405020304" pitchFamily="18" charset="0"/>
              </a:rPr>
              <a:t>Conclusions</a:t>
            </a:r>
          </a:p>
        </p:txBody>
      </p:sp>
      <p:sp>
        <p:nvSpPr>
          <p:cNvPr id="52227" name="Rectangle 3"/>
          <p:cNvSpPr>
            <a:spLocks noGrp="1" noChangeArrowheads="1"/>
          </p:cNvSpPr>
          <p:nvPr>
            <p:ph type="body" idx="1"/>
          </p:nvPr>
        </p:nvSpPr>
        <p:spPr>
          <a:xfrm>
            <a:off x="609600" y="1752600"/>
            <a:ext cx="8077200" cy="3810000"/>
          </a:xfrm>
        </p:spPr>
        <p:txBody>
          <a:bodyPr/>
          <a:lstStyle/>
          <a:p>
            <a:pPr algn="ctr">
              <a:buFont typeface="Wingdings" pitchFamily="2" charset="2"/>
              <a:buNone/>
            </a:pPr>
            <a:r>
              <a:rPr lang="en-US" altLang="en-US" sz="4000" b="1" dirty="0">
                <a:solidFill>
                  <a:schemeClr val="bg1"/>
                </a:solidFill>
                <a:latin typeface="Times New Roman" panose="02020603050405020304" pitchFamily="18" charset="0"/>
                <a:cs typeface="Times New Roman" panose="02020603050405020304" pitchFamily="18" charset="0"/>
              </a:rPr>
              <a:t>Is Area Enough?</a:t>
            </a:r>
          </a:p>
          <a:p>
            <a:pPr algn="ctr">
              <a:buFont typeface="Wingdings" pitchFamily="2" charset="2"/>
              <a:buNone/>
            </a:pPr>
            <a:endParaRPr lang="en-US" altLang="en-US" sz="4000" b="1" dirty="0">
              <a:solidFill>
                <a:schemeClr val="bg1"/>
              </a:solidFill>
              <a:latin typeface="Times New Roman" panose="02020603050405020304" pitchFamily="18" charset="0"/>
              <a:cs typeface="Times New Roman" panose="02020603050405020304" pitchFamily="18" charset="0"/>
            </a:endParaRPr>
          </a:p>
          <a:p>
            <a:pPr algn="ctr">
              <a:buFont typeface="Wingdings" pitchFamily="2" charset="2"/>
              <a:buNone/>
            </a:pPr>
            <a:r>
              <a:rPr lang="en-US" altLang="en-US" sz="2800" dirty="0">
                <a:solidFill>
                  <a:schemeClr val="bg1"/>
                </a:solidFill>
                <a:latin typeface="Times New Roman" panose="02020603050405020304" pitchFamily="18" charset="0"/>
                <a:cs typeface="Times New Roman" panose="02020603050405020304" pitchFamily="18" charset="0"/>
              </a:rPr>
              <a:t>Based on the results shown in this paper, it is believed that an area based “Absorption Coefficient” alone is not adequate to describe the total absorption of a surface. </a:t>
            </a:r>
          </a:p>
        </p:txBody>
      </p:sp>
    </p:spTree>
    <p:extLst>
      <p:ext uri="{BB962C8B-B14F-4D97-AF65-F5344CB8AC3E}">
        <p14:creationId xmlns:p14="http://schemas.microsoft.com/office/powerpoint/2010/main" val="34771832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1600200" y="228600"/>
            <a:ext cx="6096000" cy="1143000"/>
          </a:xfrm>
        </p:spPr>
        <p:txBody>
          <a:bodyPr/>
          <a:lstStyle/>
          <a:p>
            <a:pPr algn="ctr"/>
            <a:r>
              <a:rPr lang="en-US" altLang="en-US" sz="5400" dirty="0">
                <a:solidFill>
                  <a:schemeClr val="bg1"/>
                </a:solidFill>
                <a:latin typeface="Times New Roman" panose="02020603050405020304" pitchFamily="18" charset="0"/>
                <a:cs typeface="Times New Roman" panose="02020603050405020304" pitchFamily="18" charset="0"/>
              </a:rPr>
              <a:t>Conclusions</a:t>
            </a:r>
          </a:p>
        </p:txBody>
      </p:sp>
      <p:sp>
        <p:nvSpPr>
          <p:cNvPr id="76803" name="Rectangle 3"/>
          <p:cNvSpPr>
            <a:spLocks noGrp="1" noChangeArrowheads="1"/>
          </p:cNvSpPr>
          <p:nvPr>
            <p:ph type="body" idx="1"/>
          </p:nvPr>
        </p:nvSpPr>
        <p:spPr>
          <a:xfrm>
            <a:off x="609600" y="1752600"/>
            <a:ext cx="8077200" cy="4343400"/>
          </a:xfrm>
        </p:spPr>
        <p:txBody>
          <a:bodyPr/>
          <a:lstStyle/>
          <a:p>
            <a:pPr algn="ctr">
              <a:buFont typeface="Wingdings" pitchFamily="2" charset="2"/>
              <a:buNone/>
            </a:pPr>
            <a:r>
              <a:rPr lang="en-US" altLang="en-US" sz="3600" b="1" dirty="0">
                <a:solidFill>
                  <a:schemeClr val="bg1"/>
                </a:solidFill>
                <a:latin typeface="Times New Roman" panose="02020603050405020304" pitchFamily="18" charset="0"/>
                <a:cs typeface="Times New Roman" panose="02020603050405020304" pitchFamily="18" charset="0"/>
              </a:rPr>
              <a:t>Is “Edge Effect” More Important Than Expected?</a:t>
            </a:r>
          </a:p>
          <a:p>
            <a:pPr algn="ctr">
              <a:buFont typeface="Wingdings" pitchFamily="2" charset="2"/>
              <a:buNone/>
            </a:pPr>
            <a:endParaRPr lang="en-US" altLang="en-US" sz="2000" b="1" dirty="0"/>
          </a:p>
          <a:p>
            <a:pPr algn="ctr">
              <a:buFont typeface="Wingdings" pitchFamily="2" charset="2"/>
              <a:buNone/>
            </a:pPr>
            <a:r>
              <a:rPr lang="en-US" altLang="en-US" sz="2800" dirty="0">
                <a:solidFill>
                  <a:schemeClr val="bg1"/>
                </a:solidFill>
                <a:latin typeface="Times New Roman" panose="02020603050405020304" pitchFamily="18" charset="0"/>
                <a:cs typeface="Times New Roman" panose="02020603050405020304" pitchFamily="18" charset="0"/>
              </a:rPr>
              <a:t>It can be seen in the prior data that “Edge Effect” is much more important than previously thought. It can introduce considerably more absorption to a specimen than just a surface area based calculation would indicate. </a:t>
            </a:r>
          </a:p>
        </p:txBody>
      </p:sp>
    </p:spTree>
    <p:extLst>
      <p:ext uri="{BB962C8B-B14F-4D97-AF65-F5344CB8AC3E}">
        <p14:creationId xmlns:p14="http://schemas.microsoft.com/office/powerpoint/2010/main" val="31543010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Box 7">
            <a:extLst>
              <a:ext uri="{FF2B5EF4-FFF2-40B4-BE49-F238E27FC236}">
                <a16:creationId xmlns:a16="http://schemas.microsoft.com/office/drawing/2014/main" id="{05F7C6B0-F115-4AA6-9523-C86C45740DC5}"/>
              </a:ext>
            </a:extLst>
          </p:cNvPr>
          <p:cNvSpPr txBox="1">
            <a:spLocks noChangeArrowheads="1"/>
          </p:cNvSpPr>
          <p:nvPr/>
        </p:nvSpPr>
        <p:spPr bwMode="auto">
          <a:xfrm>
            <a:off x="914400" y="259259"/>
            <a:ext cx="705032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dirty="0">
                <a:solidFill>
                  <a:schemeClr val="bg1"/>
                </a:solidFill>
                <a:latin typeface="Times New Roman" panose="02020603050405020304" pitchFamily="18" charset="0"/>
                <a:cs typeface="Times New Roman" panose="02020603050405020304" pitchFamily="18" charset="0"/>
              </a:rPr>
              <a:t>Initial Equation in Basic Form</a:t>
            </a:r>
          </a:p>
        </p:txBody>
      </p:sp>
      <p:graphicFrame>
        <p:nvGraphicFramePr>
          <p:cNvPr id="8" name="Object 6">
            <a:extLst>
              <a:ext uri="{FF2B5EF4-FFF2-40B4-BE49-F238E27FC236}">
                <a16:creationId xmlns:a16="http://schemas.microsoft.com/office/drawing/2014/main" id="{7EB83C2F-E3D5-4229-B80D-2FF382CA69EB}"/>
              </a:ext>
            </a:extLst>
          </p:cNvPr>
          <p:cNvGraphicFramePr>
            <a:graphicFrameLocks noChangeAspect="1"/>
          </p:cNvGraphicFramePr>
          <p:nvPr/>
        </p:nvGraphicFramePr>
        <p:xfrm>
          <a:off x="206347" y="1049064"/>
          <a:ext cx="8686800" cy="1981200"/>
        </p:xfrm>
        <a:graphic>
          <a:graphicData uri="http://schemas.openxmlformats.org/presentationml/2006/ole">
            <mc:AlternateContent xmlns:mc="http://schemas.openxmlformats.org/markup-compatibility/2006">
              <mc:Choice xmlns:v="urn:schemas-microsoft-com:vml" Requires="v">
                <p:oleObj name="Equation" r:id="rId2" imgW="4000320" imgH="850680" progId="Equation.3">
                  <p:embed/>
                </p:oleObj>
              </mc:Choice>
              <mc:Fallback>
                <p:oleObj name="Equation" r:id="rId2" imgW="4000320" imgH="850680" progId="Equation.3">
                  <p:embed/>
                  <p:pic>
                    <p:nvPicPr>
                      <p:cNvPr id="8" name="Object 6">
                        <a:extLst>
                          <a:ext uri="{FF2B5EF4-FFF2-40B4-BE49-F238E27FC236}">
                            <a16:creationId xmlns:a16="http://schemas.microsoft.com/office/drawing/2014/main" id="{7EB83C2F-E3D5-4229-B80D-2FF382CA69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47" y="1049064"/>
                        <a:ext cx="8686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 Box 8">
            <a:extLst>
              <a:ext uri="{FF2B5EF4-FFF2-40B4-BE49-F238E27FC236}">
                <a16:creationId xmlns:a16="http://schemas.microsoft.com/office/drawing/2014/main" id="{DFAB27A3-CB62-4A55-B449-A3E4588ADF2B}"/>
              </a:ext>
            </a:extLst>
          </p:cNvPr>
          <p:cNvSpPr txBox="1">
            <a:spLocks noChangeArrowheads="1"/>
          </p:cNvSpPr>
          <p:nvPr/>
        </p:nvSpPr>
        <p:spPr bwMode="auto">
          <a:xfrm>
            <a:off x="250853" y="2895600"/>
            <a:ext cx="8913812"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2000" b="1" dirty="0">
                <a:solidFill>
                  <a:schemeClr val="bg1"/>
                </a:solidFill>
              </a:rPr>
              <a:t>where:</a:t>
            </a:r>
          </a:p>
          <a:p>
            <a:pPr algn="l"/>
            <a:r>
              <a:rPr lang="en-US" altLang="en-US" sz="2000" b="1" dirty="0">
                <a:solidFill>
                  <a:schemeClr val="bg1"/>
                </a:solidFill>
              </a:rPr>
              <a:t>A</a:t>
            </a:r>
            <a:r>
              <a:rPr lang="en-US" altLang="en-US" sz="2000" b="1" baseline="-25000" dirty="0">
                <a:solidFill>
                  <a:schemeClr val="bg1"/>
                </a:solidFill>
              </a:rPr>
              <a:t>x</a:t>
            </a:r>
            <a:r>
              <a:rPr lang="en-US" altLang="en-US" sz="2000" b="1" dirty="0">
                <a:solidFill>
                  <a:schemeClr val="bg1"/>
                </a:solidFill>
              </a:rPr>
              <a:t>    =    absorption of the surface being calculated, m2 or </a:t>
            </a:r>
            <a:r>
              <a:rPr lang="en-US" altLang="en-US" sz="2000" b="1" dirty="0" err="1">
                <a:solidFill>
                  <a:schemeClr val="bg1"/>
                </a:solidFill>
              </a:rPr>
              <a:t>Sabins</a:t>
            </a:r>
            <a:r>
              <a:rPr lang="en-US" altLang="en-US" sz="2000" b="1" dirty="0">
                <a:solidFill>
                  <a:schemeClr val="bg1"/>
                </a:solidFill>
              </a:rPr>
              <a:t>.</a:t>
            </a:r>
          </a:p>
          <a:p>
            <a:pPr algn="l"/>
            <a:r>
              <a:rPr lang="en-US" altLang="en-US" sz="2000" b="1" dirty="0">
                <a:solidFill>
                  <a:schemeClr val="bg1"/>
                </a:solidFill>
              </a:rPr>
              <a:t>A</a:t>
            </a:r>
            <a:r>
              <a:rPr lang="en-US" altLang="en-US" sz="2000" b="1" baseline="-25000" dirty="0">
                <a:solidFill>
                  <a:schemeClr val="bg1"/>
                </a:solidFill>
              </a:rPr>
              <a:t>1</a:t>
            </a:r>
            <a:r>
              <a:rPr lang="en-US" altLang="en-US" sz="2000" b="1" dirty="0">
                <a:solidFill>
                  <a:schemeClr val="bg1"/>
                </a:solidFill>
              </a:rPr>
              <a:t>    =    absorption of sample 1, m</a:t>
            </a:r>
            <a:r>
              <a:rPr lang="en-US" altLang="en-US" sz="2000" b="1" baseline="30000" dirty="0">
                <a:solidFill>
                  <a:schemeClr val="bg1"/>
                </a:solidFill>
              </a:rPr>
              <a:t>2</a:t>
            </a:r>
            <a:r>
              <a:rPr lang="en-US" altLang="en-US" sz="2000" b="1" dirty="0">
                <a:solidFill>
                  <a:schemeClr val="bg1"/>
                </a:solidFill>
              </a:rPr>
              <a:t> or </a:t>
            </a:r>
            <a:r>
              <a:rPr lang="en-US" altLang="en-US" sz="2000" b="1" dirty="0" err="1">
                <a:solidFill>
                  <a:schemeClr val="bg1"/>
                </a:solidFill>
              </a:rPr>
              <a:t>Sabins</a:t>
            </a:r>
            <a:r>
              <a:rPr lang="en-US" altLang="en-US" sz="2000" b="1" dirty="0">
                <a:solidFill>
                  <a:schemeClr val="bg1"/>
                </a:solidFill>
              </a:rPr>
              <a:t>.</a:t>
            </a:r>
          </a:p>
          <a:p>
            <a:pPr algn="l"/>
            <a:r>
              <a:rPr lang="en-US" altLang="en-US" sz="2000" b="1" dirty="0">
                <a:solidFill>
                  <a:schemeClr val="bg1"/>
                </a:solidFill>
              </a:rPr>
              <a:t>A</a:t>
            </a:r>
            <a:r>
              <a:rPr lang="en-US" altLang="en-US" sz="2000" b="1" baseline="-25000" dirty="0">
                <a:solidFill>
                  <a:schemeClr val="bg1"/>
                </a:solidFill>
              </a:rPr>
              <a:t>2</a:t>
            </a:r>
            <a:r>
              <a:rPr lang="en-US" altLang="en-US" sz="2000" b="1" dirty="0">
                <a:solidFill>
                  <a:schemeClr val="bg1"/>
                </a:solidFill>
              </a:rPr>
              <a:t>    =    absorption of sample 2, m</a:t>
            </a:r>
            <a:r>
              <a:rPr lang="en-US" altLang="en-US" sz="2000" b="1" baseline="30000" dirty="0">
                <a:solidFill>
                  <a:schemeClr val="bg1"/>
                </a:solidFill>
              </a:rPr>
              <a:t>2</a:t>
            </a:r>
            <a:r>
              <a:rPr lang="en-US" altLang="en-US" sz="2000" b="1" dirty="0">
                <a:solidFill>
                  <a:schemeClr val="bg1"/>
                </a:solidFill>
              </a:rPr>
              <a:t> or </a:t>
            </a:r>
            <a:r>
              <a:rPr lang="en-US" altLang="en-US" sz="2000" b="1" dirty="0" err="1">
                <a:solidFill>
                  <a:schemeClr val="bg1"/>
                </a:solidFill>
              </a:rPr>
              <a:t>Sabins</a:t>
            </a:r>
            <a:r>
              <a:rPr lang="en-US" altLang="en-US" sz="2000" b="1" dirty="0">
                <a:solidFill>
                  <a:schemeClr val="bg1"/>
                </a:solidFill>
              </a:rPr>
              <a:t>.</a:t>
            </a:r>
          </a:p>
          <a:p>
            <a:pPr algn="l"/>
            <a:r>
              <a:rPr lang="en-US" altLang="en-US" sz="2000" b="1" dirty="0" err="1">
                <a:solidFill>
                  <a:schemeClr val="bg1"/>
                </a:solidFill>
              </a:rPr>
              <a:t>S</a:t>
            </a:r>
            <a:r>
              <a:rPr lang="en-US" altLang="en-US" sz="2000" b="1" baseline="-25000" dirty="0" err="1">
                <a:solidFill>
                  <a:schemeClr val="bg1"/>
                </a:solidFill>
              </a:rPr>
              <a:t>x</a:t>
            </a:r>
            <a:r>
              <a:rPr lang="en-US" altLang="en-US" sz="2000" b="1" baseline="-25000" dirty="0">
                <a:solidFill>
                  <a:schemeClr val="bg1"/>
                </a:solidFill>
              </a:rPr>
              <a:t> </a:t>
            </a:r>
            <a:r>
              <a:rPr lang="en-US" altLang="en-US" sz="2000" b="1" dirty="0">
                <a:solidFill>
                  <a:schemeClr val="bg1"/>
                </a:solidFill>
              </a:rPr>
              <a:t>    =    area of surface being calculated, ft</a:t>
            </a:r>
            <a:r>
              <a:rPr lang="en-US" altLang="en-US" sz="2000" b="1" baseline="30000" dirty="0">
                <a:solidFill>
                  <a:schemeClr val="bg1"/>
                </a:solidFill>
              </a:rPr>
              <a:t>2</a:t>
            </a:r>
            <a:r>
              <a:rPr lang="en-US" altLang="en-US" sz="2000" b="1" dirty="0">
                <a:solidFill>
                  <a:schemeClr val="bg1"/>
                </a:solidFill>
              </a:rPr>
              <a:t> or m</a:t>
            </a:r>
            <a:r>
              <a:rPr lang="en-US" altLang="en-US" sz="2000" b="1" baseline="30000" dirty="0">
                <a:solidFill>
                  <a:schemeClr val="bg1"/>
                </a:solidFill>
              </a:rPr>
              <a:t>2</a:t>
            </a:r>
          </a:p>
          <a:p>
            <a:pPr algn="l"/>
            <a:r>
              <a:rPr lang="en-US" altLang="en-US" sz="2000" b="1" dirty="0">
                <a:solidFill>
                  <a:schemeClr val="bg1"/>
                </a:solidFill>
              </a:rPr>
              <a:t>S</a:t>
            </a:r>
            <a:r>
              <a:rPr lang="en-US" altLang="en-US" sz="2000" b="1" baseline="-25000" dirty="0">
                <a:solidFill>
                  <a:schemeClr val="bg1"/>
                </a:solidFill>
              </a:rPr>
              <a:t>1</a:t>
            </a:r>
            <a:r>
              <a:rPr lang="en-US" altLang="en-US" sz="2000" b="1" dirty="0">
                <a:solidFill>
                  <a:schemeClr val="bg1"/>
                </a:solidFill>
              </a:rPr>
              <a:t>     =    area of sample 1, ft</a:t>
            </a:r>
            <a:r>
              <a:rPr lang="en-US" altLang="en-US" sz="2000" b="1" baseline="30000" dirty="0">
                <a:solidFill>
                  <a:schemeClr val="bg1"/>
                </a:solidFill>
              </a:rPr>
              <a:t>2</a:t>
            </a:r>
            <a:r>
              <a:rPr lang="en-US" altLang="en-US" sz="2000" b="1" dirty="0">
                <a:solidFill>
                  <a:schemeClr val="bg1"/>
                </a:solidFill>
              </a:rPr>
              <a:t> or m</a:t>
            </a:r>
            <a:r>
              <a:rPr lang="en-US" altLang="en-US" sz="2000" b="1" baseline="30000" dirty="0">
                <a:solidFill>
                  <a:schemeClr val="bg1"/>
                </a:solidFill>
              </a:rPr>
              <a:t>2</a:t>
            </a:r>
          </a:p>
          <a:p>
            <a:pPr algn="l"/>
            <a:r>
              <a:rPr lang="en-US" altLang="en-US" sz="2000" b="1" dirty="0">
                <a:solidFill>
                  <a:schemeClr val="bg1"/>
                </a:solidFill>
              </a:rPr>
              <a:t>S</a:t>
            </a:r>
            <a:r>
              <a:rPr lang="en-US" altLang="en-US" sz="2000" b="1" baseline="-25000" dirty="0">
                <a:solidFill>
                  <a:schemeClr val="bg1"/>
                </a:solidFill>
              </a:rPr>
              <a:t>2 </a:t>
            </a:r>
            <a:r>
              <a:rPr lang="en-US" altLang="en-US" sz="2000" b="1" dirty="0">
                <a:solidFill>
                  <a:schemeClr val="bg1"/>
                </a:solidFill>
              </a:rPr>
              <a:t>    =    area of sample 2, ft</a:t>
            </a:r>
            <a:r>
              <a:rPr lang="en-US" altLang="en-US" sz="2000" b="1" baseline="30000" dirty="0">
                <a:solidFill>
                  <a:schemeClr val="bg1"/>
                </a:solidFill>
              </a:rPr>
              <a:t>2</a:t>
            </a:r>
            <a:r>
              <a:rPr lang="en-US" altLang="en-US" sz="2000" b="1" dirty="0">
                <a:solidFill>
                  <a:schemeClr val="bg1"/>
                </a:solidFill>
              </a:rPr>
              <a:t> or m</a:t>
            </a:r>
            <a:r>
              <a:rPr lang="en-US" altLang="en-US" sz="2000" b="1" baseline="30000" dirty="0">
                <a:solidFill>
                  <a:schemeClr val="bg1"/>
                </a:solidFill>
              </a:rPr>
              <a:t>2</a:t>
            </a:r>
          </a:p>
          <a:p>
            <a:pPr algn="l"/>
            <a:r>
              <a:rPr lang="en-US" altLang="en-US" sz="2000" b="1" dirty="0">
                <a:solidFill>
                  <a:schemeClr val="bg1"/>
                </a:solidFill>
              </a:rPr>
              <a:t>P</a:t>
            </a:r>
            <a:r>
              <a:rPr lang="en-US" altLang="en-US" sz="2000" b="1" baseline="-25000" dirty="0">
                <a:solidFill>
                  <a:schemeClr val="bg1"/>
                </a:solidFill>
              </a:rPr>
              <a:t>x</a:t>
            </a:r>
            <a:r>
              <a:rPr lang="en-US" altLang="en-US" sz="2000" b="1" dirty="0">
                <a:solidFill>
                  <a:schemeClr val="bg1"/>
                </a:solidFill>
              </a:rPr>
              <a:t>     =    perimeter of surface being calculated, ft or m</a:t>
            </a:r>
          </a:p>
          <a:p>
            <a:pPr algn="l"/>
            <a:r>
              <a:rPr lang="en-US" altLang="en-US" sz="2000" b="1" dirty="0">
                <a:solidFill>
                  <a:schemeClr val="bg1"/>
                </a:solidFill>
              </a:rPr>
              <a:t>P</a:t>
            </a:r>
            <a:r>
              <a:rPr lang="en-US" altLang="en-US" sz="2000" b="1" baseline="-25000" dirty="0">
                <a:solidFill>
                  <a:schemeClr val="bg1"/>
                </a:solidFill>
              </a:rPr>
              <a:t>1 </a:t>
            </a:r>
            <a:r>
              <a:rPr lang="en-US" altLang="en-US" sz="2000" b="1" dirty="0">
                <a:solidFill>
                  <a:schemeClr val="bg1"/>
                </a:solidFill>
              </a:rPr>
              <a:t>    =    perimeter of sample 1, ft or m</a:t>
            </a:r>
          </a:p>
          <a:p>
            <a:pPr algn="l"/>
            <a:r>
              <a:rPr lang="en-US" altLang="en-US" sz="2000" b="1" dirty="0">
                <a:solidFill>
                  <a:schemeClr val="bg1"/>
                </a:solidFill>
              </a:rPr>
              <a:t>P</a:t>
            </a:r>
            <a:r>
              <a:rPr lang="en-US" altLang="en-US" sz="2000" b="1" baseline="-25000" dirty="0">
                <a:solidFill>
                  <a:schemeClr val="bg1"/>
                </a:solidFill>
              </a:rPr>
              <a:t>2 </a:t>
            </a:r>
            <a:r>
              <a:rPr lang="en-US" altLang="en-US" sz="2000" b="1" dirty="0">
                <a:solidFill>
                  <a:schemeClr val="bg1"/>
                </a:solidFill>
              </a:rPr>
              <a:t>    =    perimeter of sample 2, ft or m</a:t>
            </a:r>
          </a:p>
          <a:p>
            <a:pPr algn="l"/>
            <a:r>
              <a:rPr lang="en-US" altLang="en-US" sz="2000" b="1" dirty="0">
                <a:solidFill>
                  <a:schemeClr val="bg1"/>
                </a:solidFill>
              </a:rPr>
              <a:t>(f)     =   frequency of interest in calculation</a:t>
            </a:r>
          </a:p>
        </p:txBody>
      </p:sp>
      <p:sp>
        <p:nvSpPr>
          <p:cNvPr id="6" name="TextBox 1">
            <a:extLst>
              <a:ext uri="{FF2B5EF4-FFF2-40B4-BE49-F238E27FC236}">
                <a16:creationId xmlns:a16="http://schemas.microsoft.com/office/drawing/2014/main" id="{A8937781-CF65-45F1-80ED-DC07DF2C73A8}"/>
              </a:ext>
            </a:extLst>
          </p:cNvPr>
          <p:cNvSpPr txBox="1">
            <a:spLocks noChangeArrowheads="1"/>
          </p:cNvSpPr>
          <p:nvPr/>
        </p:nvSpPr>
        <p:spPr bwMode="auto">
          <a:xfrm>
            <a:off x="7227093" y="5867400"/>
            <a:ext cx="17002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schemeClr val="bg1"/>
                </a:solidFill>
              </a:rPr>
              <a:t>NWAA Labs, Inc</a:t>
            </a:r>
          </a:p>
          <a:p>
            <a:pPr eaLnBrk="1" hangingPunct="1">
              <a:spcBef>
                <a:spcPct val="0"/>
              </a:spcBef>
              <a:buFontTx/>
              <a:buNone/>
            </a:pPr>
            <a:r>
              <a:rPr lang="en-US" altLang="en-US" sz="1800" dirty="0">
                <a:solidFill>
                  <a:schemeClr val="bg1"/>
                </a:solidFill>
              </a:rPr>
              <a:t>2021 ISO July 29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Box 7">
            <a:extLst>
              <a:ext uri="{FF2B5EF4-FFF2-40B4-BE49-F238E27FC236}">
                <a16:creationId xmlns:a16="http://schemas.microsoft.com/office/drawing/2014/main" id="{05F7C6B0-F115-4AA6-9523-C86C45740DC5}"/>
              </a:ext>
            </a:extLst>
          </p:cNvPr>
          <p:cNvSpPr txBox="1">
            <a:spLocks noChangeArrowheads="1"/>
          </p:cNvSpPr>
          <p:nvPr/>
        </p:nvSpPr>
        <p:spPr bwMode="auto">
          <a:xfrm>
            <a:off x="593000" y="259259"/>
            <a:ext cx="769313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dirty="0">
                <a:solidFill>
                  <a:schemeClr val="bg1"/>
                </a:solidFill>
                <a:latin typeface="Times New Roman" panose="02020603050405020304" pitchFamily="18" charset="0"/>
                <a:cs typeface="Times New Roman" panose="02020603050405020304" pitchFamily="18" charset="0"/>
              </a:rPr>
              <a:t>Simplified Equation for Constant</a:t>
            </a:r>
          </a:p>
        </p:txBody>
      </p:sp>
      <p:graphicFrame>
        <p:nvGraphicFramePr>
          <p:cNvPr id="6" name="Object 5">
            <a:extLst>
              <a:ext uri="{FF2B5EF4-FFF2-40B4-BE49-F238E27FC236}">
                <a16:creationId xmlns:a16="http://schemas.microsoft.com/office/drawing/2014/main" id="{B4EC2880-CBA3-4D3C-895D-D43DE18A9A52}"/>
              </a:ext>
            </a:extLst>
          </p:cNvPr>
          <p:cNvGraphicFramePr>
            <a:graphicFrameLocks noChangeAspect="1"/>
          </p:cNvGraphicFramePr>
          <p:nvPr/>
        </p:nvGraphicFramePr>
        <p:xfrm>
          <a:off x="914400" y="1133089"/>
          <a:ext cx="7467600" cy="2043499"/>
        </p:xfrm>
        <a:graphic>
          <a:graphicData uri="http://schemas.openxmlformats.org/presentationml/2006/ole">
            <mc:AlternateContent xmlns:mc="http://schemas.openxmlformats.org/markup-compatibility/2006">
              <mc:Choice xmlns:v="urn:schemas-microsoft-com:vml" Requires="v">
                <p:oleObj name="Equation" r:id="rId2" imgW="1473200" imgH="571500" progId="Equation.DSMT4">
                  <p:embed/>
                </p:oleObj>
              </mc:Choice>
              <mc:Fallback>
                <p:oleObj name="Equation" r:id="rId2" imgW="1473200" imgH="571500" progId="Equation.DSMT4">
                  <p:embed/>
                  <p:pic>
                    <p:nvPicPr>
                      <p:cNvPr id="6" name="Object 5">
                        <a:extLst>
                          <a:ext uri="{FF2B5EF4-FFF2-40B4-BE49-F238E27FC236}">
                            <a16:creationId xmlns:a16="http://schemas.microsoft.com/office/drawing/2014/main" id="{B4EC2880-CBA3-4D3C-895D-D43DE18A9A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133089"/>
                        <a:ext cx="7467600" cy="2043499"/>
                      </a:xfrm>
                      <a:prstGeom prst="rect">
                        <a:avLst/>
                      </a:prstGeom>
                      <a:noFill/>
                      <a:ln>
                        <a:noFill/>
                      </a:ln>
                    </p:spPr>
                  </p:pic>
                </p:oleObj>
              </mc:Fallback>
            </mc:AlternateContent>
          </a:graphicData>
        </a:graphic>
      </p:graphicFrame>
      <p:sp>
        <p:nvSpPr>
          <p:cNvPr id="10" name="Text Box 8">
            <a:extLst>
              <a:ext uri="{FF2B5EF4-FFF2-40B4-BE49-F238E27FC236}">
                <a16:creationId xmlns:a16="http://schemas.microsoft.com/office/drawing/2014/main" id="{43FCF1BF-264E-4863-B404-AC2D312AF1E7}"/>
              </a:ext>
            </a:extLst>
          </p:cNvPr>
          <p:cNvSpPr txBox="1">
            <a:spLocks noChangeArrowheads="1"/>
          </p:cNvSpPr>
          <p:nvPr/>
        </p:nvSpPr>
        <p:spPr bwMode="auto">
          <a:xfrm>
            <a:off x="191294" y="3152059"/>
            <a:ext cx="8913812" cy="347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lgn="l" eaLnBrk="0" hangingPunct="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lgn="l" eaLnBrk="0" hangingPunct="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lgn="l" eaLnBrk="0" hangingPunct="0">
              <a:spcBef>
                <a:spcPct val="20000"/>
              </a:spcBef>
              <a:buClr>
                <a:schemeClr val="tx2"/>
              </a:buClr>
              <a:buSzPct val="100000"/>
              <a:buChar char="•"/>
              <a:defRPr sz="2000">
                <a:solidFill>
                  <a:schemeClr val="tx1"/>
                </a:solidFill>
                <a:latin typeface="Arial" panose="020B0604020202020204" pitchFamily="34" charset="0"/>
              </a:defRPr>
            </a:lvl4pPr>
            <a:lvl5pPr marL="2057400" indent="-228600" algn="l" eaLnBrk="0" hangingPunct="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000" b="1" dirty="0">
                <a:solidFill>
                  <a:schemeClr val="bg1"/>
                </a:solidFill>
                <a:latin typeface="Times New Roman" panose="02020603050405020304" pitchFamily="18" charset="0"/>
              </a:rPr>
              <a:t>where:</a:t>
            </a:r>
          </a:p>
          <a:p>
            <a:pPr eaLnBrk="1" hangingPunct="1">
              <a:spcBef>
                <a:spcPct val="0"/>
              </a:spcBef>
              <a:buClrTx/>
              <a:buSzTx/>
              <a:buFontTx/>
              <a:buNone/>
            </a:pPr>
            <a:r>
              <a:rPr lang="en-US" altLang="en-US" sz="2000" b="1" dirty="0" err="1">
                <a:solidFill>
                  <a:schemeClr val="bg1"/>
                </a:solidFill>
                <a:latin typeface="Times New Roman" panose="02020603050405020304" pitchFamily="18" charset="0"/>
              </a:rPr>
              <a:t>k</a:t>
            </a:r>
            <a:r>
              <a:rPr lang="en-US" altLang="en-US" sz="2000" b="1" baseline="-25000" dirty="0" err="1">
                <a:solidFill>
                  <a:schemeClr val="bg1"/>
                </a:solidFill>
                <a:latin typeface="Times New Roman" panose="02020603050405020304" pitchFamily="18" charset="0"/>
              </a:rPr>
              <a:t>ab</a:t>
            </a:r>
            <a:r>
              <a:rPr lang="en-US" altLang="en-US" sz="2000" b="1" baseline="-25000" dirty="0">
                <a:solidFill>
                  <a:schemeClr val="bg1"/>
                </a:solidFill>
                <a:latin typeface="Times New Roman" panose="02020603050405020304" pitchFamily="18" charset="0"/>
              </a:rPr>
              <a:t>    </a:t>
            </a:r>
            <a:r>
              <a:rPr lang="en-US" altLang="en-US" sz="2000" b="1" dirty="0">
                <a:solidFill>
                  <a:schemeClr val="bg1"/>
                </a:solidFill>
                <a:latin typeface="Times New Roman" panose="02020603050405020304" pitchFamily="18" charset="0"/>
              </a:rPr>
              <a:t>=    absorption constant</a:t>
            </a:r>
            <a:r>
              <a:rPr lang="en-US" altLang="en-US" sz="2000" b="1" baseline="-25000" dirty="0">
                <a:solidFill>
                  <a:schemeClr val="bg1"/>
                </a:solidFill>
                <a:latin typeface="Times New Roman" panose="02020603050405020304" pitchFamily="18" charset="0"/>
              </a:rPr>
              <a:t>	</a:t>
            </a:r>
            <a:endParaRPr lang="en-US" altLang="en-US" sz="2000" b="1" dirty="0">
              <a:solidFill>
                <a:schemeClr val="bg1"/>
              </a:solidFill>
              <a:latin typeface="Times New Roman" panose="02020603050405020304" pitchFamily="18" charset="0"/>
            </a:endParaRPr>
          </a:p>
          <a:p>
            <a:pPr eaLnBrk="1" hangingPunct="1">
              <a:spcBef>
                <a:spcPct val="0"/>
              </a:spcBef>
              <a:buClrTx/>
              <a:buSzTx/>
              <a:buFontTx/>
              <a:buNone/>
            </a:pPr>
            <a:r>
              <a:rPr lang="en-US" altLang="en-US" sz="2000" b="1" dirty="0">
                <a:solidFill>
                  <a:schemeClr val="bg1"/>
                </a:solidFill>
                <a:latin typeface="Times New Roman" panose="02020603050405020304" pitchFamily="18" charset="0"/>
              </a:rPr>
              <a:t>A</a:t>
            </a:r>
            <a:r>
              <a:rPr lang="en-US" altLang="en-US" sz="2000" b="1" baseline="-25000" dirty="0">
                <a:solidFill>
                  <a:schemeClr val="bg1"/>
                </a:solidFill>
                <a:latin typeface="Times New Roman" panose="02020603050405020304" pitchFamily="18" charset="0"/>
              </a:rPr>
              <a:t>s</a:t>
            </a:r>
            <a:r>
              <a:rPr lang="en-US" altLang="en-US" sz="2000" b="1" dirty="0">
                <a:solidFill>
                  <a:schemeClr val="bg1"/>
                </a:solidFill>
                <a:latin typeface="Times New Roman" panose="02020603050405020304" pitchFamily="18" charset="0"/>
              </a:rPr>
              <a:t>    =    absorption of  scattered sample, m</a:t>
            </a:r>
            <a:r>
              <a:rPr lang="en-US" altLang="en-US" sz="2000" b="1" baseline="30000" dirty="0">
                <a:solidFill>
                  <a:schemeClr val="bg1"/>
                </a:solidFill>
                <a:latin typeface="Times New Roman" panose="02020603050405020304" pitchFamily="18" charset="0"/>
              </a:rPr>
              <a:t>2</a:t>
            </a:r>
            <a:r>
              <a:rPr lang="en-US" altLang="en-US" sz="2000" b="1" dirty="0">
                <a:solidFill>
                  <a:schemeClr val="bg1"/>
                </a:solidFill>
                <a:latin typeface="Times New Roman" panose="02020603050405020304" pitchFamily="18" charset="0"/>
              </a:rPr>
              <a:t> or </a:t>
            </a:r>
            <a:r>
              <a:rPr lang="en-US" altLang="en-US" sz="2000" b="1" dirty="0" err="1">
                <a:solidFill>
                  <a:schemeClr val="bg1"/>
                </a:solidFill>
                <a:latin typeface="Times New Roman" panose="02020603050405020304" pitchFamily="18" charset="0"/>
              </a:rPr>
              <a:t>Sabins</a:t>
            </a:r>
            <a:r>
              <a:rPr lang="en-US" altLang="en-US" sz="2000" b="1" dirty="0">
                <a:solidFill>
                  <a:schemeClr val="bg1"/>
                </a:solidFill>
                <a:latin typeface="Times New Roman" panose="02020603050405020304" pitchFamily="18" charset="0"/>
              </a:rPr>
              <a:t>.</a:t>
            </a:r>
          </a:p>
          <a:p>
            <a:pPr eaLnBrk="1" hangingPunct="1">
              <a:spcBef>
                <a:spcPct val="0"/>
              </a:spcBef>
              <a:buClrTx/>
              <a:buSzTx/>
              <a:buFontTx/>
              <a:buNone/>
            </a:pPr>
            <a:r>
              <a:rPr lang="en-US" altLang="en-US" sz="2000" b="1" dirty="0">
                <a:solidFill>
                  <a:schemeClr val="bg1"/>
                </a:solidFill>
                <a:latin typeface="Times New Roman" panose="02020603050405020304" pitchFamily="18" charset="0"/>
              </a:rPr>
              <a:t>A</a:t>
            </a:r>
            <a:r>
              <a:rPr lang="en-US" altLang="en-US" sz="2000" b="1" baseline="-25000" dirty="0">
                <a:solidFill>
                  <a:schemeClr val="bg1"/>
                </a:solidFill>
                <a:latin typeface="Times New Roman" panose="02020603050405020304" pitchFamily="18" charset="0"/>
              </a:rPr>
              <a:t>m</a:t>
            </a:r>
            <a:r>
              <a:rPr lang="en-US" altLang="en-US" sz="2000" b="1" dirty="0">
                <a:solidFill>
                  <a:schemeClr val="bg1"/>
                </a:solidFill>
                <a:latin typeface="Times New Roman" panose="02020603050405020304" pitchFamily="18" charset="0"/>
              </a:rPr>
              <a:t>    =    absorption of mono sample, m</a:t>
            </a:r>
            <a:r>
              <a:rPr lang="en-US" altLang="en-US" sz="2000" b="1" baseline="30000" dirty="0">
                <a:solidFill>
                  <a:schemeClr val="bg1"/>
                </a:solidFill>
                <a:latin typeface="Times New Roman" panose="02020603050405020304" pitchFamily="18" charset="0"/>
              </a:rPr>
              <a:t>2</a:t>
            </a:r>
            <a:r>
              <a:rPr lang="en-US" altLang="en-US" sz="2000" b="1" dirty="0">
                <a:solidFill>
                  <a:schemeClr val="bg1"/>
                </a:solidFill>
                <a:latin typeface="Times New Roman" panose="02020603050405020304" pitchFamily="18" charset="0"/>
              </a:rPr>
              <a:t> or </a:t>
            </a:r>
            <a:r>
              <a:rPr lang="en-US" altLang="en-US" sz="2000" b="1" dirty="0" err="1">
                <a:solidFill>
                  <a:schemeClr val="bg1"/>
                </a:solidFill>
                <a:latin typeface="Times New Roman" panose="02020603050405020304" pitchFamily="18" charset="0"/>
              </a:rPr>
              <a:t>Sabins</a:t>
            </a:r>
            <a:r>
              <a:rPr lang="en-US" altLang="en-US" sz="2000" b="1" dirty="0">
                <a:solidFill>
                  <a:schemeClr val="bg1"/>
                </a:solidFill>
                <a:latin typeface="Times New Roman" panose="02020603050405020304" pitchFamily="18" charset="0"/>
              </a:rPr>
              <a:t>.</a:t>
            </a:r>
          </a:p>
          <a:p>
            <a:pPr eaLnBrk="1" hangingPunct="1">
              <a:spcBef>
                <a:spcPct val="0"/>
              </a:spcBef>
              <a:buClrTx/>
              <a:buSzTx/>
              <a:buFontTx/>
              <a:buNone/>
            </a:pPr>
            <a:r>
              <a:rPr lang="en-US" altLang="en-US" sz="2000" b="1" dirty="0">
                <a:solidFill>
                  <a:schemeClr val="bg1"/>
                </a:solidFill>
                <a:latin typeface="Times New Roman" panose="02020603050405020304" pitchFamily="18" charset="0"/>
              </a:rPr>
              <a:t>S</a:t>
            </a:r>
            <a:r>
              <a:rPr lang="en-US" altLang="en-US" sz="2000" b="1" baseline="-25000" dirty="0">
                <a:solidFill>
                  <a:schemeClr val="bg1"/>
                </a:solidFill>
                <a:latin typeface="Times New Roman" panose="02020603050405020304" pitchFamily="18" charset="0"/>
              </a:rPr>
              <a:t>s</a:t>
            </a:r>
            <a:r>
              <a:rPr lang="en-US" altLang="en-US" sz="2000" b="1" dirty="0">
                <a:solidFill>
                  <a:schemeClr val="bg1"/>
                </a:solidFill>
                <a:latin typeface="Times New Roman" panose="02020603050405020304" pitchFamily="18" charset="0"/>
              </a:rPr>
              <a:t>     =    area of scattered sample, ft</a:t>
            </a:r>
            <a:r>
              <a:rPr lang="en-US" altLang="en-US" sz="2000" b="1" baseline="30000" dirty="0">
                <a:solidFill>
                  <a:schemeClr val="bg1"/>
                </a:solidFill>
                <a:latin typeface="Times New Roman" panose="02020603050405020304" pitchFamily="18" charset="0"/>
              </a:rPr>
              <a:t>2</a:t>
            </a:r>
            <a:r>
              <a:rPr lang="en-US" altLang="en-US" sz="2000" b="1" dirty="0">
                <a:solidFill>
                  <a:schemeClr val="bg1"/>
                </a:solidFill>
                <a:latin typeface="Times New Roman" panose="02020603050405020304" pitchFamily="18" charset="0"/>
              </a:rPr>
              <a:t> or m</a:t>
            </a:r>
            <a:r>
              <a:rPr lang="en-US" altLang="en-US" sz="2000" b="1" baseline="30000" dirty="0">
                <a:solidFill>
                  <a:schemeClr val="bg1"/>
                </a:solidFill>
                <a:latin typeface="Times New Roman" panose="02020603050405020304" pitchFamily="18" charset="0"/>
              </a:rPr>
              <a:t>2</a:t>
            </a:r>
          </a:p>
          <a:p>
            <a:pPr eaLnBrk="1" hangingPunct="1">
              <a:spcBef>
                <a:spcPct val="0"/>
              </a:spcBef>
              <a:buClrTx/>
              <a:buSzTx/>
              <a:buFontTx/>
              <a:buNone/>
            </a:pPr>
            <a:r>
              <a:rPr lang="en-US" altLang="en-US" sz="2000" b="1" dirty="0" err="1">
                <a:solidFill>
                  <a:schemeClr val="bg1"/>
                </a:solidFill>
                <a:latin typeface="Times New Roman" panose="02020603050405020304" pitchFamily="18" charset="0"/>
              </a:rPr>
              <a:t>S</a:t>
            </a:r>
            <a:r>
              <a:rPr lang="en-US" altLang="en-US" sz="2000" b="1" baseline="-25000" dirty="0" err="1">
                <a:solidFill>
                  <a:schemeClr val="bg1"/>
                </a:solidFill>
                <a:latin typeface="Times New Roman" panose="02020603050405020304" pitchFamily="18" charset="0"/>
              </a:rPr>
              <a:t>m</a:t>
            </a:r>
            <a:r>
              <a:rPr lang="en-US" altLang="en-US" sz="2000" b="1" baseline="-25000" dirty="0">
                <a:solidFill>
                  <a:schemeClr val="bg1"/>
                </a:solidFill>
                <a:latin typeface="Times New Roman" panose="02020603050405020304" pitchFamily="18" charset="0"/>
              </a:rPr>
              <a:t> </a:t>
            </a:r>
            <a:r>
              <a:rPr lang="en-US" altLang="en-US" sz="2000" b="1" dirty="0">
                <a:solidFill>
                  <a:schemeClr val="bg1"/>
                </a:solidFill>
                <a:latin typeface="Times New Roman" panose="02020603050405020304" pitchFamily="18" charset="0"/>
              </a:rPr>
              <a:t>    =    area of mono sample, ft</a:t>
            </a:r>
            <a:r>
              <a:rPr lang="en-US" altLang="en-US" sz="2000" b="1" baseline="30000" dirty="0">
                <a:solidFill>
                  <a:schemeClr val="bg1"/>
                </a:solidFill>
                <a:latin typeface="Times New Roman" panose="02020603050405020304" pitchFamily="18" charset="0"/>
              </a:rPr>
              <a:t>2</a:t>
            </a:r>
            <a:r>
              <a:rPr lang="en-US" altLang="en-US" sz="2000" b="1" dirty="0">
                <a:solidFill>
                  <a:schemeClr val="bg1"/>
                </a:solidFill>
                <a:latin typeface="Times New Roman" panose="02020603050405020304" pitchFamily="18" charset="0"/>
              </a:rPr>
              <a:t> or m</a:t>
            </a:r>
            <a:r>
              <a:rPr lang="en-US" altLang="en-US" sz="2000" b="1" baseline="30000" dirty="0">
                <a:solidFill>
                  <a:schemeClr val="bg1"/>
                </a:solidFill>
                <a:latin typeface="Times New Roman" panose="02020603050405020304" pitchFamily="18" charset="0"/>
              </a:rPr>
              <a:t>2</a:t>
            </a:r>
          </a:p>
          <a:p>
            <a:pPr eaLnBrk="1" hangingPunct="1">
              <a:spcBef>
                <a:spcPct val="0"/>
              </a:spcBef>
              <a:buClrTx/>
              <a:buSzTx/>
              <a:buFontTx/>
              <a:buNone/>
            </a:pPr>
            <a:r>
              <a:rPr lang="en-US" altLang="en-US" sz="2000" b="1" dirty="0">
                <a:solidFill>
                  <a:schemeClr val="bg1"/>
                </a:solidFill>
                <a:latin typeface="Times New Roman" panose="02020603050405020304" pitchFamily="18" charset="0"/>
              </a:rPr>
              <a:t>P</a:t>
            </a:r>
            <a:r>
              <a:rPr lang="en-US" altLang="en-US" sz="2000" b="1" baseline="-25000" dirty="0">
                <a:solidFill>
                  <a:schemeClr val="bg1"/>
                </a:solidFill>
                <a:latin typeface="Times New Roman" panose="02020603050405020304" pitchFamily="18" charset="0"/>
              </a:rPr>
              <a:t>s </a:t>
            </a:r>
            <a:r>
              <a:rPr lang="en-US" altLang="en-US" sz="2000" b="1" dirty="0">
                <a:solidFill>
                  <a:schemeClr val="bg1"/>
                </a:solidFill>
                <a:latin typeface="Times New Roman" panose="02020603050405020304" pitchFamily="18" charset="0"/>
              </a:rPr>
              <a:t>    =    perimeter of scattered sample, ft or m</a:t>
            </a:r>
          </a:p>
          <a:p>
            <a:pPr eaLnBrk="1" hangingPunct="1">
              <a:spcBef>
                <a:spcPct val="0"/>
              </a:spcBef>
              <a:buClrTx/>
              <a:buSzTx/>
              <a:buFontTx/>
              <a:buNone/>
            </a:pPr>
            <a:r>
              <a:rPr lang="en-US" altLang="en-US" sz="2000" b="1" dirty="0">
                <a:solidFill>
                  <a:schemeClr val="bg1"/>
                </a:solidFill>
                <a:latin typeface="Times New Roman" panose="02020603050405020304" pitchFamily="18" charset="0"/>
              </a:rPr>
              <a:t>P</a:t>
            </a:r>
            <a:r>
              <a:rPr lang="en-US" altLang="en-US" sz="2000" b="1" baseline="-25000" dirty="0">
                <a:solidFill>
                  <a:schemeClr val="bg1"/>
                </a:solidFill>
                <a:latin typeface="Times New Roman" panose="02020603050405020304" pitchFamily="18" charset="0"/>
              </a:rPr>
              <a:t>m </a:t>
            </a:r>
            <a:r>
              <a:rPr lang="en-US" altLang="en-US" sz="2000" b="1" dirty="0">
                <a:solidFill>
                  <a:schemeClr val="bg1"/>
                </a:solidFill>
                <a:latin typeface="Times New Roman" panose="02020603050405020304" pitchFamily="18" charset="0"/>
              </a:rPr>
              <a:t>    =    perimeter of mono sample, ft or m</a:t>
            </a:r>
          </a:p>
          <a:p>
            <a:pPr eaLnBrk="1" hangingPunct="1">
              <a:spcBef>
                <a:spcPct val="0"/>
              </a:spcBef>
              <a:buClrTx/>
              <a:buSzTx/>
              <a:buFont typeface="Wingdings" panose="05000000000000000000" pitchFamily="2" charset="2"/>
              <a:buNone/>
            </a:pPr>
            <a:r>
              <a:rPr lang="en-US" altLang="en-US" sz="2000" b="1" dirty="0">
                <a:solidFill>
                  <a:schemeClr val="bg1"/>
                </a:solidFill>
                <a:latin typeface="Times New Roman" panose="02020603050405020304" pitchFamily="18" charset="0"/>
              </a:rPr>
              <a:t>(f)     =   frequency of interest in prediction</a:t>
            </a:r>
          </a:p>
          <a:p>
            <a:pPr eaLnBrk="1" hangingPunct="1">
              <a:spcBef>
                <a:spcPct val="0"/>
              </a:spcBef>
              <a:buClrTx/>
              <a:buSzTx/>
              <a:buFontTx/>
              <a:buNone/>
            </a:pPr>
            <a:endParaRPr lang="en-US" altLang="en-US" sz="2000" b="1" dirty="0">
              <a:latin typeface="Times New Roman" panose="02020603050405020304" pitchFamily="18" charset="0"/>
            </a:endParaRPr>
          </a:p>
          <a:p>
            <a:pPr eaLnBrk="1" hangingPunct="1">
              <a:spcBef>
                <a:spcPct val="0"/>
              </a:spcBef>
              <a:buClrTx/>
              <a:buSzTx/>
              <a:buFontTx/>
              <a:buNone/>
            </a:pPr>
            <a:endParaRPr lang="en-US" altLang="en-US" sz="2000" b="1" dirty="0">
              <a:latin typeface="Times New Roman" panose="02020603050405020304" pitchFamily="18" charset="0"/>
            </a:endParaRPr>
          </a:p>
        </p:txBody>
      </p:sp>
      <p:sp>
        <p:nvSpPr>
          <p:cNvPr id="7" name="TextBox 1">
            <a:extLst>
              <a:ext uri="{FF2B5EF4-FFF2-40B4-BE49-F238E27FC236}">
                <a16:creationId xmlns:a16="http://schemas.microsoft.com/office/drawing/2014/main" id="{B487BB5B-77E8-46C5-9BBF-72700DEB576E}"/>
              </a:ext>
            </a:extLst>
          </p:cNvPr>
          <p:cNvSpPr txBox="1">
            <a:spLocks noChangeArrowheads="1"/>
          </p:cNvSpPr>
          <p:nvPr/>
        </p:nvSpPr>
        <p:spPr bwMode="auto">
          <a:xfrm>
            <a:off x="7227093" y="5867400"/>
            <a:ext cx="17002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schemeClr val="bg1"/>
                </a:solidFill>
              </a:rPr>
              <a:t>NWAA Labs, Inc</a:t>
            </a:r>
          </a:p>
          <a:p>
            <a:pPr eaLnBrk="1" hangingPunct="1">
              <a:spcBef>
                <a:spcPct val="0"/>
              </a:spcBef>
              <a:buFontTx/>
              <a:buNone/>
            </a:pPr>
            <a:r>
              <a:rPr lang="en-US" altLang="en-US" sz="1800" dirty="0">
                <a:solidFill>
                  <a:schemeClr val="bg1"/>
                </a:solidFill>
              </a:rPr>
              <a:t>2021 ISO July 29</a:t>
            </a:r>
          </a:p>
        </p:txBody>
      </p:sp>
    </p:spTree>
    <p:extLst>
      <p:ext uri="{BB962C8B-B14F-4D97-AF65-F5344CB8AC3E}">
        <p14:creationId xmlns:p14="http://schemas.microsoft.com/office/powerpoint/2010/main" val="24023741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Box 7">
            <a:extLst>
              <a:ext uri="{FF2B5EF4-FFF2-40B4-BE49-F238E27FC236}">
                <a16:creationId xmlns:a16="http://schemas.microsoft.com/office/drawing/2014/main" id="{05F7C6B0-F115-4AA6-9523-C86C45740DC5}"/>
              </a:ext>
            </a:extLst>
          </p:cNvPr>
          <p:cNvSpPr txBox="1">
            <a:spLocks noChangeArrowheads="1"/>
          </p:cNvSpPr>
          <p:nvPr/>
        </p:nvSpPr>
        <p:spPr bwMode="auto">
          <a:xfrm>
            <a:off x="396630" y="259259"/>
            <a:ext cx="808586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dirty="0">
                <a:solidFill>
                  <a:schemeClr val="bg1"/>
                </a:solidFill>
                <a:latin typeface="Times New Roman" panose="02020603050405020304" pitchFamily="18" charset="0"/>
                <a:cs typeface="Times New Roman" panose="02020603050405020304" pitchFamily="18" charset="0"/>
              </a:rPr>
              <a:t>Simplified Equation in Basic Form</a:t>
            </a:r>
          </a:p>
        </p:txBody>
      </p:sp>
      <p:graphicFrame>
        <p:nvGraphicFramePr>
          <p:cNvPr id="6" name="Object 6">
            <a:extLst>
              <a:ext uri="{FF2B5EF4-FFF2-40B4-BE49-F238E27FC236}">
                <a16:creationId xmlns:a16="http://schemas.microsoft.com/office/drawing/2014/main" id="{CE0BB705-DDD1-40E2-B116-7714B2377386}"/>
              </a:ext>
            </a:extLst>
          </p:cNvPr>
          <p:cNvGraphicFramePr>
            <a:graphicFrameLocks noChangeAspect="1"/>
          </p:cNvGraphicFramePr>
          <p:nvPr/>
        </p:nvGraphicFramePr>
        <p:xfrm>
          <a:off x="533400" y="1203325"/>
          <a:ext cx="7949097" cy="1022350"/>
        </p:xfrm>
        <a:graphic>
          <a:graphicData uri="http://schemas.openxmlformats.org/presentationml/2006/ole">
            <mc:AlternateContent xmlns:mc="http://schemas.openxmlformats.org/markup-compatibility/2006">
              <mc:Choice xmlns:v="urn:schemas-microsoft-com:vml" Requires="v">
                <p:oleObj name="Equation" r:id="rId2" imgW="1930500" imgH="279190" progId="Equation.DSMT4">
                  <p:embed/>
                </p:oleObj>
              </mc:Choice>
              <mc:Fallback>
                <p:oleObj name="Equation" r:id="rId2" imgW="1930500" imgH="279190" progId="Equation.DSMT4">
                  <p:embed/>
                  <p:pic>
                    <p:nvPicPr>
                      <p:cNvPr id="6" name="Object 6">
                        <a:extLst>
                          <a:ext uri="{FF2B5EF4-FFF2-40B4-BE49-F238E27FC236}">
                            <a16:creationId xmlns:a16="http://schemas.microsoft.com/office/drawing/2014/main" id="{CE0BB705-DDD1-40E2-B116-7714B23773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03325"/>
                        <a:ext cx="7949097" cy="1022350"/>
                      </a:xfrm>
                      <a:prstGeom prst="rect">
                        <a:avLst/>
                      </a:prstGeom>
                      <a:noFill/>
                      <a:ln>
                        <a:noFill/>
                      </a:ln>
                    </p:spPr>
                  </p:pic>
                </p:oleObj>
              </mc:Fallback>
            </mc:AlternateContent>
          </a:graphicData>
        </a:graphic>
      </p:graphicFrame>
      <p:sp>
        <p:nvSpPr>
          <p:cNvPr id="7" name="Text Box 8">
            <a:extLst>
              <a:ext uri="{FF2B5EF4-FFF2-40B4-BE49-F238E27FC236}">
                <a16:creationId xmlns:a16="http://schemas.microsoft.com/office/drawing/2014/main" id="{2B2B22A2-019C-4D54-86B5-6A49F4477360}"/>
              </a:ext>
            </a:extLst>
          </p:cNvPr>
          <p:cNvSpPr txBox="1">
            <a:spLocks noChangeArrowheads="1"/>
          </p:cNvSpPr>
          <p:nvPr/>
        </p:nvSpPr>
        <p:spPr bwMode="auto">
          <a:xfrm>
            <a:off x="493986" y="2484437"/>
            <a:ext cx="8913812" cy="317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chemeClr val="hlink"/>
              </a:buClr>
              <a:buSzPct val="60000"/>
              <a:buFont typeface="Wingdings" panose="05000000000000000000" pitchFamily="2" charset="2"/>
              <a:buChar char="n"/>
              <a:defRPr sz="2800">
                <a:solidFill>
                  <a:schemeClr val="tx1"/>
                </a:solidFill>
                <a:latin typeface="Arial" panose="020B0604020202020204" pitchFamily="34" charset="0"/>
              </a:defRPr>
            </a:lvl1pPr>
            <a:lvl2pPr marL="742950" indent="-285750" algn="l" eaLnBrk="0" hangingPunct="0">
              <a:spcBef>
                <a:spcPct val="20000"/>
              </a:spcBef>
              <a:buClr>
                <a:schemeClr val="tx2"/>
              </a:buClr>
              <a:buSzPct val="65000"/>
              <a:buFont typeface="Wingdings" panose="05000000000000000000" pitchFamily="2" charset="2"/>
              <a:buChar char="u"/>
              <a:defRPr sz="2600">
                <a:solidFill>
                  <a:schemeClr val="tx1"/>
                </a:solidFill>
                <a:latin typeface="Arial" panose="020B0604020202020204" pitchFamily="34" charset="0"/>
              </a:defRPr>
            </a:lvl2pPr>
            <a:lvl3pPr marL="1143000" indent="-228600" algn="l" eaLnBrk="0" hangingPunct="0">
              <a:spcBef>
                <a:spcPct val="20000"/>
              </a:spcBef>
              <a:buClr>
                <a:schemeClr val="hlink"/>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lgn="l" eaLnBrk="0" hangingPunct="0">
              <a:spcBef>
                <a:spcPct val="20000"/>
              </a:spcBef>
              <a:buClr>
                <a:schemeClr val="tx2"/>
              </a:buClr>
              <a:buSzPct val="100000"/>
              <a:buChar char="•"/>
              <a:defRPr sz="2000">
                <a:solidFill>
                  <a:schemeClr val="tx1"/>
                </a:solidFill>
                <a:latin typeface="Arial" panose="020B0604020202020204" pitchFamily="34" charset="0"/>
              </a:defRPr>
            </a:lvl4pPr>
            <a:lvl5pPr marL="2057400" indent="-228600" algn="l" eaLnBrk="0" hangingPunct="0">
              <a:spcBef>
                <a:spcPct val="20000"/>
              </a:spcBef>
              <a:buClr>
                <a:schemeClr val="hlink"/>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000" b="1" dirty="0">
                <a:solidFill>
                  <a:schemeClr val="bg1"/>
                </a:solidFill>
                <a:latin typeface="Times New Roman" panose="02020603050405020304" pitchFamily="18" charset="0"/>
              </a:rPr>
              <a:t>where:</a:t>
            </a:r>
          </a:p>
          <a:p>
            <a:pPr eaLnBrk="1" hangingPunct="1">
              <a:spcBef>
                <a:spcPct val="0"/>
              </a:spcBef>
              <a:buClrTx/>
              <a:buSzTx/>
              <a:buFontTx/>
              <a:buNone/>
            </a:pPr>
            <a:r>
              <a:rPr lang="en-US" altLang="en-US" sz="2000" b="1" dirty="0" err="1">
                <a:solidFill>
                  <a:schemeClr val="bg1"/>
                </a:solidFill>
                <a:latin typeface="Times New Roman" panose="02020603050405020304" pitchFamily="18" charset="0"/>
              </a:rPr>
              <a:t>K</a:t>
            </a:r>
            <a:r>
              <a:rPr lang="en-US" altLang="en-US" sz="2000" b="1" baseline="-25000" dirty="0" err="1">
                <a:solidFill>
                  <a:schemeClr val="bg1"/>
                </a:solidFill>
                <a:latin typeface="Times New Roman" panose="02020603050405020304" pitchFamily="18" charset="0"/>
              </a:rPr>
              <a:t>ab</a:t>
            </a:r>
            <a:r>
              <a:rPr lang="en-US" altLang="en-US" sz="2000" b="1" baseline="-25000" dirty="0">
                <a:solidFill>
                  <a:schemeClr val="bg1"/>
                </a:solidFill>
                <a:latin typeface="Times New Roman" panose="02020603050405020304" pitchFamily="18" charset="0"/>
              </a:rPr>
              <a:t>   </a:t>
            </a:r>
            <a:r>
              <a:rPr lang="en-US" altLang="en-US" sz="2000" b="1" dirty="0">
                <a:solidFill>
                  <a:schemeClr val="bg1"/>
                </a:solidFill>
                <a:latin typeface="Times New Roman" panose="02020603050405020304" pitchFamily="18" charset="0"/>
              </a:rPr>
              <a:t>=    absorption constant</a:t>
            </a:r>
          </a:p>
          <a:p>
            <a:pPr eaLnBrk="1" hangingPunct="1">
              <a:spcBef>
                <a:spcPct val="0"/>
              </a:spcBef>
              <a:buClrTx/>
              <a:buSzTx/>
              <a:buFontTx/>
              <a:buNone/>
            </a:pPr>
            <a:r>
              <a:rPr lang="en-US" altLang="en-US" sz="2000" b="1" dirty="0">
                <a:solidFill>
                  <a:schemeClr val="bg1"/>
                </a:solidFill>
                <a:latin typeface="Times New Roman" panose="02020603050405020304" pitchFamily="18" charset="0"/>
              </a:rPr>
              <a:t>A</a:t>
            </a:r>
            <a:r>
              <a:rPr lang="en-US" altLang="en-US" sz="2000" b="1" baseline="-25000" dirty="0">
                <a:solidFill>
                  <a:schemeClr val="bg1"/>
                </a:solidFill>
                <a:latin typeface="Times New Roman" panose="02020603050405020304" pitchFamily="18" charset="0"/>
              </a:rPr>
              <a:t>x</a:t>
            </a:r>
            <a:r>
              <a:rPr lang="en-US" altLang="en-US" sz="2000" b="1" dirty="0">
                <a:solidFill>
                  <a:schemeClr val="bg1"/>
                </a:solidFill>
                <a:latin typeface="Times New Roman" panose="02020603050405020304" pitchFamily="18" charset="0"/>
              </a:rPr>
              <a:t>    =    absorption of the surface being predicted, m2 or </a:t>
            </a:r>
            <a:r>
              <a:rPr lang="en-US" altLang="en-US" sz="2000" b="1" dirty="0" err="1">
                <a:solidFill>
                  <a:schemeClr val="bg1"/>
                </a:solidFill>
                <a:latin typeface="Times New Roman" panose="02020603050405020304" pitchFamily="18" charset="0"/>
              </a:rPr>
              <a:t>Sabins</a:t>
            </a:r>
            <a:r>
              <a:rPr lang="en-US" altLang="en-US" sz="2000" b="1" dirty="0">
                <a:solidFill>
                  <a:schemeClr val="bg1"/>
                </a:solidFill>
                <a:latin typeface="Times New Roman" panose="02020603050405020304" pitchFamily="18" charset="0"/>
              </a:rPr>
              <a:t>.</a:t>
            </a:r>
          </a:p>
          <a:p>
            <a:pPr eaLnBrk="1" hangingPunct="1">
              <a:spcBef>
                <a:spcPct val="0"/>
              </a:spcBef>
              <a:buClrTx/>
              <a:buSzTx/>
              <a:buFontTx/>
              <a:buNone/>
            </a:pPr>
            <a:r>
              <a:rPr lang="en-US" altLang="en-US" sz="2000" b="1" dirty="0">
                <a:solidFill>
                  <a:schemeClr val="bg1"/>
                </a:solidFill>
                <a:latin typeface="Times New Roman" panose="02020603050405020304" pitchFamily="18" charset="0"/>
              </a:rPr>
              <a:t>A</a:t>
            </a:r>
            <a:r>
              <a:rPr lang="en-US" altLang="en-US" sz="2000" b="1" baseline="-25000" dirty="0">
                <a:solidFill>
                  <a:schemeClr val="bg1"/>
                </a:solidFill>
                <a:latin typeface="Times New Roman" panose="02020603050405020304" pitchFamily="18" charset="0"/>
              </a:rPr>
              <a:t>s</a:t>
            </a:r>
            <a:r>
              <a:rPr lang="en-US" altLang="en-US" sz="2000" b="1" dirty="0">
                <a:solidFill>
                  <a:schemeClr val="bg1"/>
                </a:solidFill>
                <a:latin typeface="Times New Roman" panose="02020603050405020304" pitchFamily="18" charset="0"/>
              </a:rPr>
              <a:t>    =    absorption of  scattered sample, m</a:t>
            </a:r>
            <a:r>
              <a:rPr lang="en-US" altLang="en-US" sz="2000" b="1" baseline="30000" dirty="0">
                <a:solidFill>
                  <a:schemeClr val="bg1"/>
                </a:solidFill>
                <a:latin typeface="Times New Roman" panose="02020603050405020304" pitchFamily="18" charset="0"/>
              </a:rPr>
              <a:t>2</a:t>
            </a:r>
            <a:r>
              <a:rPr lang="en-US" altLang="en-US" sz="2000" b="1" dirty="0">
                <a:solidFill>
                  <a:schemeClr val="bg1"/>
                </a:solidFill>
                <a:latin typeface="Times New Roman" panose="02020603050405020304" pitchFamily="18" charset="0"/>
              </a:rPr>
              <a:t> or </a:t>
            </a:r>
            <a:r>
              <a:rPr lang="en-US" altLang="en-US" sz="2000" b="1" dirty="0" err="1">
                <a:solidFill>
                  <a:schemeClr val="bg1"/>
                </a:solidFill>
                <a:latin typeface="Times New Roman" panose="02020603050405020304" pitchFamily="18" charset="0"/>
              </a:rPr>
              <a:t>Sabins</a:t>
            </a:r>
            <a:r>
              <a:rPr lang="en-US" altLang="en-US" sz="2000" b="1" dirty="0">
                <a:solidFill>
                  <a:schemeClr val="bg1"/>
                </a:solidFill>
                <a:latin typeface="Times New Roman" panose="02020603050405020304" pitchFamily="18" charset="0"/>
              </a:rPr>
              <a:t>.</a:t>
            </a:r>
          </a:p>
          <a:p>
            <a:pPr eaLnBrk="1" hangingPunct="1">
              <a:spcBef>
                <a:spcPct val="0"/>
              </a:spcBef>
              <a:buClrTx/>
              <a:buSzTx/>
              <a:buFontTx/>
              <a:buNone/>
            </a:pPr>
            <a:r>
              <a:rPr lang="en-US" altLang="en-US" sz="2000" b="1" dirty="0" err="1">
                <a:solidFill>
                  <a:schemeClr val="bg1"/>
                </a:solidFill>
                <a:latin typeface="Times New Roman" panose="02020603050405020304" pitchFamily="18" charset="0"/>
              </a:rPr>
              <a:t>S</a:t>
            </a:r>
            <a:r>
              <a:rPr lang="en-US" altLang="en-US" sz="2000" b="1" baseline="-25000" dirty="0" err="1">
                <a:solidFill>
                  <a:schemeClr val="bg1"/>
                </a:solidFill>
                <a:latin typeface="Times New Roman" panose="02020603050405020304" pitchFamily="18" charset="0"/>
              </a:rPr>
              <a:t>x</a:t>
            </a:r>
            <a:r>
              <a:rPr lang="en-US" altLang="en-US" sz="2000" b="1" baseline="-25000" dirty="0">
                <a:solidFill>
                  <a:schemeClr val="bg1"/>
                </a:solidFill>
                <a:latin typeface="Times New Roman" panose="02020603050405020304" pitchFamily="18" charset="0"/>
              </a:rPr>
              <a:t> </a:t>
            </a:r>
            <a:r>
              <a:rPr lang="en-US" altLang="en-US" sz="2000" b="1" dirty="0">
                <a:solidFill>
                  <a:schemeClr val="bg1"/>
                </a:solidFill>
                <a:latin typeface="Times New Roman" panose="02020603050405020304" pitchFamily="18" charset="0"/>
              </a:rPr>
              <a:t>    =    area of surface being predicted, ft</a:t>
            </a:r>
            <a:r>
              <a:rPr lang="en-US" altLang="en-US" sz="2000" b="1" baseline="30000" dirty="0">
                <a:solidFill>
                  <a:schemeClr val="bg1"/>
                </a:solidFill>
                <a:latin typeface="Times New Roman" panose="02020603050405020304" pitchFamily="18" charset="0"/>
              </a:rPr>
              <a:t>2</a:t>
            </a:r>
            <a:r>
              <a:rPr lang="en-US" altLang="en-US" sz="2000" b="1" dirty="0">
                <a:solidFill>
                  <a:schemeClr val="bg1"/>
                </a:solidFill>
                <a:latin typeface="Times New Roman" panose="02020603050405020304" pitchFamily="18" charset="0"/>
              </a:rPr>
              <a:t> or m</a:t>
            </a:r>
            <a:r>
              <a:rPr lang="en-US" altLang="en-US" sz="2000" b="1" baseline="30000" dirty="0">
                <a:solidFill>
                  <a:schemeClr val="bg1"/>
                </a:solidFill>
                <a:latin typeface="Times New Roman" panose="02020603050405020304" pitchFamily="18" charset="0"/>
              </a:rPr>
              <a:t>2</a:t>
            </a:r>
          </a:p>
          <a:p>
            <a:pPr eaLnBrk="1" hangingPunct="1">
              <a:spcBef>
                <a:spcPct val="0"/>
              </a:spcBef>
              <a:buClrTx/>
              <a:buSzTx/>
              <a:buFontTx/>
              <a:buNone/>
            </a:pPr>
            <a:r>
              <a:rPr lang="en-US" altLang="en-US" sz="2000" b="1" dirty="0" err="1">
                <a:solidFill>
                  <a:schemeClr val="bg1"/>
                </a:solidFill>
                <a:latin typeface="Times New Roman" panose="02020603050405020304" pitchFamily="18" charset="0"/>
              </a:rPr>
              <a:t>S</a:t>
            </a:r>
            <a:r>
              <a:rPr lang="en-US" altLang="en-US" sz="2000" b="1" baseline="-25000" dirty="0" err="1">
                <a:solidFill>
                  <a:schemeClr val="bg1"/>
                </a:solidFill>
                <a:latin typeface="Times New Roman" panose="02020603050405020304" pitchFamily="18" charset="0"/>
              </a:rPr>
              <a:t>m</a:t>
            </a:r>
            <a:r>
              <a:rPr lang="en-US" altLang="en-US" sz="2000" b="1" baseline="-25000" dirty="0">
                <a:solidFill>
                  <a:schemeClr val="bg1"/>
                </a:solidFill>
                <a:latin typeface="Times New Roman" panose="02020603050405020304" pitchFamily="18" charset="0"/>
              </a:rPr>
              <a:t> </a:t>
            </a:r>
            <a:r>
              <a:rPr lang="en-US" altLang="en-US" sz="2000" b="1" dirty="0">
                <a:solidFill>
                  <a:schemeClr val="bg1"/>
                </a:solidFill>
                <a:latin typeface="Times New Roman" panose="02020603050405020304" pitchFamily="18" charset="0"/>
              </a:rPr>
              <a:t>    =    area of mono sample, ft</a:t>
            </a:r>
            <a:r>
              <a:rPr lang="en-US" altLang="en-US" sz="2000" b="1" baseline="30000" dirty="0">
                <a:solidFill>
                  <a:schemeClr val="bg1"/>
                </a:solidFill>
                <a:latin typeface="Times New Roman" panose="02020603050405020304" pitchFamily="18" charset="0"/>
              </a:rPr>
              <a:t>2</a:t>
            </a:r>
            <a:r>
              <a:rPr lang="en-US" altLang="en-US" sz="2000" b="1" dirty="0">
                <a:solidFill>
                  <a:schemeClr val="bg1"/>
                </a:solidFill>
                <a:latin typeface="Times New Roman" panose="02020603050405020304" pitchFamily="18" charset="0"/>
              </a:rPr>
              <a:t> or m</a:t>
            </a:r>
            <a:r>
              <a:rPr lang="en-US" altLang="en-US" sz="2000" b="1" baseline="30000" dirty="0">
                <a:solidFill>
                  <a:schemeClr val="bg1"/>
                </a:solidFill>
                <a:latin typeface="Times New Roman" panose="02020603050405020304" pitchFamily="18" charset="0"/>
              </a:rPr>
              <a:t>2</a:t>
            </a:r>
          </a:p>
          <a:p>
            <a:pPr eaLnBrk="1" hangingPunct="1">
              <a:spcBef>
                <a:spcPct val="0"/>
              </a:spcBef>
              <a:buClrTx/>
              <a:buSzTx/>
              <a:buFontTx/>
              <a:buNone/>
            </a:pPr>
            <a:r>
              <a:rPr lang="en-US" altLang="en-US" sz="2000" b="1" dirty="0">
                <a:solidFill>
                  <a:schemeClr val="bg1"/>
                </a:solidFill>
                <a:latin typeface="Times New Roman" panose="02020603050405020304" pitchFamily="18" charset="0"/>
              </a:rPr>
              <a:t>P</a:t>
            </a:r>
            <a:r>
              <a:rPr lang="en-US" altLang="en-US" sz="2000" b="1" baseline="-25000" dirty="0">
                <a:solidFill>
                  <a:schemeClr val="bg1"/>
                </a:solidFill>
                <a:latin typeface="Times New Roman" panose="02020603050405020304" pitchFamily="18" charset="0"/>
              </a:rPr>
              <a:t>x</a:t>
            </a:r>
            <a:r>
              <a:rPr lang="en-US" altLang="en-US" sz="2000" b="1" dirty="0">
                <a:solidFill>
                  <a:schemeClr val="bg1"/>
                </a:solidFill>
                <a:latin typeface="Times New Roman" panose="02020603050405020304" pitchFamily="18" charset="0"/>
              </a:rPr>
              <a:t>     =    perimeter of surface being predicted, ft or m</a:t>
            </a:r>
          </a:p>
          <a:p>
            <a:pPr eaLnBrk="1" hangingPunct="1">
              <a:spcBef>
                <a:spcPct val="0"/>
              </a:spcBef>
              <a:buClrTx/>
              <a:buSzTx/>
              <a:buFontTx/>
              <a:buNone/>
            </a:pPr>
            <a:r>
              <a:rPr lang="en-US" altLang="en-US" sz="2000" b="1" dirty="0">
                <a:solidFill>
                  <a:schemeClr val="bg1"/>
                </a:solidFill>
                <a:latin typeface="Times New Roman" panose="02020603050405020304" pitchFamily="18" charset="0"/>
              </a:rPr>
              <a:t>P</a:t>
            </a:r>
            <a:r>
              <a:rPr lang="en-US" altLang="en-US" sz="2000" b="1" baseline="-25000" dirty="0">
                <a:solidFill>
                  <a:schemeClr val="bg1"/>
                </a:solidFill>
                <a:latin typeface="Times New Roman" panose="02020603050405020304" pitchFamily="18" charset="0"/>
              </a:rPr>
              <a:t> s</a:t>
            </a:r>
            <a:r>
              <a:rPr lang="en-US" altLang="en-US" sz="2000" b="1" dirty="0">
                <a:solidFill>
                  <a:schemeClr val="bg1"/>
                </a:solidFill>
                <a:latin typeface="Times New Roman" panose="02020603050405020304" pitchFamily="18" charset="0"/>
              </a:rPr>
              <a:t>    =    perimeter of scattered sample, ft or m</a:t>
            </a:r>
          </a:p>
          <a:p>
            <a:pPr eaLnBrk="1" hangingPunct="1">
              <a:spcBef>
                <a:spcPct val="0"/>
              </a:spcBef>
              <a:buClrTx/>
              <a:buSzTx/>
              <a:buFontTx/>
              <a:buNone/>
            </a:pPr>
            <a:r>
              <a:rPr lang="en-US" altLang="en-US" sz="2000" b="1" dirty="0">
                <a:solidFill>
                  <a:schemeClr val="bg1"/>
                </a:solidFill>
                <a:latin typeface="Times New Roman" panose="02020603050405020304" pitchFamily="18" charset="0"/>
              </a:rPr>
              <a:t>P</a:t>
            </a:r>
            <a:r>
              <a:rPr lang="en-US" altLang="en-US" sz="2000" b="1" baseline="-25000" dirty="0">
                <a:solidFill>
                  <a:schemeClr val="bg1"/>
                </a:solidFill>
                <a:latin typeface="Times New Roman" panose="02020603050405020304" pitchFamily="18" charset="0"/>
              </a:rPr>
              <a:t>2 </a:t>
            </a:r>
            <a:r>
              <a:rPr lang="en-US" altLang="en-US" sz="2000" b="1" dirty="0">
                <a:solidFill>
                  <a:schemeClr val="bg1"/>
                </a:solidFill>
                <a:latin typeface="Times New Roman" panose="02020603050405020304" pitchFamily="18" charset="0"/>
              </a:rPr>
              <a:t>    =    perimeter of mono sample, ft or m</a:t>
            </a:r>
          </a:p>
          <a:p>
            <a:pPr eaLnBrk="1" hangingPunct="1">
              <a:spcBef>
                <a:spcPct val="0"/>
              </a:spcBef>
              <a:buClrTx/>
              <a:buSzTx/>
              <a:buFontTx/>
              <a:buNone/>
            </a:pPr>
            <a:r>
              <a:rPr lang="en-US" altLang="en-US" sz="2000" b="1" dirty="0">
                <a:solidFill>
                  <a:schemeClr val="bg1"/>
                </a:solidFill>
                <a:latin typeface="Times New Roman" panose="02020603050405020304" pitchFamily="18" charset="0"/>
              </a:rPr>
              <a:t>(f)     =   frequency of interest in prediction</a:t>
            </a:r>
          </a:p>
        </p:txBody>
      </p:sp>
      <p:sp>
        <p:nvSpPr>
          <p:cNvPr id="8" name="TextBox 1">
            <a:extLst>
              <a:ext uri="{FF2B5EF4-FFF2-40B4-BE49-F238E27FC236}">
                <a16:creationId xmlns:a16="http://schemas.microsoft.com/office/drawing/2014/main" id="{3C9AAEE8-0942-451D-941C-7B778AC7C41C}"/>
              </a:ext>
            </a:extLst>
          </p:cNvPr>
          <p:cNvSpPr txBox="1">
            <a:spLocks noChangeArrowheads="1"/>
          </p:cNvSpPr>
          <p:nvPr/>
        </p:nvSpPr>
        <p:spPr bwMode="auto">
          <a:xfrm>
            <a:off x="7227093" y="5867400"/>
            <a:ext cx="17002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schemeClr val="bg1"/>
                </a:solidFill>
              </a:rPr>
              <a:t>NWAA Labs, Inc</a:t>
            </a:r>
          </a:p>
          <a:p>
            <a:pPr eaLnBrk="1" hangingPunct="1">
              <a:spcBef>
                <a:spcPct val="0"/>
              </a:spcBef>
              <a:buFontTx/>
              <a:buNone/>
            </a:pPr>
            <a:r>
              <a:rPr lang="en-US" altLang="en-US" sz="1800" dirty="0">
                <a:solidFill>
                  <a:schemeClr val="bg1"/>
                </a:solidFill>
              </a:rPr>
              <a:t>2021 ISO July 29</a:t>
            </a:r>
          </a:p>
        </p:txBody>
      </p:sp>
    </p:spTree>
    <p:extLst>
      <p:ext uri="{BB962C8B-B14F-4D97-AF65-F5344CB8AC3E}">
        <p14:creationId xmlns:p14="http://schemas.microsoft.com/office/powerpoint/2010/main" val="34332690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Box 7">
            <a:extLst>
              <a:ext uri="{FF2B5EF4-FFF2-40B4-BE49-F238E27FC236}">
                <a16:creationId xmlns:a16="http://schemas.microsoft.com/office/drawing/2014/main" id="{E9A70F10-35C3-4EE1-9AD4-83E184100749}"/>
              </a:ext>
            </a:extLst>
          </p:cNvPr>
          <p:cNvSpPr txBox="1">
            <a:spLocks noChangeArrowheads="1"/>
          </p:cNvSpPr>
          <p:nvPr/>
        </p:nvSpPr>
        <p:spPr bwMode="auto">
          <a:xfrm>
            <a:off x="722228" y="152400"/>
            <a:ext cx="769954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dirty="0">
                <a:solidFill>
                  <a:schemeClr val="bg1"/>
                </a:solidFill>
                <a:latin typeface="Times New Roman" panose="02020603050405020304" pitchFamily="18" charset="0"/>
                <a:cs typeface="Times New Roman" panose="02020603050405020304" pitchFamily="18" charset="0"/>
              </a:rPr>
              <a:t>Bob Hallman tries to modify my method</a:t>
            </a:r>
          </a:p>
          <a:p>
            <a:pPr algn="ctr" eaLnBrk="1" hangingPunct="1">
              <a:spcBef>
                <a:spcPct val="0"/>
              </a:spcBef>
              <a:buFontTx/>
              <a:buNone/>
            </a:pPr>
            <a:r>
              <a:rPr lang="en-US" altLang="en-US" sz="3600" dirty="0">
                <a:solidFill>
                  <a:schemeClr val="bg1"/>
                </a:solidFill>
                <a:latin typeface="Times New Roman" panose="02020603050405020304" pitchFamily="18" charset="0"/>
                <a:cs typeface="Times New Roman" panose="02020603050405020304" pitchFamily="18" charset="0"/>
              </a:rPr>
              <a:t>so it does not need two measurements</a:t>
            </a:r>
          </a:p>
        </p:txBody>
      </p:sp>
      <p:pic>
        <p:nvPicPr>
          <p:cNvPr id="6" name="Picture 2">
            <a:extLst>
              <a:ext uri="{FF2B5EF4-FFF2-40B4-BE49-F238E27FC236}">
                <a16:creationId xmlns:a16="http://schemas.microsoft.com/office/drawing/2014/main" id="{C0BEBFC1-8485-4398-9FE6-8ACDEB70A4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88" y="1352729"/>
            <a:ext cx="8682037" cy="4057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5A01947E-A2B1-49DE-A1EB-8B45E6581BD9}"/>
              </a:ext>
            </a:extLst>
          </p:cNvPr>
          <p:cNvSpPr txBox="1"/>
          <p:nvPr/>
        </p:nvSpPr>
        <p:spPr>
          <a:xfrm>
            <a:off x="1447800" y="5481935"/>
            <a:ext cx="5975034" cy="461665"/>
          </a:xfrm>
          <a:prstGeom prst="rect">
            <a:avLst/>
          </a:prstGeom>
          <a:noFill/>
        </p:spPr>
        <p:txBody>
          <a:bodyPr wrap="none" rtlCol="0">
            <a:spAutoFit/>
          </a:bodyPr>
          <a:lstStyle/>
          <a:p>
            <a:r>
              <a:rPr lang="en-US" sz="2400" dirty="0">
                <a:solidFill>
                  <a:schemeClr val="bg1"/>
                </a:solidFill>
              </a:rPr>
              <a:t>These measurements are derived from ILS 898</a:t>
            </a:r>
          </a:p>
        </p:txBody>
      </p:sp>
      <p:sp>
        <p:nvSpPr>
          <p:cNvPr id="7" name="TextBox 1">
            <a:extLst>
              <a:ext uri="{FF2B5EF4-FFF2-40B4-BE49-F238E27FC236}">
                <a16:creationId xmlns:a16="http://schemas.microsoft.com/office/drawing/2014/main" id="{25118C20-7BBF-4973-8FA0-E37993553543}"/>
              </a:ext>
            </a:extLst>
          </p:cNvPr>
          <p:cNvSpPr txBox="1">
            <a:spLocks noChangeArrowheads="1"/>
          </p:cNvSpPr>
          <p:nvPr/>
        </p:nvSpPr>
        <p:spPr bwMode="auto">
          <a:xfrm>
            <a:off x="7227093" y="5867400"/>
            <a:ext cx="17002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schemeClr val="bg1"/>
                </a:solidFill>
              </a:rPr>
              <a:t>NWAA Labs, Inc</a:t>
            </a:r>
          </a:p>
          <a:p>
            <a:pPr eaLnBrk="1" hangingPunct="1">
              <a:spcBef>
                <a:spcPct val="0"/>
              </a:spcBef>
              <a:buFontTx/>
              <a:buNone/>
            </a:pPr>
            <a:r>
              <a:rPr lang="en-US" altLang="en-US" sz="1800" dirty="0">
                <a:solidFill>
                  <a:schemeClr val="bg1"/>
                </a:solidFill>
              </a:rPr>
              <a:t>2021 ISO July 29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ctrTitle"/>
          </p:nvPr>
        </p:nvSpPr>
        <p:spPr>
          <a:xfrm>
            <a:off x="990600" y="0"/>
            <a:ext cx="7239000" cy="1470025"/>
          </a:xfrm>
        </p:spPr>
        <p:txBody>
          <a:bodyPr/>
          <a:lstStyle/>
          <a:p>
            <a:pPr eaLnBrk="1" hangingPunct="1"/>
            <a:r>
              <a:rPr lang="en-US" altLang="en-US" sz="4800" b="1">
                <a:solidFill>
                  <a:schemeClr val="bg1"/>
                </a:solidFill>
                <a:latin typeface="Times New Roman" pitchFamily="18" charset="0"/>
                <a:cs typeface="Times New Roman" pitchFamily="18" charset="0"/>
              </a:rPr>
              <a:t>The Man Behind It</a:t>
            </a:r>
          </a:p>
        </p:txBody>
      </p:sp>
      <p:pic>
        <p:nvPicPr>
          <p:cNvPr id="33795" name="Picture 3" descr="C:\Users\RON\Desktop\Pictures\100MSDCF\above, no pers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276" y="1600200"/>
            <a:ext cx="4191000" cy="39655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48400" y="6063734"/>
            <a:ext cx="1441420" cy="369332"/>
          </a:xfrm>
          <a:prstGeom prst="rect">
            <a:avLst/>
          </a:prstGeom>
          <a:noFill/>
        </p:spPr>
        <p:txBody>
          <a:bodyPr wrap="none" rtlCol="0">
            <a:spAutoFit/>
          </a:bodyPr>
          <a:lstStyle/>
          <a:p>
            <a:r>
              <a:rPr lang="en-US" b="1" dirty="0">
                <a:solidFill>
                  <a:schemeClr val="bg1"/>
                </a:solidFill>
                <a:latin typeface="Arial Black" panose="020B0A04020102020204" pitchFamily="34" charset="0"/>
              </a:rPr>
              <a:t>CURRENT</a:t>
            </a:r>
          </a:p>
        </p:txBody>
      </p:sp>
      <p:sp>
        <p:nvSpPr>
          <p:cNvPr id="5" name="TextBox 4">
            <a:extLst>
              <a:ext uri="{FF2B5EF4-FFF2-40B4-BE49-F238E27FC236}">
                <a16:creationId xmlns:a16="http://schemas.microsoft.com/office/drawing/2014/main" id="{D169B16C-14A5-F32F-B293-9EC054928089}"/>
              </a:ext>
            </a:extLst>
          </p:cNvPr>
          <p:cNvSpPr txBox="1"/>
          <p:nvPr/>
        </p:nvSpPr>
        <p:spPr>
          <a:xfrm>
            <a:off x="1981200" y="6077238"/>
            <a:ext cx="800219" cy="369332"/>
          </a:xfrm>
          <a:prstGeom prst="rect">
            <a:avLst/>
          </a:prstGeom>
          <a:noFill/>
        </p:spPr>
        <p:txBody>
          <a:bodyPr wrap="none" rtlCol="0">
            <a:spAutoFit/>
          </a:bodyPr>
          <a:lstStyle/>
          <a:p>
            <a:r>
              <a:rPr lang="en-US" b="1" dirty="0">
                <a:solidFill>
                  <a:schemeClr val="bg1"/>
                </a:solidFill>
                <a:latin typeface="Arial Black" panose="020B0A04020102020204" pitchFamily="34" charset="0"/>
              </a:rPr>
              <a:t>2020</a:t>
            </a:r>
          </a:p>
        </p:txBody>
      </p:sp>
      <p:pic>
        <p:nvPicPr>
          <p:cNvPr id="6" name="Picture 3">
            <a:extLst>
              <a:ext uri="{FF2B5EF4-FFF2-40B4-BE49-F238E27FC236}">
                <a16:creationId xmlns:a16="http://schemas.microsoft.com/office/drawing/2014/main" id="{DA4B4650-B73B-B755-5F22-C111E33584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164749" y="1600199"/>
            <a:ext cx="3310302" cy="396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960377"/>
      </p:ext>
    </p:extLst>
  </p:cSld>
  <p:clrMapOvr>
    <a:masterClrMapping/>
  </p:clrMapOvr>
  <p:transition spd="slow" advTm="8000"/>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Background</a:t>
            </a:r>
          </a:p>
        </p:txBody>
      </p:sp>
      <p:sp>
        <p:nvSpPr>
          <p:cNvPr id="3" name="Content Placeholder 2"/>
          <p:cNvSpPr>
            <a:spLocks noGrp="1"/>
          </p:cNvSpPr>
          <p:nvPr>
            <p:ph idx="1"/>
          </p:nvPr>
        </p:nvSpPr>
        <p:spPr/>
        <p:txBody>
          <a:bodyPr/>
          <a:lstStyle/>
          <a:p>
            <a:r>
              <a:rPr lang="en-US" dirty="0">
                <a:solidFill>
                  <a:schemeClr val="bg1"/>
                </a:solidFill>
              </a:rPr>
              <a:t>Sound Absorption is defined by a number that does not have units. They are called </a:t>
            </a:r>
            <a:r>
              <a:rPr lang="en-US" dirty="0" err="1">
                <a:solidFill>
                  <a:schemeClr val="bg1"/>
                </a:solidFill>
              </a:rPr>
              <a:t>Sabins</a:t>
            </a:r>
            <a:endParaRPr lang="en-US" dirty="0">
              <a:solidFill>
                <a:schemeClr val="bg1"/>
              </a:solidFill>
            </a:endParaRPr>
          </a:p>
          <a:p>
            <a:r>
              <a:rPr lang="en-US" dirty="0">
                <a:solidFill>
                  <a:schemeClr val="bg1"/>
                </a:solidFill>
              </a:rPr>
              <a:t>The sound absorption coefficient is calculated by dividing the sound absorption by the area of the specimen.</a:t>
            </a:r>
          </a:p>
          <a:p>
            <a:r>
              <a:rPr lang="en-US" dirty="0">
                <a:solidFill>
                  <a:schemeClr val="bg1"/>
                </a:solidFill>
              </a:rPr>
              <a:t>Everyone knows that calculation is wrong.</a:t>
            </a:r>
          </a:p>
          <a:p>
            <a:r>
              <a:rPr lang="en-US" dirty="0">
                <a:solidFill>
                  <a:schemeClr val="bg1"/>
                </a:solidFill>
              </a:rPr>
              <a:t>The coefficient should not exceed 1, but it does sometimes and for some specimens, significantly.</a:t>
            </a:r>
          </a:p>
        </p:txBody>
      </p:sp>
    </p:spTree>
    <p:extLst>
      <p:ext uri="{BB962C8B-B14F-4D97-AF65-F5344CB8AC3E}">
        <p14:creationId xmlns:p14="http://schemas.microsoft.com/office/powerpoint/2010/main" val="35305693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Round Robin Results</a:t>
            </a:r>
            <a:br>
              <a:rPr lang="en-US" dirty="0">
                <a:solidFill>
                  <a:schemeClr val="bg1"/>
                </a:solidFill>
              </a:rPr>
            </a:br>
            <a:r>
              <a:rPr lang="en-US" dirty="0">
                <a:solidFill>
                  <a:schemeClr val="bg1"/>
                </a:solidFill>
              </a:rPr>
              <a:t>ILS-898</a:t>
            </a:r>
          </a:p>
        </p:txBody>
      </p:sp>
      <p:sp>
        <p:nvSpPr>
          <p:cNvPr id="3" name="Content Placeholder 2"/>
          <p:cNvSpPr>
            <a:spLocks noGrp="1"/>
          </p:cNvSpPr>
          <p:nvPr>
            <p:ph idx="1"/>
          </p:nvPr>
        </p:nvSpPr>
        <p:spPr>
          <a:xfrm>
            <a:off x="457200" y="2514600"/>
            <a:ext cx="8229600" cy="2819400"/>
          </a:xfrm>
        </p:spPr>
        <p:txBody>
          <a:bodyPr/>
          <a:lstStyle/>
          <a:p>
            <a:r>
              <a:rPr lang="en-US" dirty="0">
                <a:solidFill>
                  <a:schemeClr val="bg1"/>
                </a:solidFill>
              </a:rPr>
              <a:t>We will look at charts prepared by Ron Sauro on the absorption coefficients for the same material with different sized specimens.</a:t>
            </a:r>
          </a:p>
          <a:p>
            <a:r>
              <a:rPr lang="en-US" dirty="0">
                <a:solidFill>
                  <a:schemeClr val="bg1"/>
                </a:solidFill>
              </a:rPr>
              <a:t>The following graphs show our data for this experiment:</a:t>
            </a:r>
          </a:p>
        </p:txBody>
      </p:sp>
    </p:spTree>
    <p:extLst>
      <p:ext uri="{BB962C8B-B14F-4D97-AF65-F5344CB8AC3E}">
        <p14:creationId xmlns:p14="http://schemas.microsoft.com/office/powerpoint/2010/main" val="3624507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88" y="279400"/>
            <a:ext cx="8682037" cy="630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23300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Three Proposed Solutions</a:t>
            </a:r>
          </a:p>
        </p:txBody>
      </p:sp>
      <p:sp>
        <p:nvSpPr>
          <p:cNvPr id="3" name="Content Placeholder 2"/>
          <p:cNvSpPr>
            <a:spLocks noGrp="1"/>
          </p:cNvSpPr>
          <p:nvPr>
            <p:ph idx="1"/>
          </p:nvPr>
        </p:nvSpPr>
        <p:spPr/>
        <p:txBody>
          <a:bodyPr>
            <a:normAutofit/>
          </a:bodyPr>
          <a:lstStyle/>
          <a:p>
            <a:r>
              <a:rPr lang="en-US" dirty="0">
                <a:solidFill>
                  <a:schemeClr val="bg1"/>
                </a:solidFill>
              </a:rPr>
              <a:t>There are now three proposed solutions to this problem:</a:t>
            </a:r>
          </a:p>
          <a:p>
            <a:pPr lvl="1"/>
            <a:r>
              <a:rPr lang="en-US" dirty="0">
                <a:solidFill>
                  <a:schemeClr val="bg1"/>
                </a:solidFill>
              </a:rPr>
              <a:t>Bob Hallman has proposed  an alternative to absorption coefficients based on multiple measurements with different perimeter to area ratio configurations.</a:t>
            </a:r>
          </a:p>
          <a:p>
            <a:pPr lvl="1"/>
            <a:r>
              <a:rPr lang="en-US" dirty="0">
                <a:solidFill>
                  <a:schemeClr val="bg1"/>
                </a:solidFill>
              </a:rPr>
              <a:t>ISO TC43/SC2/WG30 has a proposal based on Thomasson’s paper.</a:t>
            </a:r>
          </a:p>
          <a:p>
            <a:pPr lvl="1"/>
            <a:r>
              <a:rPr lang="en-US" dirty="0">
                <a:solidFill>
                  <a:schemeClr val="bg1"/>
                </a:solidFill>
              </a:rPr>
              <a:t>Bob has a proposal similar to the ISO proposal.</a:t>
            </a:r>
          </a:p>
        </p:txBody>
      </p:sp>
    </p:spTree>
    <p:extLst>
      <p:ext uri="{BB962C8B-B14F-4D97-AF65-F5344CB8AC3E}">
        <p14:creationId xmlns:p14="http://schemas.microsoft.com/office/powerpoint/2010/main" val="14614999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ISO TC43/SC2/WG30 Proposal</a:t>
            </a:r>
          </a:p>
        </p:txBody>
      </p:sp>
      <p:sp>
        <p:nvSpPr>
          <p:cNvPr id="3" name="Content Placeholder 2"/>
          <p:cNvSpPr>
            <a:spLocks noGrp="1"/>
          </p:cNvSpPr>
          <p:nvPr>
            <p:ph idx="1"/>
          </p:nvPr>
        </p:nvSpPr>
        <p:spPr/>
        <p:txBody>
          <a:bodyPr/>
          <a:lstStyle/>
          <a:p>
            <a:r>
              <a:rPr lang="en-US" dirty="0">
                <a:solidFill>
                  <a:schemeClr val="bg1"/>
                </a:solidFill>
              </a:rPr>
              <a:t>Bob deals with this in more detail later, but:</a:t>
            </a:r>
          </a:p>
          <a:p>
            <a:endParaRPr lang="en-US" dirty="0">
              <a:solidFill>
                <a:schemeClr val="bg1"/>
              </a:solidFill>
            </a:endParaRPr>
          </a:p>
          <a:p>
            <a:pPr lvl="1"/>
            <a:r>
              <a:rPr lang="en-US" dirty="0">
                <a:solidFill>
                  <a:schemeClr val="bg1"/>
                </a:solidFill>
              </a:rPr>
              <a:t>Defines a virtual area that is the footprint plus a wavelength related area associated with the perimeter.</a:t>
            </a:r>
          </a:p>
          <a:p>
            <a:pPr lvl="1"/>
            <a:r>
              <a:rPr lang="en-US" dirty="0">
                <a:solidFill>
                  <a:schemeClr val="bg1"/>
                </a:solidFill>
              </a:rPr>
              <a:t>Is being proposed as a way to predict the absorption of various sample sizes and geometries rather than a change to the absorption coefficients.</a:t>
            </a:r>
          </a:p>
        </p:txBody>
      </p:sp>
    </p:spTree>
    <p:extLst>
      <p:ext uri="{BB962C8B-B14F-4D97-AF65-F5344CB8AC3E}">
        <p14:creationId xmlns:p14="http://schemas.microsoft.com/office/powerpoint/2010/main" val="18058859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Bobs Proposed Solution</a:t>
            </a:r>
          </a:p>
        </p:txBody>
      </p:sp>
      <p:sp>
        <p:nvSpPr>
          <p:cNvPr id="3" name="Content Placeholder 2"/>
          <p:cNvSpPr>
            <a:spLocks noGrp="1"/>
          </p:cNvSpPr>
          <p:nvPr>
            <p:ph idx="1"/>
          </p:nvPr>
        </p:nvSpPr>
        <p:spPr/>
        <p:txBody>
          <a:bodyPr>
            <a:normAutofit fontScale="77500" lnSpcReduction="20000"/>
          </a:bodyPr>
          <a:lstStyle/>
          <a:p>
            <a:r>
              <a:rPr lang="en-US" dirty="0">
                <a:solidFill>
                  <a:schemeClr val="bg1"/>
                </a:solidFill>
              </a:rPr>
              <a:t>Is empirically derived</a:t>
            </a:r>
          </a:p>
          <a:p>
            <a:r>
              <a:rPr lang="en-US" dirty="0">
                <a:solidFill>
                  <a:schemeClr val="bg1"/>
                </a:solidFill>
              </a:rPr>
              <a:t>Identifies an area associated with the perimeter that is wavelength dependent.</a:t>
            </a:r>
          </a:p>
          <a:p>
            <a:r>
              <a:rPr lang="en-US" dirty="0">
                <a:solidFill>
                  <a:schemeClr val="bg1"/>
                </a:solidFill>
              </a:rPr>
              <a:t>Uses this area to predict the total absorption of specimen with a different geometry than what was tested.</a:t>
            </a:r>
          </a:p>
          <a:p>
            <a:r>
              <a:rPr lang="en-US" dirty="0">
                <a:solidFill>
                  <a:schemeClr val="bg1"/>
                </a:solidFill>
              </a:rPr>
              <a:t>Requires the C423 Absorption coefficients and the geometry of the specimen tested. </a:t>
            </a:r>
          </a:p>
          <a:p>
            <a:r>
              <a:rPr lang="en-US" dirty="0">
                <a:solidFill>
                  <a:schemeClr val="bg1"/>
                </a:solidFill>
              </a:rPr>
              <a:t>Does not require multiple measurements of a specimen.</a:t>
            </a:r>
          </a:p>
          <a:p>
            <a:r>
              <a:rPr lang="en-US" dirty="0">
                <a:solidFill>
                  <a:schemeClr val="bg1"/>
                </a:solidFill>
              </a:rPr>
              <a:t>As with the ISO proposal, does not replace the absorption coefficients, but provides a way to predict the absorption of various specimen sizes and geometries.</a:t>
            </a:r>
          </a:p>
        </p:txBody>
      </p:sp>
    </p:spTree>
    <p:extLst>
      <p:ext uri="{BB962C8B-B14F-4D97-AF65-F5344CB8AC3E}">
        <p14:creationId xmlns:p14="http://schemas.microsoft.com/office/powerpoint/2010/main" val="34665959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Bobs Proposed Solution, </a:t>
            </a:r>
            <a:r>
              <a:rPr lang="en-US" sz="2800" dirty="0">
                <a:solidFill>
                  <a:schemeClr val="bg1"/>
                </a:solidFill>
              </a:rPr>
              <a:t>Continued</a:t>
            </a:r>
          </a:p>
        </p:txBody>
      </p:sp>
      <p:sp>
        <p:nvSpPr>
          <p:cNvPr id="3" name="Content Placeholder 2"/>
          <p:cNvSpPr>
            <a:spLocks noGrp="1"/>
          </p:cNvSpPr>
          <p:nvPr>
            <p:ph idx="1"/>
          </p:nvPr>
        </p:nvSpPr>
        <p:spPr/>
        <p:txBody>
          <a:bodyPr>
            <a:normAutofit fontScale="92500" lnSpcReduction="10000"/>
          </a:bodyPr>
          <a:lstStyle/>
          <a:p>
            <a:r>
              <a:rPr lang="en-US" dirty="0">
                <a:solidFill>
                  <a:schemeClr val="bg1"/>
                </a:solidFill>
              </a:rPr>
              <a:t>Initial hypothesis: There is a wavelength related  area associated with the perimeter that needs to be considered when predicting absorption.</a:t>
            </a:r>
          </a:p>
          <a:p>
            <a:r>
              <a:rPr lang="en-US" dirty="0">
                <a:solidFill>
                  <a:schemeClr val="bg1"/>
                </a:solidFill>
              </a:rPr>
              <a:t>First assumption: The perimeter area is that area of the specimen that is within ½ wavelength of an edge.</a:t>
            </a:r>
          </a:p>
          <a:p>
            <a:r>
              <a:rPr lang="en-US" dirty="0">
                <a:solidFill>
                  <a:schemeClr val="bg1"/>
                </a:solidFill>
              </a:rPr>
              <a:t>Second assumption: The area associated with the perimeter is just as effective in absorbing sound as the area associated with the footprint.  This assumption is false, but we will get to that later.</a:t>
            </a:r>
          </a:p>
        </p:txBody>
      </p:sp>
    </p:spTree>
    <p:extLst>
      <p:ext uri="{BB962C8B-B14F-4D97-AF65-F5344CB8AC3E}">
        <p14:creationId xmlns:p14="http://schemas.microsoft.com/office/powerpoint/2010/main" val="2146885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Basis for Comparing Calculations</a:t>
            </a:r>
          </a:p>
        </p:txBody>
      </p:sp>
      <p:sp>
        <p:nvSpPr>
          <p:cNvPr id="3" name="Content Placeholder 2"/>
          <p:cNvSpPr>
            <a:spLocks noGrp="1"/>
          </p:cNvSpPr>
          <p:nvPr>
            <p:ph idx="1"/>
          </p:nvPr>
        </p:nvSpPr>
        <p:spPr/>
        <p:txBody>
          <a:bodyPr/>
          <a:lstStyle/>
          <a:p>
            <a:r>
              <a:rPr lang="en-US" dirty="0">
                <a:solidFill>
                  <a:schemeClr val="bg1"/>
                </a:solidFill>
              </a:rPr>
              <a:t>Bob wanted to avoid any verbiage that would undermine the C423 defined absorption coefficient.</a:t>
            </a:r>
          </a:p>
          <a:p>
            <a:r>
              <a:rPr lang="en-US" dirty="0">
                <a:solidFill>
                  <a:schemeClr val="bg1"/>
                </a:solidFill>
              </a:rPr>
              <a:t>To compare results and calculations, in all cases predict the total absorption of an 8’ x 9’ specimen which is the size recommended by C423. We will get into why it is 8’ x 9’ later.</a:t>
            </a:r>
          </a:p>
        </p:txBody>
      </p:sp>
    </p:spTree>
    <p:extLst>
      <p:ext uri="{BB962C8B-B14F-4D97-AF65-F5344CB8AC3E}">
        <p14:creationId xmlns:p14="http://schemas.microsoft.com/office/powerpoint/2010/main" val="30436546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188" y="279400"/>
            <a:ext cx="8682037" cy="630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35755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Separated Specimens</a:t>
            </a:r>
          </a:p>
        </p:txBody>
      </p:sp>
      <p:sp>
        <p:nvSpPr>
          <p:cNvPr id="3" name="Content Placeholder 2"/>
          <p:cNvSpPr>
            <a:spLocks noGrp="1"/>
          </p:cNvSpPr>
          <p:nvPr>
            <p:ph idx="1"/>
          </p:nvPr>
        </p:nvSpPr>
        <p:spPr>
          <a:xfrm>
            <a:off x="457200" y="1600200"/>
            <a:ext cx="8229600" cy="4724400"/>
          </a:xfrm>
        </p:spPr>
        <p:txBody>
          <a:bodyPr>
            <a:normAutofit fontScale="92500" lnSpcReduction="20000"/>
          </a:bodyPr>
          <a:lstStyle/>
          <a:p>
            <a:r>
              <a:rPr lang="en-US" dirty="0">
                <a:solidFill>
                  <a:schemeClr val="bg1"/>
                </a:solidFill>
              </a:rPr>
              <a:t>Based on two tests that Bob did with specimens separated by various distances:</a:t>
            </a:r>
          </a:p>
          <a:p>
            <a:endParaRPr lang="en-US" dirty="0">
              <a:solidFill>
                <a:schemeClr val="bg1"/>
              </a:solidFill>
            </a:endParaRPr>
          </a:p>
          <a:p>
            <a:pPr lvl="1"/>
            <a:r>
              <a:rPr lang="en-US" dirty="0">
                <a:solidFill>
                  <a:schemeClr val="bg1"/>
                </a:solidFill>
              </a:rPr>
              <a:t>The distance between specimens has an effect on the absorption of the set of specimens that is wavelength dependent.</a:t>
            </a:r>
          </a:p>
          <a:p>
            <a:pPr lvl="1"/>
            <a:r>
              <a:rPr lang="en-US" dirty="0">
                <a:solidFill>
                  <a:schemeClr val="bg1"/>
                </a:solidFill>
              </a:rPr>
              <a:t>At the mid frequencies, where the size of the individual specimens is close to the wavelength,  the effect is significant for separations of at least 2’.</a:t>
            </a:r>
          </a:p>
          <a:p>
            <a:pPr lvl="1"/>
            <a:r>
              <a:rPr lang="en-US" dirty="0">
                <a:solidFill>
                  <a:schemeClr val="bg1"/>
                </a:solidFill>
              </a:rPr>
              <a:t>The results from ILS 898 Test 2 where the instructions were to place 25 2’x2’ specimens at least 1’ apart, was flawed as 1’  separation was insufficient in the mid frequencies.</a:t>
            </a:r>
          </a:p>
        </p:txBody>
      </p:sp>
    </p:spTree>
    <p:extLst>
      <p:ext uri="{BB962C8B-B14F-4D97-AF65-F5344CB8AC3E}">
        <p14:creationId xmlns:p14="http://schemas.microsoft.com/office/powerpoint/2010/main" val="2144092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457200" y="1524000"/>
            <a:ext cx="8534400" cy="4213225"/>
          </a:xfrm>
        </p:spPr>
        <p:txBody>
          <a:bodyPr/>
          <a:lstStyle/>
          <a:p>
            <a:pPr eaLnBrk="1" hangingPunct="1"/>
            <a:r>
              <a:rPr lang="en-US" altLang="en-US" sz="5400" dirty="0">
                <a:solidFill>
                  <a:schemeClr val="bg1"/>
                </a:solidFill>
                <a:latin typeface="Broadway" pitchFamily="82" charset="0"/>
              </a:rPr>
              <a:t>2. Introduction:</a:t>
            </a:r>
            <a:br>
              <a:rPr lang="en-US" altLang="en-US" sz="5400" dirty="0">
                <a:solidFill>
                  <a:schemeClr val="bg1"/>
                </a:solidFill>
                <a:latin typeface="Broadway" pitchFamily="82" charset="0"/>
              </a:rPr>
            </a:br>
            <a:br>
              <a:rPr lang="en-US" altLang="en-US" sz="5400" dirty="0">
                <a:solidFill>
                  <a:schemeClr val="bg1"/>
                </a:solidFill>
                <a:latin typeface="Broadway" pitchFamily="82" charset="0"/>
              </a:rPr>
            </a:br>
            <a:r>
              <a:rPr lang="en-US" altLang="en-US" sz="5400" dirty="0">
                <a:solidFill>
                  <a:schemeClr val="bg1"/>
                </a:solidFill>
                <a:latin typeface="Broadway" panose="04040905080B02020502" pitchFamily="82" charset="0"/>
                <a:cs typeface="Times New Roman" panose="02020603050405020304" pitchFamily="18" charset="0"/>
              </a:rPr>
              <a:t>NWAA Labs, Inc.</a:t>
            </a:r>
            <a:br>
              <a:rPr lang="en-US" altLang="en-US" sz="5400" dirty="0">
                <a:solidFill>
                  <a:schemeClr val="bg1"/>
                </a:solidFill>
                <a:latin typeface="Broadway" panose="04040905080B02020502" pitchFamily="82" charset="0"/>
                <a:cs typeface="Times New Roman" panose="02020603050405020304" pitchFamily="18" charset="0"/>
              </a:rPr>
            </a:br>
            <a:br>
              <a:rPr lang="en-US" altLang="en-US" sz="5400" dirty="0">
                <a:solidFill>
                  <a:schemeClr val="bg1"/>
                </a:solidFill>
                <a:latin typeface="Broadway" panose="04040905080B02020502" pitchFamily="82" charset="0"/>
                <a:cs typeface="Times New Roman" panose="02020603050405020304" pitchFamily="18" charset="0"/>
              </a:rPr>
            </a:br>
            <a:r>
              <a:rPr lang="en-US" altLang="en-US" sz="5400" dirty="0">
                <a:solidFill>
                  <a:schemeClr val="bg1"/>
                </a:solidFill>
                <a:latin typeface="Times New Roman" panose="02020603050405020304" pitchFamily="18" charset="0"/>
                <a:cs typeface="Times New Roman" panose="02020603050405020304" pitchFamily="18" charset="0"/>
              </a:rPr>
              <a:t>Facilities</a:t>
            </a:r>
            <a:br>
              <a:rPr lang="en-US" altLang="en-US" sz="5400" dirty="0">
                <a:solidFill>
                  <a:schemeClr val="bg1"/>
                </a:solidFill>
                <a:latin typeface="Times New Roman" panose="02020603050405020304" pitchFamily="18" charset="0"/>
                <a:cs typeface="Times New Roman" panose="02020603050405020304" pitchFamily="18" charset="0"/>
              </a:rPr>
            </a:br>
            <a:endParaRPr lang="en-US" altLang="en-US" sz="4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0853038"/>
      </p:ext>
    </p:extLst>
  </p:cSld>
  <p:clrMapOvr>
    <a:masterClrMapping/>
  </p:clrMapOvr>
  <p:transition spd="slow" advTm="5000"/>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88" y="276225"/>
            <a:ext cx="8682037" cy="631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3442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Separated Specimens</a:t>
            </a:r>
          </a:p>
        </p:txBody>
      </p:sp>
      <p:sp>
        <p:nvSpPr>
          <p:cNvPr id="3" name="Content Placeholder 2"/>
          <p:cNvSpPr>
            <a:spLocks noGrp="1"/>
          </p:cNvSpPr>
          <p:nvPr>
            <p:ph idx="1"/>
          </p:nvPr>
        </p:nvSpPr>
        <p:spPr/>
        <p:txBody>
          <a:bodyPr/>
          <a:lstStyle/>
          <a:p>
            <a:r>
              <a:rPr lang="en-US" dirty="0">
                <a:solidFill>
                  <a:schemeClr val="bg1"/>
                </a:solidFill>
              </a:rPr>
              <a:t>As a result, on all subsequent charts, the data for the 25 2’x2’ panels will be omitted</a:t>
            </a:r>
            <a:r>
              <a:rPr lang="en-US" dirty="0"/>
              <a:t>.</a:t>
            </a:r>
          </a:p>
        </p:txBody>
      </p:sp>
    </p:spTree>
    <p:extLst>
      <p:ext uri="{BB962C8B-B14F-4D97-AF65-F5344CB8AC3E}">
        <p14:creationId xmlns:p14="http://schemas.microsoft.com/office/powerpoint/2010/main" val="17001640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88" y="276225"/>
            <a:ext cx="8682037" cy="631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96571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88" y="276225"/>
            <a:ext cx="8682037" cy="631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994382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Prediction 1</a:t>
            </a:r>
          </a:p>
        </p:txBody>
      </p:sp>
      <p:sp>
        <p:nvSpPr>
          <p:cNvPr id="3" name="Content Placeholder 2"/>
          <p:cNvSpPr>
            <a:spLocks noGrp="1"/>
          </p:cNvSpPr>
          <p:nvPr>
            <p:ph idx="1"/>
          </p:nvPr>
        </p:nvSpPr>
        <p:spPr/>
        <p:txBody>
          <a:bodyPr/>
          <a:lstStyle/>
          <a:p>
            <a:r>
              <a:rPr lang="en-US" dirty="0">
                <a:solidFill>
                  <a:schemeClr val="bg1"/>
                </a:solidFill>
              </a:rPr>
              <a:t>This looks really good.</a:t>
            </a:r>
          </a:p>
          <a:p>
            <a:r>
              <a:rPr lang="en-US" dirty="0">
                <a:solidFill>
                  <a:schemeClr val="bg1"/>
                </a:solidFill>
              </a:rPr>
              <a:t>However, lets look at a different specimen, one not so absorptive.</a:t>
            </a:r>
          </a:p>
          <a:p>
            <a:r>
              <a:rPr lang="en-US" dirty="0">
                <a:solidFill>
                  <a:schemeClr val="bg1"/>
                </a:solidFill>
              </a:rPr>
              <a:t>Here are the same charts for a mineral fiber based specimen with an NRC of 0.55 or 0.60 depending on the specimen size:</a:t>
            </a:r>
          </a:p>
        </p:txBody>
      </p:sp>
    </p:spTree>
    <p:extLst>
      <p:ext uri="{BB962C8B-B14F-4D97-AF65-F5344CB8AC3E}">
        <p14:creationId xmlns:p14="http://schemas.microsoft.com/office/powerpoint/2010/main" val="39688651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88" y="276225"/>
            <a:ext cx="8682037" cy="631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43356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88" y="276225"/>
            <a:ext cx="8682037" cy="631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84210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Perimeter Area Effectiveness</a:t>
            </a:r>
          </a:p>
        </p:txBody>
      </p:sp>
      <p:sp>
        <p:nvSpPr>
          <p:cNvPr id="3" name="Content Placeholder 2"/>
          <p:cNvSpPr>
            <a:spLocks noGrp="1"/>
          </p:cNvSpPr>
          <p:nvPr>
            <p:ph idx="1"/>
          </p:nvPr>
        </p:nvSpPr>
        <p:spPr/>
        <p:txBody>
          <a:bodyPr/>
          <a:lstStyle/>
          <a:p>
            <a:r>
              <a:rPr lang="en-US" dirty="0">
                <a:solidFill>
                  <a:schemeClr val="bg1"/>
                </a:solidFill>
              </a:rPr>
              <a:t>First,  note that the perimeter area effect is not as significant for products that are not high in absorption.</a:t>
            </a:r>
          </a:p>
          <a:p>
            <a:r>
              <a:rPr lang="en-US" dirty="0">
                <a:solidFill>
                  <a:schemeClr val="bg1"/>
                </a:solidFill>
              </a:rPr>
              <a:t>Second, the perimeter area correction over corrects in this case.</a:t>
            </a:r>
          </a:p>
          <a:p>
            <a:endParaRPr lang="en-US" dirty="0"/>
          </a:p>
        </p:txBody>
      </p:sp>
    </p:spTree>
    <p:extLst>
      <p:ext uri="{BB962C8B-B14F-4D97-AF65-F5344CB8AC3E}">
        <p14:creationId xmlns:p14="http://schemas.microsoft.com/office/powerpoint/2010/main" val="17797540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Hypothesis Refined</a:t>
            </a:r>
          </a:p>
        </p:txBody>
      </p:sp>
      <p:sp>
        <p:nvSpPr>
          <p:cNvPr id="3" name="Content Placeholder 2"/>
          <p:cNvSpPr>
            <a:spLocks noGrp="1"/>
          </p:cNvSpPr>
          <p:nvPr>
            <p:ph idx="1"/>
          </p:nvPr>
        </p:nvSpPr>
        <p:spPr/>
        <p:txBody>
          <a:bodyPr/>
          <a:lstStyle/>
          <a:p>
            <a:r>
              <a:rPr lang="en-US" dirty="0">
                <a:solidFill>
                  <a:schemeClr val="bg1"/>
                </a:solidFill>
              </a:rPr>
              <a:t>Since it is obvious that the edge effect is not as significant for absorbers with lower absorption coefficients, lets refine the prediction using that observation.</a:t>
            </a:r>
          </a:p>
          <a:p>
            <a:r>
              <a:rPr lang="en-US" dirty="0">
                <a:solidFill>
                  <a:schemeClr val="bg1"/>
                </a:solidFill>
              </a:rPr>
              <a:t>The following predictions use a derivative of the absorption coefficient to modify the effectiveness of the perimeter area</a:t>
            </a:r>
          </a:p>
        </p:txBody>
      </p:sp>
    </p:spTree>
    <p:extLst>
      <p:ext uri="{BB962C8B-B14F-4D97-AF65-F5344CB8AC3E}">
        <p14:creationId xmlns:p14="http://schemas.microsoft.com/office/powerpoint/2010/main" val="9976779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Refined Prediction</a:t>
            </a:r>
          </a:p>
        </p:txBody>
      </p:sp>
      <p:sp>
        <p:nvSpPr>
          <p:cNvPr id="3" name="Content Placeholder 2"/>
          <p:cNvSpPr>
            <a:spLocks noGrp="1"/>
          </p:cNvSpPr>
          <p:nvPr>
            <p:ph idx="1"/>
          </p:nvPr>
        </p:nvSpPr>
        <p:spPr/>
        <p:txBody>
          <a:bodyPr/>
          <a:lstStyle/>
          <a:p>
            <a:r>
              <a:rPr lang="en-US" dirty="0">
                <a:solidFill>
                  <a:schemeClr val="bg1"/>
                </a:solidFill>
              </a:rPr>
              <a:t>The first chart is the prediction for an 8’ x 9’ mineral fiber absorber:</a:t>
            </a:r>
          </a:p>
        </p:txBody>
      </p:sp>
    </p:spTree>
    <p:extLst>
      <p:ext uri="{BB962C8B-B14F-4D97-AF65-F5344CB8AC3E}">
        <p14:creationId xmlns:p14="http://schemas.microsoft.com/office/powerpoint/2010/main" val="22500530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21207</TotalTime>
  <Words>4053</Words>
  <Application>Microsoft Office PowerPoint</Application>
  <PresentationFormat>On-screen Show (4:3)</PresentationFormat>
  <Paragraphs>520</Paragraphs>
  <Slides>156</Slides>
  <Notes>9</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156</vt:i4>
      </vt:variant>
    </vt:vector>
  </HeadingPairs>
  <TitlesOfParts>
    <vt:vector size="168" baseType="lpstr">
      <vt:lpstr>Arial</vt:lpstr>
      <vt:lpstr>Arial Black</vt:lpstr>
      <vt:lpstr>Broadway</vt:lpstr>
      <vt:lpstr>Calibri</vt:lpstr>
      <vt:lpstr>Cambria Math</vt:lpstr>
      <vt:lpstr>Courier New</vt:lpstr>
      <vt:lpstr>Symbol</vt:lpstr>
      <vt:lpstr>Times New Roman</vt:lpstr>
      <vt:lpstr>Wingdings</vt:lpstr>
      <vt:lpstr>Office Theme</vt:lpstr>
      <vt:lpstr>Equation</vt:lpstr>
      <vt:lpstr>Acrobat Document</vt:lpstr>
      <vt:lpstr>NWAA Labs, Inc. :  Old Problems, New Solutions: Architectural Acoustics in Flux Redux (Updated 2023)</vt:lpstr>
      <vt:lpstr>1. Introduction:  Ron Sauro President  NWAA Labs, Inc.</vt:lpstr>
      <vt:lpstr>The Man Behind It</vt:lpstr>
      <vt:lpstr>The Man Behind It</vt:lpstr>
      <vt:lpstr>The Man Behind It</vt:lpstr>
      <vt:lpstr>The Man Behind It</vt:lpstr>
      <vt:lpstr>The Man Behind It</vt:lpstr>
      <vt:lpstr>The Man Behind It</vt:lpstr>
      <vt:lpstr>2. Introduction:  NWAA Labs, Inc.  Facilities </vt:lpstr>
      <vt:lpstr>AES56 “MACH” Testing System</vt:lpstr>
      <vt:lpstr>AES56 “MACH” Testing System</vt:lpstr>
      <vt:lpstr>GLL Directivity Balloon.</vt:lpstr>
      <vt:lpstr>GLL Frequency Responses</vt:lpstr>
      <vt:lpstr>GLL Directivity Mapping</vt:lpstr>
      <vt:lpstr>PowerPoint Presentation</vt:lpstr>
      <vt:lpstr>PowerPoint Presentation</vt:lpstr>
      <vt:lpstr>PowerPoint Presentation</vt:lpstr>
      <vt:lpstr>Reverb Rooms</vt:lpstr>
      <vt:lpstr>E-90/ISO-140 Transmission Loss</vt:lpstr>
      <vt:lpstr>E-90/ISO-140 Transmission Loss</vt:lpstr>
      <vt:lpstr>E-90/ISO-140 Transmission Loss</vt:lpstr>
      <vt:lpstr>E-90/ISO-140 Transmission Loss</vt:lpstr>
      <vt:lpstr>C-423/ISO-354 Absorption</vt:lpstr>
      <vt:lpstr>C-423/ISO-354 Absorption</vt:lpstr>
      <vt:lpstr>C-423/ISO-354 Absorption</vt:lpstr>
      <vt:lpstr>C-423/ISO-354 Absorption</vt:lpstr>
      <vt:lpstr>3. Introduction</vt:lpstr>
      <vt:lpstr>C-423/ISO-354 Absorption</vt:lpstr>
      <vt:lpstr>C-423/ISO-354 Absorption</vt:lpstr>
      <vt:lpstr>C-423/ISO-354 Absorption</vt:lpstr>
      <vt:lpstr>Topics of Discussion</vt:lpstr>
      <vt:lpstr>Reverberation Room</vt:lpstr>
      <vt:lpstr>Proposed TL Mount</vt:lpstr>
      <vt:lpstr>A mount vs TL Mount</vt:lpstr>
      <vt:lpstr>A mount vs TL Mount</vt:lpstr>
      <vt:lpstr>Conclusions</vt:lpstr>
      <vt:lpstr>Absorption Coefficients Pt1:</vt:lpstr>
      <vt:lpstr>Common Questions</vt:lpstr>
      <vt:lpstr>Differences in Standards</vt:lpstr>
      <vt:lpstr>Experimental Tests</vt:lpstr>
      <vt:lpstr>IF NOT AREA WHAT ELSE?</vt:lpstr>
      <vt:lpstr>Circle with constant area</vt:lpstr>
      <vt:lpstr>Square with constant area</vt:lpstr>
      <vt:lpstr>Rectangle Standard Area</vt:lpstr>
      <vt:lpstr>Rectangle Long Area</vt:lpstr>
      <vt:lpstr>Scattered Pieces Area</vt:lpstr>
      <vt:lpstr>Square Perimeter</vt:lpstr>
      <vt:lpstr>Rectangle Standard Perimeter</vt:lpstr>
      <vt:lpstr>Rectangle Long Perimeter</vt:lpstr>
      <vt:lpstr>Scattered Pieces Perimeter</vt:lpstr>
      <vt:lpstr>1” UHD HDF (sealed)</vt:lpstr>
      <vt:lpstr>1” UHD HDF (sealed)</vt:lpstr>
      <vt:lpstr>Absorption Coefficients Pt 2:  Is the “Edge Effect” More Important than Expected?</vt:lpstr>
      <vt:lpstr>Absorption</vt:lpstr>
      <vt:lpstr>Friction</vt:lpstr>
      <vt:lpstr>Diaphragm</vt:lpstr>
      <vt:lpstr>Type Function</vt:lpstr>
      <vt:lpstr>Absorption</vt:lpstr>
      <vt:lpstr>Speed of Sound</vt:lpstr>
      <vt:lpstr>Absorption</vt:lpstr>
      <vt:lpstr>Absorption Coefficient</vt:lpstr>
      <vt:lpstr>How is the Absorption Coefficient used?</vt:lpstr>
      <vt:lpstr>Total Surface Absorption of a room</vt:lpstr>
      <vt:lpstr>Perimeter Length?</vt:lpstr>
      <vt:lpstr>Constant Area Comparisons</vt:lpstr>
      <vt:lpstr>Constant Perimeter Comparisons</vt:lpstr>
      <vt:lpstr>Data Correlations</vt:lpstr>
      <vt:lpstr>Diffraction Effects?</vt:lpstr>
      <vt:lpstr>PowerPoint Presentation</vt:lpstr>
      <vt:lpstr>PowerPoint Presentation</vt:lpstr>
      <vt:lpstr>PowerPoint Presentation</vt:lpstr>
      <vt:lpstr>Diffraction Effects?</vt:lpstr>
      <vt:lpstr>Diffraction Effects?</vt:lpstr>
      <vt:lpstr>Conclusions</vt:lpstr>
      <vt:lpstr>Conclusions</vt:lpstr>
      <vt:lpstr>PowerPoint Presentation</vt:lpstr>
      <vt:lpstr>PowerPoint Presentation</vt:lpstr>
      <vt:lpstr>PowerPoint Presentation</vt:lpstr>
      <vt:lpstr>PowerPoint Presentation</vt:lpstr>
      <vt:lpstr>Background</vt:lpstr>
      <vt:lpstr>Round Robin Results ILS-898</vt:lpstr>
      <vt:lpstr>PowerPoint Presentation</vt:lpstr>
      <vt:lpstr>Three Proposed Solutions</vt:lpstr>
      <vt:lpstr>ISO TC43/SC2/WG30 Proposal</vt:lpstr>
      <vt:lpstr>Bobs Proposed Solution</vt:lpstr>
      <vt:lpstr>Bobs Proposed Solution, Continued</vt:lpstr>
      <vt:lpstr>Basis for Comparing Calculations</vt:lpstr>
      <vt:lpstr>PowerPoint Presentation</vt:lpstr>
      <vt:lpstr>Separated Specimens</vt:lpstr>
      <vt:lpstr>PowerPoint Presentation</vt:lpstr>
      <vt:lpstr>Separated Specimens</vt:lpstr>
      <vt:lpstr>PowerPoint Presentation</vt:lpstr>
      <vt:lpstr>PowerPoint Presentation</vt:lpstr>
      <vt:lpstr>Prediction 1</vt:lpstr>
      <vt:lpstr>PowerPoint Presentation</vt:lpstr>
      <vt:lpstr>PowerPoint Presentation</vt:lpstr>
      <vt:lpstr>Perimeter Area Effectiveness</vt:lpstr>
      <vt:lpstr>Hypothesis Refined</vt:lpstr>
      <vt:lpstr>Refined Prediction</vt:lpstr>
      <vt:lpstr>PowerPoint Presentation</vt:lpstr>
      <vt:lpstr>PowerPoint Presentation</vt:lpstr>
      <vt:lpstr>ISO Prediction</vt:lpstr>
      <vt:lpstr>PowerPoint Presentation</vt:lpstr>
      <vt:lpstr>PowerPoint Presentation</vt:lpstr>
      <vt:lpstr>How do the Predictions Compare</vt:lpstr>
      <vt:lpstr>PowerPoint Presentation</vt:lpstr>
      <vt:lpstr>PowerPoint Presentation</vt:lpstr>
      <vt:lpstr>PowerPoint Presentation</vt:lpstr>
      <vt:lpstr>Statistical Conclusions</vt:lpstr>
      <vt:lpstr>Comparison with Ron Sauro’s Method</vt:lpstr>
      <vt:lpstr>PowerPoint Presentation</vt:lpstr>
      <vt:lpstr>PowerPoint Presentation</vt:lpstr>
      <vt:lpstr>PowerPoint Presentation</vt:lpstr>
      <vt:lpstr>Comments on “Tuning Fork”</vt:lpstr>
      <vt:lpstr>Summary</vt:lpstr>
      <vt:lpstr>Recommendations</vt:lpstr>
      <vt:lpstr>Recommendations,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Absorption</vt:lpstr>
      <vt:lpstr>PowerPoint Presentation</vt:lpstr>
      <vt:lpstr>A coefficient is not a percentage!!!!  0.9 absorption coefficient is NOT 90% absorption!!</vt:lpstr>
      <vt:lpstr>PowerPoint Presentation</vt:lpstr>
      <vt:lpstr>A coefficient is not a percentage!!!!  0.9 absorption coefficient is NOT 90% absorption!!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Diffusion:  (Better Ways of measuring it, displaying the data and using it in Room Simulations)</vt:lpstr>
      <vt:lpstr>A 4d world being crammed into a 2d box for 3d acousticians</vt:lpstr>
      <vt:lpstr>A 4d world being crammed into a 2d box for 3d acousticians</vt:lpstr>
      <vt:lpstr>A Pyramidal</vt:lpstr>
      <vt:lpstr>What do you see and use more of?</vt:lpstr>
      <vt:lpstr>What can we learn from this 2d view?</vt:lpstr>
      <vt:lpstr>What can we learn from this 3d view?</vt:lpstr>
      <vt:lpstr> </vt:lpstr>
      <vt:lpstr> </vt:lpstr>
      <vt:lpstr> </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NWAA Labs:</dc:title>
  <dc:creator>Ron Sauro</dc:creator>
  <cp:lastModifiedBy>RON SAURO</cp:lastModifiedBy>
  <cp:revision>193</cp:revision>
  <dcterms:created xsi:type="dcterms:W3CDTF">2013-08-23T00:07:36Z</dcterms:created>
  <dcterms:modified xsi:type="dcterms:W3CDTF">2023-06-22T19:49:49Z</dcterms:modified>
</cp:coreProperties>
</file>