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2" r:id="rId4"/>
    <p:sldId id="258" r:id="rId5"/>
    <p:sldId id="259" r:id="rId6"/>
    <p:sldId id="260" r:id="rId7"/>
    <p:sldId id="283" r:id="rId8"/>
    <p:sldId id="261" r:id="rId9"/>
    <p:sldId id="284" r:id="rId10"/>
    <p:sldId id="262" r:id="rId11"/>
    <p:sldId id="285" r:id="rId12"/>
    <p:sldId id="263" r:id="rId13"/>
    <p:sldId id="264" r:id="rId14"/>
    <p:sldId id="265" r:id="rId15"/>
    <p:sldId id="266" r:id="rId16"/>
    <p:sldId id="291" r:id="rId17"/>
    <p:sldId id="292" r:id="rId18"/>
    <p:sldId id="267" r:id="rId19"/>
    <p:sldId id="293" r:id="rId20"/>
    <p:sldId id="268" r:id="rId21"/>
    <p:sldId id="286" r:id="rId22"/>
    <p:sldId id="288" r:id="rId23"/>
    <p:sldId id="289" r:id="rId24"/>
    <p:sldId id="290" r:id="rId25"/>
    <p:sldId id="269" r:id="rId26"/>
    <p:sldId id="270" r:id="rId27"/>
    <p:sldId id="274" r:id="rId28"/>
    <p:sldId id="275" r:id="rId29"/>
    <p:sldId id="273" r:id="rId30"/>
    <p:sldId id="271" r:id="rId31"/>
    <p:sldId id="294" r:id="rId32"/>
    <p:sldId id="272" r:id="rId33"/>
    <p:sldId id="276" r:id="rId34"/>
    <p:sldId id="277" r:id="rId35"/>
    <p:sldId id="278" r:id="rId36"/>
    <p:sldId id="296" r:id="rId37"/>
    <p:sldId id="279" r:id="rId38"/>
    <p:sldId id="280" r:id="rId39"/>
    <p:sldId id="295" r:id="rId40"/>
    <p:sldId id="281" r:id="rId41"/>
    <p:sldId id="287"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73" d="100"/>
          <a:sy n="73" d="100"/>
        </p:scale>
        <p:origin x="60" y="6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FB1B4D4-867D-50C6-77C9-9EC7691E03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08EFDAA3-78B1-BC9A-BADF-2375585E3E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07B587C4-83E7-4D15-A24C-F5BA002D1E6F}"/>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5" name="Footer Placeholder 4">
            <a:extLst>
              <a:ext uri="{FF2B5EF4-FFF2-40B4-BE49-F238E27FC236}">
                <a16:creationId xmlns="" xmlns:a16="http://schemas.microsoft.com/office/drawing/2014/main" id="{77465760-0D87-F64A-C97B-64921A2B5A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F45F045-8BA9-C30E-B232-8F1F9676CCAD}"/>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1645218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6D18B95-C28A-F3D5-6B4E-24E86BB171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88CE7156-00BE-5F8D-0303-4AA0200047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260BE3A-0284-BE9F-EE31-0C8200DD6194}"/>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5" name="Footer Placeholder 4">
            <a:extLst>
              <a:ext uri="{FF2B5EF4-FFF2-40B4-BE49-F238E27FC236}">
                <a16:creationId xmlns="" xmlns:a16="http://schemas.microsoft.com/office/drawing/2014/main" id="{A0388ADA-E716-5D24-6AF7-7CB009C1D1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6FFA660-D2E2-A7BB-F8EB-EEC864485AB0}"/>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750152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E7A8DC6E-47E7-C1A6-8CA6-BF67A22816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03CCEBB7-DF7F-486D-171C-9FEB725A3C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B979753-316C-3FEF-E2EF-EDD2E60509B8}"/>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5" name="Footer Placeholder 4">
            <a:extLst>
              <a:ext uri="{FF2B5EF4-FFF2-40B4-BE49-F238E27FC236}">
                <a16:creationId xmlns="" xmlns:a16="http://schemas.microsoft.com/office/drawing/2014/main" id="{89A4965C-6729-AC58-ECFC-B83CF5EEDA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F663839-DB3C-AFA9-3A8B-E0C6015B9BA6}"/>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3976726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F111CD-3D5E-2459-2CC4-A19F754941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30656DE-BFD8-3F1D-3F60-BF4C404372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C87F1D7F-6AFD-CC72-58B6-52D9FD5CD84E}"/>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5" name="Footer Placeholder 4">
            <a:extLst>
              <a:ext uri="{FF2B5EF4-FFF2-40B4-BE49-F238E27FC236}">
                <a16:creationId xmlns="" xmlns:a16="http://schemas.microsoft.com/office/drawing/2014/main" id="{A992623B-9B99-CD33-9371-C2E82F9A8F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C66BA22-A22E-C553-087D-AB367F4E5556}"/>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1697025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A09D1CD-8394-D04C-7148-0ECE546E6C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9D73BFF8-816A-68EB-20E4-CEC4698A77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FF3FF991-FD6B-6102-1D33-C769D82243C7}"/>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5" name="Footer Placeholder 4">
            <a:extLst>
              <a:ext uri="{FF2B5EF4-FFF2-40B4-BE49-F238E27FC236}">
                <a16:creationId xmlns="" xmlns:a16="http://schemas.microsoft.com/office/drawing/2014/main" id="{A3399B6B-C48E-6E2B-E484-791833F1E0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524F17A-5F5B-423D-B927-2730C1436DC0}"/>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1574042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0E56E0-7D8B-6980-E33F-CB7EC9AAB1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391EE9C9-30C7-B4DB-4730-21607DBB73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F7AFC0A8-A8A3-5E7D-547D-74210A3393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A3C87080-2037-007C-FAA4-FFE70841AFD7}"/>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6" name="Footer Placeholder 5">
            <a:extLst>
              <a:ext uri="{FF2B5EF4-FFF2-40B4-BE49-F238E27FC236}">
                <a16:creationId xmlns="" xmlns:a16="http://schemas.microsoft.com/office/drawing/2014/main" id="{AAD9919B-6D5D-5A36-5002-7B94326452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8E517A7-A7A7-204E-72C7-45DA91DBACE0}"/>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3682026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42CB4D-5BC8-C5E9-9059-5930BD7B6F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90721C6A-BB2E-03F8-7B6C-814500AE16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C8BC849-C16D-11EA-73B0-F028060E32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C1EBAF94-9623-8405-9D20-B606C57695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06FB924F-56AC-F868-07DA-F6D0AC991A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9F96F07E-9B6F-E847-EBFA-C1A253A954C7}"/>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8" name="Footer Placeholder 7">
            <a:extLst>
              <a:ext uri="{FF2B5EF4-FFF2-40B4-BE49-F238E27FC236}">
                <a16:creationId xmlns="" xmlns:a16="http://schemas.microsoft.com/office/drawing/2014/main" id="{4C88E42D-F1A3-C29B-4F55-A78C33C0ECC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78D3ABF2-7BFE-EB45-6BF9-DA72C55136B9}"/>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2575384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AB0197E-E561-4312-D2F5-82817282ED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412B6923-DC25-26EA-6E5F-050F564BFA78}"/>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4" name="Footer Placeholder 3">
            <a:extLst>
              <a:ext uri="{FF2B5EF4-FFF2-40B4-BE49-F238E27FC236}">
                <a16:creationId xmlns="" xmlns:a16="http://schemas.microsoft.com/office/drawing/2014/main" id="{41E98944-4935-E32D-F942-0E676899557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98228C63-3A08-E637-3B49-779E75DFDFCD}"/>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3204382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4AA5E8AA-1610-6BDA-A980-AF509155B696}"/>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3" name="Footer Placeholder 2">
            <a:extLst>
              <a:ext uri="{FF2B5EF4-FFF2-40B4-BE49-F238E27FC236}">
                <a16:creationId xmlns="" xmlns:a16="http://schemas.microsoft.com/office/drawing/2014/main" id="{57A99506-1EEC-B118-A8E6-91056E79D6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17276101-B2FD-A172-7203-7329DA133386}"/>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3203058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745FC56-0099-AE74-6275-C5A5C56E62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34164B62-D94A-D4EA-A210-B208AF5D6C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4AB009FE-7895-3EE5-9651-371C049E27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09D3CED3-EBEA-1D73-9ABC-34B1F41E4AE7}"/>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6" name="Footer Placeholder 5">
            <a:extLst>
              <a:ext uri="{FF2B5EF4-FFF2-40B4-BE49-F238E27FC236}">
                <a16:creationId xmlns="" xmlns:a16="http://schemas.microsoft.com/office/drawing/2014/main" id="{1B8667E0-3421-EE4A-DA85-9E3BDA4BFF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87FC8FB-4489-AEF2-39E1-A62898F8207C}"/>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2306777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47DB0D8-32DD-BBCF-D54A-F3F9A44622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0560FBBD-158E-61B3-034A-8279906EC8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B5FB4644-611F-BBDE-6E10-BC862E1BCC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300556B4-D5FC-DE38-76B6-3D5D4C3EC146}"/>
              </a:ext>
            </a:extLst>
          </p:cNvPr>
          <p:cNvSpPr>
            <a:spLocks noGrp="1"/>
          </p:cNvSpPr>
          <p:nvPr>
            <p:ph type="dt" sz="half" idx="10"/>
          </p:nvPr>
        </p:nvSpPr>
        <p:spPr/>
        <p:txBody>
          <a:bodyPr/>
          <a:lstStyle/>
          <a:p>
            <a:fld id="{92E1ED70-EBD6-46C3-BF6B-B6FF9A0B0AA4}" type="datetimeFigureOut">
              <a:rPr lang="en-US" smtClean="0"/>
              <a:t>11/16/2022</a:t>
            </a:fld>
            <a:endParaRPr lang="en-US"/>
          </a:p>
        </p:txBody>
      </p:sp>
      <p:sp>
        <p:nvSpPr>
          <p:cNvPr id="6" name="Footer Placeholder 5">
            <a:extLst>
              <a:ext uri="{FF2B5EF4-FFF2-40B4-BE49-F238E27FC236}">
                <a16:creationId xmlns="" xmlns:a16="http://schemas.microsoft.com/office/drawing/2014/main" id="{6213E48F-6734-F4E7-98B0-ED1520A37D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347F85F6-8A1B-0909-0428-81C3A318F30D}"/>
              </a:ext>
            </a:extLst>
          </p:cNvPr>
          <p:cNvSpPr>
            <a:spLocks noGrp="1"/>
          </p:cNvSpPr>
          <p:nvPr>
            <p:ph type="sldNum" sz="quarter" idx="12"/>
          </p:nvPr>
        </p:nvSpPr>
        <p:spPr/>
        <p:txBody>
          <a:bodyPr/>
          <a:lstStyle/>
          <a:p>
            <a:fld id="{D0DA5457-5FEC-4C5B-B725-11CB72C439FC}" type="slidenum">
              <a:rPr lang="en-US" smtClean="0"/>
              <a:t>‹#›</a:t>
            </a:fld>
            <a:endParaRPr lang="en-US"/>
          </a:p>
        </p:txBody>
      </p:sp>
    </p:spTree>
    <p:extLst>
      <p:ext uri="{BB962C8B-B14F-4D97-AF65-F5344CB8AC3E}">
        <p14:creationId xmlns:p14="http://schemas.microsoft.com/office/powerpoint/2010/main" val="2163883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0993EC8E-8469-66DB-3CF5-7E1F43DE26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18D6AC25-BF71-B0DB-35AA-40B19E1FEB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2A2EDD9E-EBA9-33DB-FBD9-BB5ABB32C0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E1ED70-EBD6-46C3-BF6B-B6FF9A0B0AA4}" type="datetimeFigureOut">
              <a:rPr lang="en-US" smtClean="0"/>
              <a:t>11/16/2022</a:t>
            </a:fld>
            <a:endParaRPr lang="en-US"/>
          </a:p>
        </p:txBody>
      </p:sp>
      <p:sp>
        <p:nvSpPr>
          <p:cNvPr id="5" name="Footer Placeholder 4">
            <a:extLst>
              <a:ext uri="{FF2B5EF4-FFF2-40B4-BE49-F238E27FC236}">
                <a16:creationId xmlns="" xmlns:a16="http://schemas.microsoft.com/office/drawing/2014/main" id="{E8152571-8FC7-E627-4478-3E26EA48EF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48D4521A-6BD1-7098-291D-5F428F8919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DA5457-5FEC-4C5B-B725-11CB72C439FC}" type="slidenum">
              <a:rPr lang="en-US" smtClean="0"/>
              <a:t>‹#›</a:t>
            </a:fld>
            <a:endParaRPr lang="en-US"/>
          </a:p>
        </p:txBody>
      </p:sp>
    </p:spTree>
    <p:extLst>
      <p:ext uri="{BB962C8B-B14F-4D97-AF65-F5344CB8AC3E}">
        <p14:creationId xmlns:p14="http://schemas.microsoft.com/office/powerpoint/2010/main" val="3599176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14.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EC7DFD-F0AC-F405-A010-8C8EDB1BFFA6}"/>
              </a:ext>
            </a:extLst>
          </p:cNvPr>
          <p:cNvSpPr>
            <a:spLocks noGrp="1"/>
          </p:cNvSpPr>
          <p:nvPr>
            <p:ph type="ctrTitle"/>
          </p:nvPr>
        </p:nvSpPr>
        <p:spPr/>
        <p:txBody>
          <a:bodyPr/>
          <a:lstStyle/>
          <a:p>
            <a:r>
              <a:rPr lang="en-US" dirty="0"/>
              <a:t>What is “Bandwidth”</a:t>
            </a:r>
          </a:p>
        </p:txBody>
      </p:sp>
      <p:sp>
        <p:nvSpPr>
          <p:cNvPr id="3" name="Subtitle 2">
            <a:extLst>
              <a:ext uri="{FF2B5EF4-FFF2-40B4-BE49-F238E27FC236}">
                <a16:creationId xmlns="" xmlns:a16="http://schemas.microsoft.com/office/drawing/2014/main" id="{29347D32-BAD2-AC5F-2C3D-9E414131357F}"/>
              </a:ext>
            </a:extLst>
          </p:cNvPr>
          <p:cNvSpPr>
            <a:spLocks noGrp="1"/>
          </p:cNvSpPr>
          <p:nvPr>
            <p:ph type="subTitle" idx="1"/>
          </p:nvPr>
        </p:nvSpPr>
        <p:spPr/>
        <p:txBody>
          <a:bodyPr/>
          <a:lstStyle/>
          <a:p>
            <a:r>
              <a:rPr lang="en-US" dirty="0"/>
              <a:t>James D (jj) Johnston</a:t>
            </a:r>
          </a:p>
          <a:p>
            <a:r>
              <a:rPr lang="en-US" dirty="0"/>
              <a:t>Immersion.net</a:t>
            </a:r>
          </a:p>
        </p:txBody>
      </p:sp>
    </p:spTree>
    <p:extLst>
      <p:ext uri="{BB962C8B-B14F-4D97-AF65-F5344CB8AC3E}">
        <p14:creationId xmlns:p14="http://schemas.microsoft.com/office/powerpoint/2010/main" val="724927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1.4 microsecond pulse  (4 samples at </a:t>
            </a:r>
            <a:r>
              <a:rPr lang="en-US" dirty="0" smtClean="0"/>
              <a:t>1,057,576 </a:t>
            </a:r>
            <a:r>
              <a:rPr lang="en-US" dirty="0"/>
              <a:t>sampling rate)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677" y="1836557"/>
            <a:ext cx="6695259" cy="5021444"/>
          </a:xfrm>
          <a:prstGeom prst="rect">
            <a:avLst/>
          </a:prstGeom>
        </p:spPr>
      </p:pic>
      <p:sp>
        <p:nvSpPr>
          <p:cNvPr id="5" name="TextBox 4"/>
          <p:cNvSpPr txBox="1"/>
          <p:nvPr/>
        </p:nvSpPr>
        <p:spPr>
          <a:xfrm>
            <a:off x="7228115" y="2664823"/>
            <a:ext cx="3706840" cy="2585323"/>
          </a:xfrm>
          <a:prstGeom prst="rect">
            <a:avLst/>
          </a:prstGeom>
          <a:noFill/>
        </p:spPr>
        <p:txBody>
          <a:bodyPr wrap="square" rtlCol="0">
            <a:spAutoFit/>
          </a:bodyPr>
          <a:lstStyle/>
          <a:p>
            <a:pPr algn="ctr"/>
            <a:r>
              <a:rPr lang="en-US" dirty="0"/>
              <a:t>Now, you see how rolling off to a zero does not mean that the spectrum is done.</a:t>
            </a:r>
          </a:p>
          <a:p>
            <a:pPr algn="ctr"/>
            <a:endParaRPr lang="en-US" dirty="0"/>
          </a:p>
          <a:p>
            <a:pPr algn="ctr"/>
            <a:r>
              <a:rPr lang="en-US" dirty="0"/>
              <a:t>In fact it can never be “done” for a time-limited signal.</a:t>
            </a:r>
          </a:p>
          <a:p>
            <a:pPr algn="ctr"/>
            <a:endParaRPr lang="en-US" dirty="0"/>
          </a:p>
          <a:p>
            <a:pPr algn="ctr"/>
            <a:r>
              <a:rPr lang="en-US" dirty="0"/>
              <a:t>Now we will put up 8, 16, 32 and 64 length pulses. </a:t>
            </a:r>
          </a:p>
        </p:txBody>
      </p:sp>
    </p:spTree>
    <p:extLst>
      <p:ext uri="{BB962C8B-B14F-4D97-AF65-F5344CB8AC3E}">
        <p14:creationId xmlns:p14="http://schemas.microsoft.com/office/powerpoint/2010/main" val="18085932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Now the out of band energy rolls off a little bit. So you get a FEW dB of accurate sampling out of this “system”.</a:t>
            </a:r>
          </a:p>
          <a:p>
            <a:endParaRPr lang="en-US" dirty="0"/>
          </a:p>
          <a:p>
            <a:r>
              <a:rPr lang="en-US" dirty="0"/>
              <a:t>Making the pulse wider isn’t the way to do this, but we shall see momentarily what a better answer is.</a:t>
            </a:r>
          </a:p>
        </p:txBody>
      </p:sp>
    </p:spTree>
    <p:extLst>
      <p:ext uri="{BB962C8B-B14F-4D97-AF65-F5344CB8AC3E}">
        <p14:creationId xmlns:p14="http://schemas.microsoft.com/office/powerpoint/2010/main" val="3285871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that pulse longer, longer, and longer.</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2846" y="1407658"/>
            <a:ext cx="4880005" cy="2798626"/>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321209"/>
            <a:ext cx="5068389" cy="2885076"/>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435" y="3997234"/>
            <a:ext cx="5170714" cy="2860766"/>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96000" y="4371702"/>
            <a:ext cx="5520024" cy="2486297"/>
          </a:xfrm>
          <a:prstGeom prst="rect">
            <a:avLst/>
          </a:prstGeom>
        </p:spPr>
      </p:pic>
    </p:spTree>
    <p:extLst>
      <p:ext uri="{BB962C8B-B14F-4D97-AF65-F5344CB8AC3E}">
        <p14:creationId xmlns:p14="http://schemas.microsoft.com/office/powerpoint/2010/main" val="1573023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Ok, the “bumps” are getting smaller and smaller, but</a:t>
            </a:r>
          </a:p>
        </p:txBody>
      </p:sp>
      <p:sp>
        <p:nvSpPr>
          <p:cNvPr id="3" name="Content Placeholder 2"/>
          <p:cNvSpPr>
            <a:spLocks noGrp="1"/>
          </p:cNvSpPr>
          <p:nvPr>
            <p:ph idx="1"/>
          </p:nvPr>
        </p:nvSpPr>
        <p:spPr/>
        <p:txBody>
          <a:bodyPr>
            <a:normAutofit lnSpcReduction="10000"/>
          </a:bodyPr>
          <a:lstStyle/>
          <a:p>
            <a:r>
              <a:rPr lang="en-US" dirty="0"/>
              <a:t>It’s not getting very low, or very fast.  What’s the problem?</a:t>
            </a:r>
          </a:p>
          <a:p>
            <a:endParaRPr lang="en-US" dirty="0"/>
          </a:p>
          <a:p>
            <a:pPr lvl="1"/>
            <a:r>
              <a:rPr lang="en-US" dirty="0"/>
              <a:t>1) It has sharp edges</a:t>
            </a:r>
          </a:p>
          <a:p>
            <a:pPr lvl="1"/>
            <a:r>
              <a:rPr lang="en-US" dirty="0"/>
              <a:t>2) Sharp edges mean (literally) that the spectrum can roll off slowly, and only slowly.  It’s not “the </a:t>
            </a:r>
            <a:r>
              <a:rPr lang="en-US" dirty="0" smtClean="0"/>
              <a:t>law,” </a:t>
            </a:r>
            <a:r>
              <a:rPr lang="en-US" dirty="0"/>
              <a:t>it’s mathematics</a:t>
            </a:r>
          </a:p>
          <a:p>
            <a:pPr lvl="1"/>
            <a:r>
              <a:rPr lang="en-US" dirty="0"/>
              <a:t>3) Let’s keep doing that for a minute</a:t>
            </a:r>
          </a:p>
          <a:p>
            <a:pPr lvl="1"/>
            <a:endParaRPr lang="en-US" dirty="0"/>
          </a:p>
          <a:p>
            <a:pPr lvl="1"/>
            <a:r>
              <a:rPr lang="en-US" dirty="0"/>
              <a:t>4) But remember “</a:t>
            </a:r>
            <a:r>
              <a:rPr lang="en-US" b="1" dirty="0"/>
              <a:t>sharp </a:t>
            </a:r>
            <a:r>
              <a:rPr lang="en-US" b="1" dirty="0" smtClean="0"/>
              <a:t>edges = wide </a:t>
            </a:r>
            <a:r>
              <a:rPr lang="en-US" b="1" dirty="0"/>
              <a:t>spectrum</a:t>
            </a:r>
            <a:r>
              <a:rPr lang="en-US" dirty="0"/>
              <a:t>” when we talk, later, about DAC outputs</a:t>
            </a:r>
          </a:p>
          <a:p>
            <a:pPr lvl="1"/>
            <a:endParaRPr lang="en-US" dirty="0"/>
          </a:p>
          <a:p>
            <a:pPr lvl="1"/>
            <a:r>
              <a:rPr lang="en-US" dirty="0"/>
              <a:t>5) For now, we’ll go much, much longer.</a:t>
            </a:r>
          </a:p>
        </p:txBody>
      </p:sp>
    </p:spTree>
    <p:extLst>
      <p:ext uri="{BB962C8B-B14F-4D97-AF65-F5344CB8AC3E}">
        <p14:creationId xmlns:p14="http://schemas.microsoft.com/office/powerpoint/2010/main" val="687351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506662"/>
            <a:ext cx="5801784" cy="4351338"/>
          </a:xfrm>
        </p:spPr>
      </p:pic>
      <p:sp>
        <p:nvSpPr>
          <p:cNvPr id="2" name="Title 1"/>
          <p:cNvSpPr>
            <a:spLocks noGrp="1"/>
          </p:cNvSpPr>
          <p:nvPr>
            <p:ph type="title"/>
          </p:nvPr>
        </p:nvSpPr>
        <p:spPr/>
        <p:txBody>
          <a:bodyPr>
            <a:normAutofit fontScale="90000"/>
          </a:bodyPr>
          <a:lstStyle/>
          <a:p>
            <a:r>
              <a:rPr lang="en-US" dirty="0"/>
              <a:t>“A lot longer”</a:t>
            </a:r>
            <a:br>
              <a:rPr lang="en-US" dirty="0"/>
            </a:br>
            <a:r>
              <a:rPr lang="en-US" dirty="0"/>
              <a:t>(please note the change in scale in the time domain!)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0216" y="2506662"/>
            <a:ext cx="5801784" cy="4351338"/>
          </a:xfrm>
          <a:prstGeom prst="rect">
            <a:avLst/>
          </a:prstGeom>
        </p:spPr>
      </p:pic>
    </p:spTree>
    <p:extLst>
      <p:ext uri="{BB962C8B-B14F-4D97-AF65-F5344CB8AC3E}">
        <p14:creationId xmlns:p14="http://schemas.microsoft.com/office/powerpoint/2010/main" val="1594631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 the “high frequencies keep getting smaller”</a:t>
            </a:r>
          </a:p>
        </p:txBody>
      </p:sp>
      <p:sp>
        <p:nvSpPr>
          <p:cNvPr id="3" name="Content Placeholder 2"/>
          <p:cNvSpPr>
            <a:spLocks noGrp="1"/>
          </p:cNvSpPr>
          <p:nvPr>
            <p:ph idx="1"/>
          </p:nvPr>
        </p:nvSpPr>
        <p:spPr/>
        <p:txBody>
          <a:bodyPr>
            <a:normAutofit fontScale="92500" lnSpcReduction="20000"/>
          </a:bodyPr>
          <a:lstStyle/>
          <a:p>
            <a:r>
              <a:rPr lang="en-US" dirty="0"/>
              <a:t>But, not very fast. Again, it’s those ‘</a:t>
            </a:r>
            <a:r>
              <a:rPr lang="en-US" dirty="0" smtClean="0"/>
              <a:t>edges.’  </a:t>
            </a:r>
            <a:r>
              <a:rPr lang="en-US" dirty="0"/>
              <a:t>There is a better way, eliminating “edges” that have a discontinuity.</a:t>
            </a:r>
          </a:p>
          <a:p>
            <a:endParaRPr lang="en-US" dirty="0"/>
          </a:p>
          <a:p>
            <a:r>
              <a:rPr lang="en-US" dirty="0"/>
              <a:t>What’s this “</a:t>
            </a:r>
            <a:r>
              <a:rPr lang="en-US" dirty="0" smtClean="0"/>
              <a:t>discontinuity?”</a:t>
            </a:r>
            <a:endParaRPr lang="en-US" dirty="0"/>
          </a:p>
          <a:p>
            <a:endParaRPr lang="en-US" dirty="0"/>
          </a:p>
          <a:p>
            <a:r>
              <a:rPr lang="en-US" dirty="0"/>
              <a:t>For these purposes discontinuity is when the </a:t>
            </a:r>
            <a:r>
              <a:rPr lang="en-US" dirty="0" smtClean="0"/>
              <a:t>continuous time domain signal changes instantly, </a:t>
            </a:r>
            <a:r>
              <a:rPr lang="en-US" dirty="0"/>
              <a:t>or the </a:t>
            </a:r>
            <a:r>
              <a:rPr lang="en-US" dirty="0" smtClean="0"/>
              <a:t>derivative goes </a:t>
            </a:r>
            <a:r>
              <a:rPr lang="en-US" dirty="0"/>
              <a:t>to infinity.  (This is not a complete definition for the math aware among us!)</a:t>
            </a:r>
          </a:p>
          <a:p>
            <a:endParaRPr lang="en-US" dirty="0"/>
          </a:p>
          <a:p>
            <a:r>
              <a:rPr lang="en-US" dirty="0" smtClean="0"/>
              <a:t>This </a:t>
            </a:r>
            <a:r>
              <a:rPr lang="en-US" dirty="0"/>
              <a:t>pulse has a discontinuity in the derivative. That means that the spectrum falls off at a 6dB rate per octave.  Not very fast</a:t>
            </a:r>
            <a:r>
              <a:rPr lang="en-US" dirty="0" smtClean="0"/>
              <a:t>.  If there’s a discontinuity in the second derivative, it rolls off at 12dB/octave, and so on.</a:t>
            </a:r>
            <a:endParaRPr lang="en-US" dirty="0"/>
          </a:p>
        </p:txBody>
      </p:sp>
    </p:spTree>
    <p:extLst>
      <p:ext uri="{BB962C8B-B14F-4D97-AF65-F5344CB8AC3E}">
        <p14:creationId xmlns:p14="http://schemas.microsoft.com/office/powerpoint/2010/main" val="3405709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2F1AF6-EF3E-16DD-08B1-D5AC80272F6F}"/>
              </a:ext>
            </a:extLst>
          </p:cNvPr>
          <p:cNvSpPr>
            <a:spLocks noGrp="1"/>
          </p:cNvSpPr>
          <p:nvPr>
            <p:ph type="title"/>
          </p:nvPr>
        </p:nvSpPr>
        <p:spPr/>
        <p:txBody>
          <a:bodyPr/>
          <a:lstStyle/>
          <a:p>
            <a:r>
              <a:rPr lang="en-US" dirty="0"/>
              <a:t>Derivative, you say?	</a:t>
            </a:r>
          </a:p>
        </p:txBody>
      </p:sp>
      <p:sp>
        <p:nvSpPr>
          <p:cNvPr id="3" name="Content Placeholder 2">
            <a:extLst>
              <a:ext uri="{FF2B5EF4-FFF2-40B4-BE49-F238E27FC236}">
                <a16:creationId xmlns="" xmlns:a16="http://schemas.microsoft.com/office/drawing/2014/main" id="{CA04FA54-1108-4CA4-C313-07A00C9C4B25}"/>
              </a:ext>
            </a:extLst>
          </p:cNvPr>
          <p:cNvSpPr>
            <a:spLocks noGrp="1"/>
          </p:cNvSpPr>
          <p:nvPr>
            <p:ph idx="1"/>
          </p:nvPr>
        </p:nvSpPr>
        <p:spPr/>
        <p:txBody>
          <a:bodyPr>
            <a:normAutofit fontScale="85000" lnSpcReduction="20000"/>
          </a:bodyPr>
          <a:lstStyle/>
          <a:p>
            <a:r>
              <a:rPr lang="en-US" dirty="0"/>
              <a:t>I am referring to the rate of change of the signal over time.  A very large change in the rate of change that occurs suddenly is effectively the same as an </a:t>
            </a:r>
            <a:r>
              <a:rPr lang="en-US" dirty="0" smtClean="0"/>
              <a:t>instantaneous change in </a:t>
            </a:r>
            <a:r>
              <a:rPr lang="en-US" dirty="0"/>
              <a:t>an analog waveform.</a:t>
            </a:r>
          </a:p>
          <a:p>
            <a:endParaRPr lang="en-US" dirty="0"/>
          </a:p>
          <a:p>
            <a:r>
              <a:rPr lang="en-US" dirty="0"/>
              <a:t>For instance, a single sample spike (an impulse in the analog sense) has a large positive </a:t>
            </a:r>
            <a:r>
              <a:rPr lang="en-US" dirty="0" smtClean="0"/>
              <a:t>change </a:t>
            </a:r>
            <a:r>
              <a:rPr lang="en-US" dirty="0"/>
              <a:t>followed immediately by an equal negative change).   This is called a “doublet” and results in a flat spectrum</a:t>
            </a:r>
            <a:r>
              <a:rPr lang="en-US" dirty="0" smtClean="0"/>
              <a:t>.  Note the doublet is in the derivative!</a:t>
            </a:r>
            <a:endParaRPr lang="en-US" dirty="0"/>
          </a:p>
          <a:p>
            <a:endParaRPr lang="en-US" dirty="0"/>
          </a:p>
          <a:p>
            <a:r>
              <a:rPr lang="en-US" dirty="0"/>
              <a:t>A pulse has a sudden positive (or negative) change, followed by little or no change, then by a sudden change in the other direction.  This is, in terms of this discussion, a discontinuous derivative, but it is not a doublet.  This rolls off in the analog sense at 6dB/octave, and similarly up to half the sample rate In a digital system.</a:t>
            </a:r>
          </a:p>
        </p:txBody>
      </p:sp>
    </p:spTree>
    <p:extLst>
      <p:ext uri="{BB962C8B-B14F-4D97-AF65-F5344CB8AC3E}">
        <p14:creationId xmlns:p14="http://schemas.microsoft.com/office/powerpoint/2010/main" val="1214016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7C7F8F-C786-93F6-C5C1-A5EE27665646}"/>
              </a:ext>
            </a:extLst>
          </p:cNvPr>
          <p:cNvSpPr>
            <a:spLocks noGrp="1"/>
          </p:cNvSpPr>
          <p:nvPr>
            <p:ph type="title"/>
          </p:nvPr>
        </p:nvSpPr>
        <p:spPr/>
        <p:txBody>
          <a:bodyPr/>
          <a:lstStyle/>
          <a:p>
            <a:r>
              <a:rPr lang="en-US" dirty="0"/>
              <a:t>Some more handy rules</a:t>
            </a:r>
            <a:r>
              <a:rPr lang="en-US" dirty="0" smtClean="0"/>
              <a:t>.  If there is:</a:t>
            </a:r>
            <a:endParaRPr lang="en-US" dirty="0"/>
          </a:p>
        </p:txBody>
      </p:sp>
      <p:sp>
        <p:nvSpPr>
          <p:cNvPr id="3" name="Content Placeholder 2">
            <a:extLst>
              <a:ext uri="{FF2B5EF4-FFF2-40B4-BE49-F238E27FC236}">
                <a16:creationId xmlns="" xmlns:a16="http://schemas.microsoft.com/office/drawing/2014/main" id="{F15ED1A4-5C18-2DA3-50BC-51A27270D0CC}"/>
              </a:ext>
            </a:extLst>
          </p:cNvPr>
          <p:cNvSpPr>
            <a:spLocks noGrp="1"/>
          </p:cNvSpPr>
          <p:nvPr>
            <p:ph idx="1"/>
          </p:nvPr>
        </p:nvSpPr>
        <p:spPr>
          <a:xfrm>
            <a:off x="838200" y="1436914"/>
            <a:ext cx="10515600" cy="5251269"/>
          </a:xfrm>
        </p:spPr>
        <p:txBody>
          <a:bodyPr>
            <a:normAutofit fontScale="92500" lnSpcReduction="20000"/>
          </a:bodyPr>
          <a:lstStyle/>
          <a:p>
            <a:r>
              <a:rPr lang="en-US" dirty="0" smtClean="0"/>
              <a:t>One sample peak (unit impulse) in </a:t>
            </a:r>
            <a:r>
              <a:rPr lang="en-US" dirty="0"/>
              <a:t>the signal, doublet in the </a:t>
            </a:r>
            <a:r>
              <a:rPr lang="en-US" dirty="0" smtClean="0"/>
              <a:t>derivative</a:t>
            </a:r>
            <a:r>
              <a:rPr lang="en-US" dirty="0"/>
              <a:t>, </a:t>
            </a:r>
            <a:r>
              <a:rPr lang="en-US" dirty="0" smtClean="0"/>
              <a:t>then the spectrum is </a:t>
            </a:r>
            <a:r>
              <a:rPr lang="en-US" dirty="0" smtClean="0"/>
              <a:t>flat</a:t>
            </a:r>
          </a:p>
          <a:p>
            <a:endParaRPr lang="en-US" dirty="0"/>
          </a:p>
          <a:p>
            <a:r>
              <a:rPr lang="en-US" dirty="0" smtClean="0"/>
              <a:t>A unit impulse in </a:t>
            </a:r>
            <a:r>
              <a:rPr lang="en-US" dirty="0"/>
              <a:t>the derivative, a </a:t>
            </a:r>
            <a:r>
              <a:rPr lang="en-US" dirty="0" smtClean="0"/>
              <a:t>jump in </a:t>
            </a:r>
            <a:r>
              <a:rPr lang="en-US" dirty="0"/>
              <a:t>the signal, </a:t>
            </a:r>
            <a:r>
              <a:rPr lang="en-US" dirty="0" smtClean="0"/>
              <a:t>then there is 6dB/octave </a:t>
            </a:r>
            <a:r>
              <a:rPr lang="en-US" dirty="0" err="1" smtClean="0"/>
              <a:t>rolloff</a:t>
            </a:r>
            <a:r>
              <a:rPr lang="en-US" dirty="0" smtClean="0"/>
              <a:t> about the center </a:t>
            </a:r>
            <a:r>
              <a:rPr lang="en-US" dirty="0" smtClean="0"/>
              <a:t>frequency</a:t>
            </a:r>
          </a:p>
          <a:p>
            <a:endParaRPr lang="en-US" dirty="0"/>
          </a:p>
          <a:p>
            <a:r>
              <a:rPr lang="en-US" dirty="0" smtClean="0"/>
              <a:t>Unit impulse in </a:t>
            </a:r>
            <a:r>
              <a:rPr lang="en-US" dirty="0"/>
              <a:t>the second derivative, square wave in the first, and triangle wave in the signal, </a:t>
            </a:r>
            <a:r>
              <a:rPr lang="en-US" dirty="0" smtClean="0"/>
              <a:t>then there is 12dB/octave </a:t>
            </a:r>
            <a:r>
              <a:rPr lang="en-US" dirty="0" err="1" smtClean="0"/>
              <a:t>rolloff</a:t>
            </a:r>
            <a:r>
              <a:rPr lang="en-US" dirty="0" smtClean="0"/>
              <a:t> about the center frequency</a:t>
            </a:r>
            <a:r>
              <a:rPr lang="en-US" dirty="0" smtClean="0"/>
              <a:t>.</a:t>
            </a:r>
            <a:endParaRPr lang="en-US" dirty="0"/>
          </a:p>
          <a:p>
            <a:endParaRPr lang="en-US" dirty="0"/>
          </a:p>
          <a:p>
            <a:r>
              <a:rPr lang="en-US" dirty="0"/>
              <a:t>Other signals may </a:t>
            </a:r>
            <a:r>
              <a:rPr lang="en-US" dirty="0" smtClean="0"/>
              <a:t>not </a:t>
            </a:r>
            <a:r>
              <a:rPr lang="en-US" dirty="0"/>
              <a:t>may not follow similar rules of thumb, depending on the various parts that are effectively convolved together</a:t>
            </a:r>
            <a:r>
              <a:rPr lang="en-US" dirty="0" smtClean="0"/>
              <a:t>.  In general, the lowest order discontinuity found will control the final roll off, but there are ways to trade this off for other properties.</a:t>
            </a:r>
            <a:endParaRPr lang="en-US" dirty="0"/>
          </a:p>
        </p:txBody>
      </p:sp>
    </p:spTree>
    <p:extLst>
      <p:ext uri="{BB962C8B-B14F-4D97-AF65-F5344CB8AC3E}">
        <p14:creationId xmlns:p14="http://schemas.microsoft.com/office/powerpoint/2010/main" val="192031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Ok, let’s do something different, control those edges!</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2443933"/>
            <a:ext cx="5801784" cy="4351338"/>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2456" y="2253343"/>
            <a:ext cx="6139543" cy="4604657"/>
          </a:xfrm>
          <a:prstGeom prst="rect">
            <a:avLst/>
          </a:prstGeom>
        </p:spPr>
      </p:pic>
      <p:sp>
        <p:nvSpPr>
          <p:cNvPr id="7" name="TextBox 6"/>
          <p:cNvSpPr txBox="1"/>
          <p:nvPr/>
        </p:nvSpPr>
        <p:spPr>
          <a:xfrm>
            <a:off x="2800567" y="1994263"/>
            <a:ext cx="6479531" cy="369332"/>
          </a:xfrm>
          <a:prstGeom prst="rect">
            <a:avLst/>
          </a:prstGeom>
          <a:noFill/>
        </p:spPr>
        <p:txBody>
          <a:bodyPr wrap="none" rtlCol="0">
            <a:spAutoFit/>
          </a:bodyPr>
          <a:lstStyle/>
          <a:p>
            <a:pPr algn="ctr"/>
            <a:r>
              <a:rPr lang="en-US" dirty="0"/>
              <a:t>These two waveforms have </a:t>
            </a:r>
            <a:r>
              <a:rPr lang="en-US" dirty="0">
                <a:solidFill>
                  <a:srgbClr val="FF0000"/>
                </a:solidFill>
              </a:rPr>
              <a:t>EXACTLY THE SAME NON-ZERO LENGTH</a:t>
            </a:r>
            <a:endParaRPr lang="en-US" dirty="0"/>
          </a:p>
        </p:txBody>
      </p:sp>
      <p:sp>
        <p:nvSpPr>
          <p:cNvPr id="3" name="TextBox 2"/>
          <p:cNvSpPr txBox="1"/>
          <p:nvPr/>
        </p:nvSpPr>
        <p:spPr>
          <a:xfrm>
            <a:off x="1983685" y="3753224"/>
            <a:ext cx="1834413" cy="369332"/>
          </a:xfrm>
          <a:prstGeom prst="rect">
            <a:avLst/>
          </a:prstGeom>
          <a:noFill/>
        </p:spPr>
        <p:txBody>
          <a:bodyPr wrap="none" rtlCol="0">
            <a:spAutoFit/>
          </a:bodyPr>
          <a:lstStyle/>
          <a:p>
            <a:pPr algn="ctr"/>
            <a:r>
              <a:rPr lang="en-US" dirty="0"/>
              <a:t>Rectangular Filter</a:t>
            </a:r>
          </a:p>
        </p:txBody>
      </p:sp>
      <p:sp>
        <p:nvSpPr>
          <p:cNvPr id="6" name="TextBox 5"/>
          <p:cNvSpPr txBox="1"/>
          <p:nvPr/>
        </p:nvSpPr>
        <p:spPr>
          <a:xfrm>
            <a:off x="6964617" y="3753224"/>
            <a:ext cx="4362862" cy="369332"/>
          </a:xfrm>
          <a:prstGeom prst="rect">
            <a:avLst/>
          </a:prstGeom>
          <a:noFill/>
        </p:spPr>
        <p:txBody>
          <a:bodyPr wrap="none" rtlCol="0">
            <a:spAutoFit/>
          </a:bodyPr>
          <a:lstStyle/>
          <a:p>
            <a:pPr algn="ctr"/>
            <a:r>
              <a:rPr lang="en-US" dirty="0"/>
              <a:t>Remez Optimized filter with the same length</a:t>
            </a:r>
          </a:p>
        </p:txBody>
      </p:sp>
    </p:spTree>
    <p:extLst>
      <p:ext uri="{BB962C8B-B14F-4D97-AF65-F5344CB8AC3E}">
        <p14:creationId xmlns:p14="http://schemas.microsoft.com/office/powerpoint/2010/main" val="2407797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put that another way. </a:t>
            </a:r>
            <a:r>
              <a:rPr lang="en-US" dirty="0" err="1" smtClean="0"/>
              <a:t>Antialaising</a:t>
            </a:r>
            <a:r>
              <a:rPr lang="en-US" dirty="0" smtClean="0"/>
              <a:t> filters for 44, 48, and 96kHz, sampled at 192kHz</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029096"/>
            <a:ext cx="12192000" cy="4809717"/>
          </a:xfrm>
          <a:prstGeom prst="rect">
            <a:avLst/>
          </a:prstGeom>
        </p:spPr>
      </p:pic>
    </p:spTree>
    <p:extLst>
      <p:ext uri="{BB962C8B-B14F-4D97-AF65-F5344CB8AC3E}">
        <p14:creationId xmlns:p14="http://schemas.microsoft.com/office/powerpoint/2010/main" val="1391780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B59428-811F-27C2-69D3-3B8C1C45B75D}"/>
              </a:ext>
            </a:extLst>
          </p:cNvPr>
          <p:cNvSpPr>
            <a:spLocks noGrp="1"/>
          </p:cNvSpPr>
          <p:nvPr>
            <p:ph type="title"/>
          </p:nvPr>
        </p:nvSpPr>
        <p:spPr/>
        <p:txBody>
          <a:bodyPr/>
          <a:lstStyle/>
          <a:p>
            <a:r>
              <a:rPr lang="en-US" dirty="0"/>
              <a:t>Yeah? Who cares?</a:t>
            </a:r>
          </a:p>
        </p:txBody>
      </p:sp>
      <p:sp>
        <p:nvSpPr>
          <p:cNvPr id="3" name="Content Placeholder 2">
            <a:extLst>
              <a:ext uri="{FF2B5EF4-FFF2-40B4-BE49-F238E27FC236}">
                <a16:creationId xmlns="" xmlns:a16="http://schemas.microsoft.com/office/drawing/2014/main" id="{82E1AFEA-BCEF-A73B-B8C8-65AE084AD386}"/>
              </a:ext>
            </a:extLst>
          </p:cNvPr>
          <p:cNvSpPr>
            <a:spLocks noGrp="1"/>
          </p:cNvSpPr>
          <p:nvPr>
            <p:ph idx="1"/>
          </p:nvPr>
        </p:nvSpPr>
        <p:spPr/>
        <p:txBody>
          <a:bodyPr/>
          <a:lstStyle/>
          <a:p>
            <a:r>
              <a:rPr lang="en-US" dirty="0"/>
              <a:t>Well, everybody does, but lots of people don’t know that (in the audio industry).</a:t>
            </a:r>
          </a:p>
          <a:p>
            <a:endParaRPr lang="en-US" dirty="0"/>
          </a:p>
          <a:p>
            <a:r>
              <a:rPr lang="en-US" dirty="0"/>
              <a:t>Digital </a:t>
            </a:r>
            <a:r>
              <a:rPr lang="en-US" dirty="0" smtClean="0"/>
              <a:t>equipment </a:t>
            </a:r>
            <a:r>
              <a:rPr lang="en-US" dirty="0"/>
              <a:t>operates with a given maximum bandwidth, given in PCM systems by half of the operating sample rate. </a:t>
            </a:r>
            <a:r>
              <a:rPr lang="en-US" dirty="0" smtClean="0"/>
              <a:t>(maximum bandwidth &lt; half </a:t>
            </a:r>
            <a:r>
              <a:rPr lang="en-US" dirty="0"/>
              <a:t>of the operating sample </a:t>
            </a:r>
            <a:r>
              <a:rPr lang="en-US" dirty="0" smtClean="0"/>
              <a:t>rate)</a:t>
            </a:r>
            <a:endParaRPr lang="en-US" dirty="0"/>
          </a:p>
          <a:p>
            <a:endParaRPr lang="en-US" dirty="0"/>
          </a:p>
          <a:p>
            <a:r>
              <a:rPr lang="en-US" dirty="0"/>
              <a:t>Analog systems have a limited bandwidth, as well, but the form of limiting can be very different.</a:t>
            </a:r>
          </a:p>
        </p:txBody>
      </p:sp>
    </p:spTree>
    <p:extLst>
      <p:ext uri="{BB962C8B-B14F-4D97-AF65-F5344CB8AC3E}">
        <p14:creationId xmlns:p14="http://schemas.microsoft.com/office/powerpoint/2010/main" val="6492375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3834"/>
            <a:ext cx="10515600" cy="1325563"/>
          </a:xfrm>
        </p:spPr>
        <p:txBody>
          <a:bodyPr/>
          <a:lstStyle/>
          <a:p>
            <a:r>
              <a:rPr lang="en-US" dirty="0"/>
              <a:t>So, what happened?</a:t>
            </a:r>
          </a:p>
        </p:txBody>
      </p:sp>
      <p:sp>
        <p:nvSpPr>
          <p:cNvPr id="3" name="Content Placeholder 2"/>
          <p:cNvSpPr>
            <a:spLocks noGrp="1"/>
          </p:cNvSpPr>
          <p:nvPr>
            <p:ph idx="1"/>
          </p:nvPr>
        </p:nvSpPr>
        <p:spPr/>
        <p:txBody>
          <a:bodyPr>
            <a:normAutofit fontScale="92500" lnSpcReduction="10000"/>
          </a:bodyPr>
          <a:lstStyle/>
          <a:p>
            <a:r>
              <a:rPr lang="en-US" dirty="0"/>
              <a:t>Simply put, the size of the discontinuity was reduced until it was below   </a:t>
            </a:r>
            <a:br>
              <a:rPr lang="en-US" dirty="0"/>
            </a:br>
            <a:r>
              <a:rPr lang="en-US" dirty="0"/>
              <a:t>-120dB maximum.</a:t>
            </a:r>
          </a:p>
          <a:p>
            <a:r>
              <a:rPr lang="en-US" dirty="0"/>
              <a:t>By using a particular kind of filter design, it is also made “flat” in frequency, so the peaks are ‘</a:t>
            </a:r>
            <a:r>
              <a:rPr lang="en-US" dirty="0" err="1" smtClean="0"/>
              <a:t>equiripple</a:t>
            </a:r>
            <a:r>
              <a:rPr lang="en-US" dirty="0" smtClean="0"/>
              <a:t>,’ </a:t>
            </a:r>
            <a:r>
              <a:rPr lang="en-US" dirty="0"/>
              <a:t>each peak in the pass band AND the stop band are identical.  In this plot, you can’t see either.</a:t>
            </a:r>
          </a:p>
          <a:p>
            <a:endParaRPr lang="en-US" dirty="0"/>
          </a:p>
          <a:p>
            <a:r>
              <a:rPr lang="en-US" dirty="0"/>
              <a:t>The point? For audio, this takes you from the threshold of discomfort (way too loud) to below the actual noise of the atmosphere at your ear.</a:t>
            </a:r>
          </a:p>
          <a:p>
            <a:endParaRPr lang="en-US" dirty="0"/>
          </a:p>
          <a:p>
            <a:r>
              <a:rPr lang="en-US" dirty="0"/>
              <a:t>The length of the filter </a:t>
            </a:r>
            <a:r>
              <a:rPr lang="en-US" dirty="0" smtClean="0"/>
              <a:t>2 slides ago was </a:t>
            </a:r>
            <a:r>
              <a:rPr lang="en-US" dirty="0"/>
              <a:t>chosen precisely for converting from </a:t>
            </a:r>
            <a:r>
              <a:rPr lang="en-US" dirty="0" smtClean="0"/>
              <a:t>1,048,576Hz </a:t>
            </a:r>
            <a:r>
              <a:rPr lang="en-US" dirty="0"/>
              <a:t>sampling rate to 48kHz sampling rate, by the way.</a:t>
            </a:r>
          </a:p>
        </p:txBody>
      </p:sp>
    </p:spTree>
    <p:extLst>
      <p:ext uri="{BB962C8B-B14F-4D97-AF65-F5344CB8AC3E}">
        <p14:creationId xmlns:p14="http://schemas.microsoft.com/office/powerpoint/2010/main" val="3073708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Something to consider:</a:t>
            </a:r>
          </a:p>
        </p:txBody>
      </p:sp>
      <p:sp>
        <p:nvSpPr>
          <p:cNvPr id="3" name="Content Placeholder 2"/>
          <p:cNvSpPr>
            <a:spLocks noGrp="1"/>
          </p:cNvSpPr>
          <p:nvPr>
            <p:ph idx="1"/>
          </p:nvPr>
        </p:nvSpPr>
        <p:spPr>
          <a:xfrm>
            <a:off x="838200" y="1454331"/>
            <a:ext cx="10515600" cy="5233852"/>
          </a:xfrm>
        </p:spPr>
        <p:txBody>
          <a:bodyPr>
            <a:normAutofit fontScale="85000" lnSpcReduction="20000"/>
          </a:bodyPr>
          <a:lstStyle/>
          <a:p>
            <a:r>
              <a:rPr lang="en-US" dirty="0"/>
              <a:t>The width of the center of that filter is just about 42 or 43 samples.</a:t>
            </a:r>
          </a:p>
          <a:p>
            <a:endParaRPr lang="en-US" dirty="0"/>
          </a:p>
          <a:p>
            <a:r>
              <a:rPr lang="en-US" dirty="0"/>
              <a:t>The length of two samples at 48kHz is around 43 samples at this higher sampling frequency.  Again, that minimum length of 2 samples shows up.</a:t>
            </a:r>
          </a:p>
          <a:p>
            <a:endParaRPr lang="en-US" dirty="0"/>
          </a:p>
          <a:p>
            <a:r>
              <a:rPr lang="en-US" dirty="0"/>
              <a:t>The rest of the samples in the filter improve the out-of-band rejection and in-band ripple of the filter.  Note, also how much wider the ***PASSBAND*** of the optimum filter is.</a:t>
            </a:r>
          </a:p>
          <a:p>
            <a:endParaRPr lang="en-US" dirty="0"/>
          </a:p>
          <a:p>
            <a:r>
              <a:rPr lang="en-US" dirty="0"/>
              <a:t>Again, there is no such thing as a signal under 2 samples long that fits in a sampled system bandwidth.</a:t>
            </a:r>
          </a:p>
          <a:p>
            <a:endParaRPr lang="en-US" dirty="0"/>
          </a:p>
          <a:p>
            <a:r>
              <a:rPr lang="en-US" dirty="0"/>
              <a:t>This is not a “</a:t>
            </a:r>
            <a:r>
              <a:rPr lang="en-US" dirty="0" err="1"/>
              <a:t>sinc</a:t>
            </a:r>
            <a:r>
              <a:rPr lang="en-US" dirty="0"/>
              <a:t>” filter, please note. A </a:t>
            </a:r>
            <a:r>
              <a:rPr lang="en-US" dirty="0" err="1"/>
              <a:t>sinc</a:t>
            </a:r>
            <a:r>
              <a:rPr lang="en-US" dirty="0"/>
              <a:t> filter has a frequency discontinuity at its cutoff frequency, and is therefore infinitely long until windowed. It is not, generally, the most efficient thing to do for standard sampling systems</a:t>
            </a:r>
            <a:r>
              <a:rPr lang="en-US" dirty="0" smtClean="0"/>
              <a:t>.  Any “</a:t>
            </a:r>
            <a:r>
              <a:rPr lang="en-US" dirty="0" err="1" smtClean="0"/>
              <a:t>sinc</a:t>
            </a:r>
            <a:r>
              <a:rPr lang="en-US" dirty="0" smtClean="0"/>
              <a:t>” filter will have its worst response around the change in amplitude.</a:t>
            </a:r>
            <a:endParaRPr lang="en-US" dirty="0"/>
          </a:p>
        </p:txBody>
      </p:sp>
    </p:spTree>
    <p:extLst>
      <p:ext uri="{BB962C8B-B14F-4D97-AF65-F5344CB8AC3E}">
        <p14:creationId xmlns:p14="http://schemas.microsoft.com/office/powerpoint/2010/main" val="2277773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about tone bursts?</a:t>
            </a:r>
          </a:p>
        </p:txBody>
      </p:sp>
      <p:sp>
        <p:nvSpPr>
          <p:cNvPr id="3" name="Content Placeholder 2"/>
          <p:cNvSpPr>
            <a:spLocks noGrp="1"/>
          </p:cNvSpPr>
          <p:nvPr>
            <p:ph idx="1"/>
          </p:nvPr>
        </p:nvSpPr>
        <p:spPr/>
        <p:txBody>
          <a:bodyPr/>
          <a:lstStyle/>
          <a:p>
            <a:r>
              <a:rPr lang="en-US" dirty="0"/>
              <a:t>The next page shows the spectrum of a tone burst of 1, 4, 16 samples inside a long window.</a:t>
            </a:r>
          </a:p>
          <a:p>
            <a:endParaRPr lang="en-US" dirty="0"/>
          </a:p>
          <a:p>
            <a:r>
              <a:rPr lang="en-US" dirty="0"/>
              <a:t>As you will see, no, it’s not a pure tone by any means at that length.  Note, sampling frequency does not matter here, this scales to any frequency you desire.</a:t>
            </a:r>
          </a:p>
        </p:txBody>
      </p:sp>
    </p:spTree>
    <p:extLst>
      <p:ext uri="{BB962C8B-B14F-4D97-AF65-F5344CB8AC3E}">
        <p14:creationId xmlns:p14="http://schemas.microsoft.com/office/powerpoint/2010/main" val="454062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tone bursts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793965"/>
            <a:ext cx="3587931" cy="4898571"/>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9885" y="1793965"/>
            <a:ext cx="4853940" cy="463541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02534" y="1793965"/>
            <a:ext cx="3730534" cy="4372248"/>
          </a:xfrm>
          <a:prstGeom prst="rect">
            <a:avLst/>
          </a:prstGeom>
        </p:spPr>
      </p:pic>
      <p:sp>
        <p:nvSpPr>
          <p:cNvPr id="7" name="TextBox 6"/>
          <p:cNvSpPr txBox="1"/>
          <p:nvPr/>
        </p:nvSpPr>
        <p:spPr>
          <a:xfrm>
            <a:off x="1235030" y="1433341"/>
            <a:ext cx="1117870" cy="369332"/>
          </a:xfrm>
          <a:prstGeom prst="rect">
            <a:avLst/>
          </a:prstGeom>
          <a:noFill/>
        </p:spPr>
        <p:txBody>
          <a:bodyPr wrap="none" rtlCol="0">
            <a:spAutoFit/>
          </a:bodyPr>
          <a:lstStyle/>
          <a:p>
            <a:pPr algn="ctr"/>
            <a:r>
              <a:rPr lang="en-US" dirty="0"/>
              <a:t>One Cycle</a:t>
            </a:r>
          </a:p>
        </p:txBody>
      </p:sp>
      <p:sp>
        <p:nvSpPr>
          <p:cNvPr id="9" name="TextBox 8"/>
          <p:cNvSpPr txBox="1"/>
          <p:nvPr/>
        </p:nvSpPr>
        <p:spPr>
          <a:xfrm>
            <a:off x="5473714" y="1372995"/>
            <a:ext cx="1244572" cy="369332"/>
          </a:xfrm>
          <a:prstGeom prst="rect">
            <a:avLst/>
          </a:prstGeom>
          <a:noFill/>
        </p:spPr>
        <p:txBody>
          <a:bodyPr wrap="none" rtlCol="0">
            <a:spAutoFit/>
          </a:bodyPr>
          <a:lstStyle/>
          <a:p>
            <a:pPr algn="ctr"/>
            <a:r>
              <a:rPr lang="en-US" dirty="0"/>
              <a:t>Four Cycles</a:t>
            </a:r>
          </a:p>
        </p:txBody>
      </p:sp>
      <p:sp>
        <p:nvSpPr>
          <p:cNvPr id="10" name="TextBox 9"/>
          <p:cNvSpPr txBox="1"/>
          <p:nvPr/>
        </p:nvSpPr>
        <p:spPr>
          <a:xfrm>
            <a:off x="9641727" y="1347176"/>
            <a:ext cx="1052148" cy="369332"/>
          </a:xfrm>
          <a:prstGeom prst="rect">
            <a:avLst/>
          </a:prstGeom>
          <a:noFill/>
        </p:spPr>
        <p:txBody>
          <a:bodyPr wrap="none" rtlCol="0">
            <a:spAutoFit/>
          </a:bodyPr>
          <a:lstStyle/>
          <a:p>
            <a:r>
              <a:rPr lang="en-US" dirty="0"/>
              <a:t>16 Cycles</a:t>
            </a:r>
          </a:p>
        </p:txBody>
      </p:sp>
    </p:spTree>
    <p:extLst>
      <p:ext uri="{BB962C8B-B14F-4D97-AF65-F5344CB8AC3E}">
        <p14:creationId xmlns:p14="http://schemas.microsoft.com/office/powerpoint/2010/main" val="5887997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You can’t get that one cycle </a:t>
            </a:r>
            <a:r>
              <a:rPr lang="en-US" dirty="0" smtClean="0"/>
              <a:t>20kHz </a:t>
            </a:r>
            <a:r>
              <a:rPr lang="en-US" dirty="0"/>
              <a:t>burst through your </a:t>
            </a:r>
            <a:r>
              <a:rPr lang="en-US" dirty="0" smtClean="0"/>
              <a:t>48kHz </a:t>
            </a:r>
            <a:r>
              <a:rPr lang="en-US" dirty="0"/>
              <a:t>PCM rig?</a:t>
            </a:r>
          </a:p>
        </p:txBody>
      </p:sp>
      <p:sp>
        <p:nvSpPr>
          <p:cNvPr id="3" name="Content Placeholder 2"/>
          <p:cNvSpPr>
            <a:spLocks noGrp="1"/>
          </p:cNvSpPr>
          <p:nvPr>
            <p:ph idx="1"/>
          </p:nvPr>
        </p:nvSpPr>
        <p:spPr/>
        <p:txBody>
          <a:bodyPr/>
          <a:lstStyle/>
          <a:p>
            <a:r>
              <a:rPr lang="en-US" dirty="0"/>
              <a:t>No, no, you can’t.</a:t>
            </a:r>
          </a:p>
          <a:p>
            <a:endParaRPr lang="en-US" dirty="0"/>
          </a:p>
          <a:p>
            <a:r>
              <a:rPr lang="en-US" dirty="0"/>
              <a:t>Why?</a:t>
            </a:r>
          </a:p>
          <a:p>
            <a:pPr lvl="1"/>
            <a:r>
              <a:rPr lang="en-US" dirty="0"/>
              <a:t>First, it has a substantial energy at 500kHz</a:t>
            </a:r>
          </a:p>
          <a:p>
            <a:pPr lvl="1"/>
            <a:r>
              <a:rPr lang="en-US" dirty="0"/>
              <a:t>You CAN get the part that remains under 20kHz into your system</a:t>
            </a:r>
          </a:p>
          <a:p>
            <a:pPr lvl="1"/>
            <a:r>
              <a:rPr lang="en-US" dirty="0"/>
              <a:t>In fact, that’s </a:t>
            </a:r>
            <a:r>
              <a:rPr lang="en-US" dirty="0">
                <a:solidFill>
                  <a:srgbClr val="FF0000"/>
                </a:solidFill>
              </a:rPr>
              <a:t>***all*** </a:t>
            </a:r>
            <a:r>
              <a:rPr lang="en-US" dirty="0"/>
              <a:t>you should ever get.</a:t>
            </a:r>
          </a:p>
        </p:txBody>
      </p:sp>
    </p:spTree>
    <p:extLst>
      <p:ext uri="{BB962C8B-B14F-4D97-AF65-F5344CB8AC3E}">
        <p14:creationId xmlns:p14="http://schemas.microsoft.com/office/powerpoint/2010/main" val="1692411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point?</a:t>
            </a:r>
          </a:p>
        </p:txBody>
      </p:sp>
      <p:sp>
        <p:nvSpPr>
          <p:cNvPr id="3" name="Content Placeholder 2"/>
          <p:cNvSpPr>
            <a:spLocks noGrp="1"/>
          </p:cNvSpPr>
          <p:nvPr>
            <p:ph idx="1"/>
          </p:nvPr>
        </p:nvSpPr>
        <p:spPr/>
        <p:txBody>
          <a:bodyPr>
            <a:normAutofit fontScale="92500" lnSpcReduction="10000"/>
          </a:bodyPr>
          <a:lstStyle/>
          <a:p>
            <a:r>
              <a:rPr lang="en-US" dirty="0"/>
              <a:t>While any finite length signal is THEORETICALLY “infinite </a:t>
            </a:r>
            <a:r>
              <a:rPr lang="en-US" dirty="0" smtClean="0"/>
              <a:t>bandwidth,” </a:t>
            </a:r>
            <a:r>
              <a:rPr lang="en-US" dirty="0"/>
              <a:t>there are two practical constraints:</a:t>
            </a:r>
          </a:p>
          <a:p>
            <a:r>
              <a:rPr lang="en-US" dirty="0"/>
              <a:t>1) You can’t REALLY make a discontinuous waveform, where the first derivative is infinite. Physics does not approve. (take your choice, infinite energy, infinite force, infinite propagation velocity,  or some other infinity, good luck with that!)</a:t>
            </a:r>
          </a:p>
          <a:p>
            <a:endParaRPr lang="en-US" dirty="0"/>
          </a:p>
          <a:p>
            <a:r>
              <a:rPr lang="en-US" dirty="0"/>
              <a:t>2) Even when you can (digitally) have such discontinuities, their effect can be managed to a level that physics can not accommodate.</a:t>
            </a:r>
          </a:p>
          <a:p>
            <a:endParaRPr lang="en-US" dirty="0"/>
          </a:p>
          <a:p>
            <a:r>
              <a:rPr lang="en-US" dirty="0"/>
              <a:t>Therefore, yes, bandwidth CAN be limited.</a:t>
            </a:r>
          </a:p>
        </p:txBody>
      </p:sp>
    </p:spTree>
    <p:extLst>
      <p:ext uri="{BB962C8B-B14F-4D97-AF65-F5344CB8AC3E}">
        <p14:creationId xmlns:p14="http://schemas.microsoft.com/office/powerpoint/2010/main" val="14143483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dirty="0"/>
              <a:t>Ways to limit bandwidth:</a:t>
            </a:r>
          </a:p>
        </p:txBody>
      </p:sp>
      <p:sp>
        <p:nvSpPr>
          <p:cNvPr id="3" name="Content Placeholder 2"/>
          <p:cNvSpPr>
            <a:spLocks noGrp="1"/>
          </p:cNvSpPr>
          <p:nvPr>
            <p:ph idx="1"/>
          </p:nvPr>
        </p:nvSpPr>
        <p:spPr>
          <a:xfrm>
            <a:off x="838200" y="1445623"/>
            <a:ext cx="10515600" cy="5236437"/>
          </a:xfrm>
        </p:spPr>
        <p:txBody>
          <a:bodyPr>
            <a:normAutofit/>
          </a:bodyPr>
          <a:lstStyle/>
          <a:p>
            <a:r>
              <a:rPr lang="en-US" dirty="0"/>
              <a:t>Bandwidth is limited by filtering.</a:t>
            </a:r>
          </a:p>
          <a:p>
            <a:pPr lvl="1"/>
            <a:r>
              <a:rPr lang="en-US" dirty="0"/>
              <a:t>Filtering is simply the action of combining the current signal with past parts of the signal.</a:t>
            </a:r>
          </a:p>
          <a:p>
            <a:pPr lvl="1"/>
            <a:r>
              <a:rPr lang="en-US" dirty="0"/>
              <a:t>That’s what all linear filters do.</a:t>
            </a:r>
          </a:p>
          <a:p>
            <a:pPr lvl="1"/>
            <a:endParaRPr lang="en-US" dirty="0"/>
          </a:p>
          <a:p>
            <a:r>
              <a:rPr lang="en-US" dirty="0"/>
              <a:t>About filters, there are several kinds:</a:t>
            </a:r>
          </a:p>
          <a:p>
            <a:pPr lvl="1"/>
            <a:r>
              <a:rPr lang="en-US" dirty="0"/>
              <a:t>There are finite </a:t>
            </a:r>
            <a:r>
              <a:rPr lang="en-US" dirty="0" smtClean="0"/>
              <a:t>impulse response filters </a:t>
            </a:r>
            <a:r>
              <a:rPr lang="en-US" dirty="0"/>
              <a:t>(FIR filters)  (like the ones </a:t>
            </a:r>
            <a:r>
              <a:rPr lang="en-US" dirty="0" smtClean="0"/>
              <a:t>shown </a:t>
            </a:r>
            <a:r>
              <a:rPr lang="en-US" dirty="0"/>
              <a:t>previously, yes, the “bad” filters are still filters, even though they are not necessarily </a:t>
            </a:r>
            <a:r>
              <a:rPr lang="en-US" dirty="0" smtClean="0"/>
              <a:t>useful)</a:t>
            </a:r>
            <a:endParaRPr lang="en-US" dirty="0"/>
          </a:p>
          <a:p>
            <a:pPr lvl="1"/>
            <a:r>
              <a:rPr lang="en-US" dirty="0"/>
              <a:t>There are infinite </a:t>
            </a:r>
            <a:r>
              <a:rPr lang="en-US" dirty="0" smtClean="0"/>
              <a:t>impulse response filters </a:t>
            </a:r>
            <a:r>
              <a:rPr lang="en-US" dirty="0"/>
              <a:t>(IIR filters) that use recursive processes to filter, they also “tail off to nothing” which is to say well below any physically recoverable level.  This is true for either analog (system noise) or digital (calculation noise).</a:t>
            </a:r>
          </a:p>
        </p:txBody>
      </p:sp>
    </p:spTree>
    <p:extLst>
      <p:ext uri="{BB962C8B-B14F-4D97-AF65-F5344CB8AC3E}">
        <p14:creationId xmlns:p14="http://schemas.microsoft.com/office/powerpoint/2010/main" val="3001888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note on FIR vs. IIR filters</a:t>
            </a:r>
          </a:p>
        </p:txBody>
      </p:sp>
      <p:sp>
        <p:nvSpPr>
          <p:cNvPr id="3" name="Content Placeholder 2"/>
          <p:cNvSpPr>
            <a:spLocks noGrp="1"/>
          </p:cNvSpPr>
          <p:nvPr>
            <p:ph idx="1"/>
          </p:nvPr>
        </p:nvSpPr>
        <p:spPr>
          <a:xfrm>
            <a:off x="838200" y="1825624"/>
            <a:ext cx="10515600" cy="4940935"/>
          </a:xfrm>
        </p:spPr>
        <p:txBody>
          <a:bodyPr>
            <a:normAutofit fontScale="85000" lnSpcReduction="20000"/>
          </a:bodyPr>
          <a:lstStyle/>
          <a:p>
            <a:r>
              <a:rPr lang="en-US" dirty="0"/>
              <a:t>In order for a filter to have “constant delay” (meaning the time for a given frequency to travel through a filter is the same for all frequencies), it must be either </a:t>
            </a:r>
          </a:p>
          <a:p>
            <a:pPr lvl="1"/>
            <a:r>
              <a:rPr lang="en-US" dirty="0"/>
              <a:t>Symmetric about the center of its impulse or</a:t>
            </a:r>
          </a:p>
          <a:p>
            <a:pPr lvl="1"/>
            <a:r>
              <a:rPr lang="en-US" dirty="0"/>
              <a:t>Antisymmetric about the center of the impulse response AND have zero response at DC</a:t>
            </a:r>
          </a:p>
          <a:p>
            <a:pPr lvl="1"/>
            <a:endParaRPr lang="en-US" dirty="0"/>
          </a:p>
          <a:p>
            <a:r>
              <a:rPr lang="en-US" dirty="0"/>
              <a:t>So, IIR filters have to have phase shift as compared to a constant delay.</a:t>
            </a:r>
          </a:p>
          <a:p>
            <a:endParaRPr lang="en-US" dirty="0"/>
          </a:p>
          <a:p>
            <a:r>
              <a:rPr lang="en-US" dirty="0"/>
              <a:t>Remember, when phase shift (phi) obeys this form:</a:t>
            </a:r>
            <a:br>
              <a:rPr lang="en-US" dirty="0"/>
            </a:br>
            <a:r>
              <a:rPr lang="en-US" dirty="0"/>
              <a:t>	phi=2*pi*f*t, where f is the frequency in question, and t is the time delay in seconds</a:t>
            </a:r>
          </a:p>
          <a:p>
            <a:r>
              <a:rPr lang="en-US" dirty="0"/>
              <a:t>THAT means that the filter is a pure delay.</a:t>
            </a:r>
          </a:p>
          <a:p>
            <a:r>
              <a:rPr lang="en-US" dirty="0"/>
              <a:t>Any deviation from that is actual phase shift.</a:t>
            </a:r>
          </a:p>
          <a:p>
            <a:r>
              <a:rPr lang="en-US" dirty="0"/>
              <a:t>An IIR filter is just another way of implementing a filter impulse response, no more or less. Sometimes it’s very handy, sometimes it’s quite annoying.</a:t>
            </a:r>
          </a:p>
          <a:p>
            <a:endParaRPr lang="en-US" dirty="0"/>
          </a:p>
        </p:txBody>
      </p:sp>
    </p:spTree>
    <p:extLst>
      <p:ext uri="{BB962C8B-B14F-4D97-AF65-F5344CB8AC3E}">
        <p14:creationId xmlns:p14="http://schemas.microsoft.com/office/powerpoint/2010/main" val="20079230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Wait? Why is that?</a:t>
            </a:r>
          </a:p>
        </p:txBody>
      </p:sp>
      <p:sp>
        <p:nvSpPr>
          <p:cNvPr id="3" name="Content Placeholder 2"/>
          <p:cNvSpPr>
            <a:spLocks noGrp="1"/>
          </p:cNvSpPr>
          <p:nvPr>
            <p:ph idx="1"/>
          </p:nvPr>
        </p:nvSpPr>
        <p:spPr/>
        <p:txBody>
          <a:bodyPr>
            <a:normAutofit fontScale="92500" lnSpcReduction="20000"/>
          </a:bodyPr>
          <a:lstStyle/>
          <a:p>
            <a:r>
              <a:rPr lang="en-US" dirty="0"/>
              <a:t>The only way to get a symmetric IIR filter is to have unstable filters.</a:t>
            </a:r>
          </a:p>
          <a:p>
            <a:endParaRPr lang="en-US" dirty="0"/>
          </a:p>
          <a:p>
            <a:r>
              <a:rPr lang="en-US" dirty="0"/>
              <a:t>Yes, mathematically you can “do </a:t>
            </a:r>
            <a:r>
              <a:rPr lang="en-US" dirty="0" smtClean="0"/>
              <a:t>that.”</a:t>
            </a:r>
            <a:endParaRPr lang="en-US" dirty="0"/>
          </a:p>
          <a:p>
            <a:endParaRPr lang="en-US" dirty="0"/>
          </a:p>
          <a:p>
            <a:r>
              <a:rPr lang="en-US" dirty="0"/>
              <a:t>No, in practice you do not have infinite mantissa resolution in your arithmetic.</a:t>
            </a:r>
          </a:p>
          <a:p>
            <a:endParaRPr lang="en-US" dirty="0"/>
          </a:p>
          <a:p>
            <a:r>
              <a:rPr lang="en-US" dirty="0"/>
              <a:t>It is possible to get “mostly pure delay” with a great lot of work, a lot of all pass filters, and a lot of attention to effects of arithmetic accuracy.</a:t>
            </a:r>
          </a:p>
          <a:p>
            <a:endParaRPr lang="en-US" dirty="0"/>
          </a:p>
          <a:p>
            <a:r>
              <a:rPr lang="en-US" dirty="0"/>
              <a:t>It’s usually not worth it. CPU is cheap nowadays.</a:t>
            </a:r>
          </a:p>
        </p:txBody>
      </p:sp>
    </p:spTree>
    <p:extLst>
      <p:ext uri="{BB962C8B-B14F-4D97-AF65-F5344CB8AC3E}">
        <p14:creationId xmlns:p14="http://schemas.microsoft.com/office/powerpoint/2010/main" val="36151603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words on filters:</a:t>
            </a:r>
          </a:p>
        </p:txBody>
      </p:sp>
      <p:sp>
        <p:nvSpPr>
          <p:cNvPr id="3" name="Content Placeholder 2"/>
          <p:cNvSpPr>
            <a:spLocks noGrp="1"/>
          </p:cNvSpPr>
          <p:nvPr>
            <p:ph idx="1"/>
          </p:nvPr>
        </p:nvSpPr>
        <p:spPr/>
        <p:txBody>
          <a:bodyPr>
            <a:normAutofit/>
          </a:bodyPr>
          <a:lstStyle/>
          <a:p>
            <a:r>
              <a:rPr lang="en-US" dirty="0"/>
              <a:t>This is an extensive subject </a:t>
            </a:r>
            <a:r>
              <a:rPr lang="en-US" dirty="0" smtClean="0"/>
              <a:t>itself</a:t>
            </a:r>
            <a:r>
              <a:rPr lang="en-US" dirty="0"/>
              <a:t>.</a:t>
            </a:r>
          </a:p>
          <a:p>
            <a:pPr marL="0" indent="0">
              <a:buNone/>
            </a:pPr>
            <a:endParaRPr lang="en-US" dirty="0"/>
          </a:p>
          <a:p>
            <a:r>
              <a:rPr lang="en-US" dirty="0"/>
              <a:t>Filter design tutorial was done at the AES many years ago</a:t>
            </a:r>
          </a:p>
          <a:p>
            <a:r>
              <a:rPr lang="en-US" dirty="0"/>
              <a:t>Filter basics was the least attended tutorial EVER for the PNW </a:t>
            </a:r>
            <a:r>
              <a:rPr lang="en-US" dirty="0" smtClean="0"/>
              <a:t>Section. We drank a lot of coffee!</a:t>
            </a:r>
            <a:endParaRPr lang="en-US" dirty="0"/>
          </a:p>
          <a:p>
            <a:r>
              <a:rPr lang="en-US" dirty="0"/>
              <a:t>It is extensively mathematical.</a:t>
            </a:r>
          </a:p>
          <a:p>
            <a:r>
              <a:rPr lang="en-US" dirty="0"/>
              <a:t>There is a lot of established practice.</a:t>
            </a:r>
          </a:p>
          <a:p>
            <a:r>
              <a:rPr lang="en-US" dirty="0"/>
              <a:t>There are still unsolved problems.</a:t>
            </a:r>
          </a:p>
        </p:txBody>
      </p:sp>
    </p:spTree>
    <p:extLst>
      <p:ext uri="{BB962C8B-B14F-4D97-AF65-F5344CB8AC3E}">
        <p14:creationId xmlns:p14="http://schemas.microsoft.com/office/powerpoint/2010/main" val="2610421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questions I will answer today:</a:t>
            </a:r>
          </a:p>
        </p:txBody>
      </p:sp>
      <p:sp>
        <p:nvSpPr>
          <p:cNvPr id="3" name="Content Placeholder 2"/>
          <p:cNvSpPr>
            <a:spLocks noGrp="1"/>
          </p:cNvSpPr>
          <p:nvPr>
            <p:ph idx="1"/>
          </p:nvPr>
        </p:nvSpPr>
        <p:spPr/>
        <p:txBody>
          <a:bodyPr/>
          <a:lstStyle/>
          <a:p>
            <a:r>
              <a:rPr lang="en-US" dirty="0"/>
              <a:t>But what happens if the sampling time completely misses an input pulse?</a:t>
            </a:r>
          </a:p>
          <a:p>
            <a:endParaRPr lang="en-US" dirty="0"/>
          </a:p>
          <a:p>
            <a:r>
              <a:rPr lang="en-US" dirty="0"/>
              <a:t>What is the actual frequency content of a tone burst?</a:t>
            </a:r>
          </a:p>
          <a:p>
            <a:pPr lvl="1"/>
            <a:r>
              <a:rPr lang="en-US" dirty="0"/>
              <a:t>What **IS*** the actual bandwidth of that </a:t>
            </a:r>
            <a:r>
              <a:rPr lang="en-US" dirty="0" smtClean="0"/>
              <a:t>20kHz </a:t>
            </a:r>
            <a:r>
              <a:rPr lang="en-US" dirty="0"/>
              <a:t>tone burst of one cycle?</a:t>
            </a:r>
          </a:p>
          <a:p>
            <a:pPr lvl="1"/>
            <a:r>
              <a:rPr lang="en-US" dirty="0"/>
              <a:t>How many cycles does it take to make a “frequency” into a “pure frequency”?</a:t>
            </a:r>
          </a:p>
          <a:p>
            <a:pPr lvl="1"/>
            <a:r>
              <a:rPr lang="en-US" dirty="0"/>
              <a:t>What does “pure frequency” even mean in the real world?</a:t>
            </a:r>
          </a:p>
        </p:txBody>
      </p:sp>
    </p:spTree>
    <p:extLst>
      <p:ext uri="{BB962C8B-B14F-4D97-AF65-F5344CB8AC3E}">
        <p14:creationId xmlns:p14="http://schemas.microsoft.com/office/powerpoint/2010/main" val="7511252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limit bandwidth on reconstruction?</a:t>
            </a:r>
          </a:p>
        </p:txBody>
      </p:sp>
      <p:sp>
        <p:nvSpPr>
          <p:cNvPr id="3" name="Content Placeholder 2"/>
          <p:cNvSpPr>
            <a:spLocks noGrp="1"/>
          </p:cNvSpPr>
          <p:nvPr>
            <p:ph idx="1"/>
          </p:nvPr>
        </p:nvSpPr>
        <p:spPr/>
        <p:txBody>
          <a:bodyPr/>
          <a:lstStyle/>
          <a:p>
            <a:r>
              <a:rPr lang="en-US" dirty="0"/>
              <a:t>To avoid frequency imaging in capture of analog signals for PCM conversion.</a:t>
            </a:r>
          </a:p>
          <a:p>
            <a:pPr lvl="1"/>
            <a:r>
              <a:rPr lang="en-US" dirty="0"/>
              <a:t>Remember, as always, there are two steps, sampling (which is where bandwidth is involved) and quantization (which is an independent process that we may discuss some other day).</a:t>
            </a:r>
          </a:p>
          <a:p>
            <a:pPr lvl="1"/>
            <a:endParaRPr lang="en-US" dirty="0"/>
          </a:p>
          <a:p>
            <a:r>
              <a:rPr lang="en-US" dirty="0"/>
              <a:t>To avoid time confusion on RECONSTRUCTION of PCM signals, and to avoid confusion about “those edges” vs. “time resolution” (which are two different things.</a:t>
            </a:r>
          </a:p>
        </p:txBody>
      </p:sp>
    </p:spTree>
    <p:extLst>
      <p:ext uri="{BB962C8B-B14F-4D97-AF65-F5344CB8AC3E}">
        <p14:creationId xmlns:p14="http://schemas.microsoft.com/office/powerpoint/2010/main" val="648991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let’s remind you of a square wave, and its spectrum:</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1854927"/>
            <a:ext cx="12191999" cy="4920342"/>
          </a:xfrm>
        </p:spPr>
      </p:pic>
      <p:sp>
        <p:nvSpPr>
          <p:cNvPr id="5" name="TextBox 4"/>
          <p:cNvSpPr txBox="1"/>
          <p:nvPr/>
        </p:nvSpPr>
        <p:spPr>
          <a:xfrm>
            <a:off x="3230881" y="1854927"/>
            <a:ext cx="580608" cy="369332"/>
          </a:xfrm>
          <a:prstGeom prst="rect">
            <a:avLst/>
          </a:prstGeom>
          <a:noFill/>
        </p:spPr>
        <p:txBody>
          <a:bodyPr wrap="none" rtlCol="0">
            <a:spAutoFit/>
          </a:bodyPr>
          <a:lstStyle/>
          <a:p>
            <a:r>
              <a:rPr lang="en-US" dirty="0" smtClean="0"/>
              <a:t>Sine</a:t>
            </a:r>
            <a:endParaRPr lang="en-US" dirty="0"/>
          </a:p>
        </p:txBody>
      </p:sp>
      <p:sp>
        <p:nvSpPr>
          <p:cNvPr id="6" name="TextBox 5"/>
          <p:cNvSpPr txBox="1"/>
          <p:nvPr/>
        </p:nvSpPr>
        <p:spPr>
          <a:xfrm>
            <a:off x="8839200" y="1854927"/>
            <a:ext cx="837280" cy="369332"/>
          </a:xfrm>
          <a:prstGeom prst="rect">
            <a:avLst/>
          </a:prstGeom>
          <a:noFill/>
        </p:spPr>
        <p:txBody>
          <a:bodyPr wrap="none" rtlCol="0">
            <a:spAutoFit/>
          </a:bodyPr>
          <a:lstStyle/>
          <a:p>
            <a:r>
              <a:rPr lang="en-US" dirty="0" smtClean="0"/>
              <a:t>Square</a:t>
            </a:r>
            <a:endParaRPr lang="en-US" dirty="0"/>
          </a:p>
        </p:txBody>
      </p:sp>
    </p:spTree>
    <p:extLst>
      <p:ext uri="{BB962C8B-B14F-4D97-AF65-F5344CB8AC3E}">
        <p14:creationId xmlns:p14="http://schemas.microsoft.com/office/powerpoint/2010/main" val="32786926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a properly reconstructed signal look like?</a:t>
            </a:r>
          </a:p>
        </p:txBody>
      </p:sp>
      <p:sp>
        <p:nvSpPr>
          <p:cNvPr id="3" name="Content Placeholder 2"/>
          <p:cNvSpPr>
            <a:spLocks noGrp="1"/>
          </p:cNvSpPr>
          <p:nvPr>
            <p:ph idx="1"/>
          </p:nvPr>
        </p:nvSpPr>
        <p:spPr/>
        <p:txBody>
          <a:bodyPr>
            <a:normAutofit fontScale="92500" lnSpcReduction="10000"/>
          </a:bodyPr>
          <a:lstStyle/>
          <a:p>
            <a:r>
              <a:rPr lang="en-US" dirty="0"/>
              <a:t>First, since it is supposed to be bandwidth limited, there can be no near-discontinuities</a:t>
            </a:r>
            <a:r>
              <a:rPr lang="en-US" dirty="0" smtClean="0"/>
              <a:t>!  Nothing even remotely like a square wave need apply.</a:t>
            </a:r>
            <a:endParaRPr lang="en-US" dirty="0"/>
          </a:p>
          <a:p>
            <a:endParaRPr lang="en-US" dirty="0"/>
          </a:p>
          <a:p>
            <a:r>
              <a:rPr lang="en-US" dirty="0"/>
              <a:t>It contains no out-of-band signals!  </a:t>
            </a:r>
          </a:p>
          <a:p>
            <a:endParaRPr lang="en-US" dirty="0"/>
          </a:p>
          <a:p>
            <a:r>
              <a:rPr lang="en-US" dirty="0"/>
              <a:t>Hence, some examples</a:t>
            </a:r>
          </a:p>
          <a:p>
            <a:pPr lvl="1"/>
            <a:r>
              <a:rPr lang="en-US" dirty="0"/>
              <a:t>I’ll put up a couple of waveforms and take votes, is this “limited bandwidth”</a:t>
            </a:r>
            <a:br>
              <a:rPr lang="en-US" dirty="0"/>
            </a:br>
            <a:endParaRPr lang="en-US" dirty="0"/>
          </a:p>
          <a:p>
            <a:pPr lvl="1"/>
            <a:r>
              <a:rPr lang="en-US" dirty="0"/>
              <a:t>Is it NOT limited bandwidth.</a:t>
            </a:r>
          </a:p>
          <a:p>
            <a:pPr lvl="1"/>
            <a:endParaRPr lang="en-US" dirty="0"/>
          </a:p>
          <a:p>
            <a:pPr lvl="1"/>
            <a:r>
              <a:rPr lang="en-US" dirty="0"/>
              <a:t>The quiz will be at midnight! ( KIDDING!)</a:t>
            </a:r>
          </a:p>
        </p:txBody>
      </p:sp>
    </p:spTree>
    <p:extLst>
      <p:ext uri="{BB962C8B-B14F-4D97-AF65-F5344CB8AC3E}">
        <p14:creationId xmlns:p14="http://schemas.microsoft.com/office/powerpoint/2010/main" val="3125498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Here are your choices: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142308"/>
            <a:ext cx="6287588" cy="4715691"/>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4326" y="2168434"/>
            <a:ext cx="6077674" cy="4558256"/>
          </a:xfrm>
          <a:prstGeom prst="rect">
            <a:avLst/>
          </a:prstGeom>
        </p:spPr>
      </p:pic>
    </p:spTree>
    <p:extLst>
      <p:ext uri="{BB962C8B-B14F-4D97-AF65-F5344CB8AC3E}">
        <p14:creationId xmlns:p14="http://schemas.microsoft.com/office/powerpoint/2010/main" val="34462428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about it, now?</a:t>
            </a:r>
          </a:p>
        </p:txBody>
      </p:sp>
      <p:sp>
        <p:nvSpPr>
          <p:cNvPr id="3" name="Content Placeholder 2"/>
          <p:cNvSpPr>
            <a:spLocks noGrp="1"/>
          </p:cNvSpPr>
          <p:nvPr>
            <p:ph idx="1"/>
          </p:nvPr>
        </p:nvSpPr>
        <p:spPr/>
        <p:txBody>
          <a:bodyPr/>
          <a:lstStyle/>
          <a:p>
            <a:r>
              <a:rPr lang="en-US" dirty="0"/>
              <a:t>The left is what many people imagine comes out of a DAC.</a:t>
            </a:r>
          </a:p>
          <a:p>
            <a:endParaRPr lang="en-US" dirty="0"/>
          </a:p>
          <a:p>
            <a:r>
              <a:rPr lang="en-US" dirty="0"/>
              <a:t>The right is a sine (well, cosine) wave.</a:t>
            </a:r>
          </a:p>
          <a:p>
            <a:endParaRPr lang="en-US" dirty="0"/>
          </a:p>
          <a:p>
            <a:r>
              <a:rPr lang="en-US" dirty="0"/>
              <a:t>So, is one, both, or none of these within fs/2</a:t>
            </a:r>
            <a:r>
              <a:rPr lang="en-US" dirty="0" smtClean="0"/>
              <a:t>?</a:t>
            </a:r>
          </a:p>
        </p:txBody>
      </p:sp>
    </p:spTree>
    <p:extLst>
      <p:ext uri="{BB962C8B-B14F-4D97-AF65-F5344CB8AC3E}">
        <p14:creationId xmlns:p14="http://schemas.microsoft.com/office/powerpoint/2010/main" val="29718833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0432" y="957944"/>
            <a:ext cx="5451568" cy="590005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57944"/>
            <a:ext cx="5451566" cy="5900056"/>
          </a:xfrm>
          <a:prstGeom prst="rect">
            <a:avLst/>
          </a:prstGeom>
        </p:spPr>
      </p:pic>
      <p:sp>
        <p:nvSpPr>
          <p:cNvPr id="2" name="Title 1"/>
          <p:cNvSpPr>
            <a:spLocks noGrp="1"/>
          </p:cNvSpPr>
          <p:nvPr>
            <p:ph type="title"/>
          </p:nvPr>
        </p:nvSpPr>
        <p:spPr/>
        <p:txBody>
          <a:bodyPr/>
          <a:lstStyle/>
          <a:p>
            <a:r>
              <a:rPr lang="en-US" dirty="0"/>
              <a:t>Now the spectra as well.</a:t>
            </a:r>
          </a:p>
        </p:txBody>
      </p:sp>
    </p:spTree>
    <p:extLst>
      <p:ext uri="{BB962C8B-B14F-4D97-AF65-F5344CB8AC3E}">
        <p14:creationId xmlns:p14="http://schemas.microsoft.com/office/powerpoint/2010/main" val="30322334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that “</a:t>
            </a:r>
            <a:r>
              <a:rPr lang="en-US" dirty="0" err="1" smtClean="0"/>
              <a:t>squareness</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While it’s not harmonics, like a square wave, it’s all due to out of band content.</a:t>
            </a:r>
          </a:p>
          <a:p>
            <a:endParaRPr lang="en-US" dirty="0"/>
          </a:p>
          <a:p>
            <a:r>
              <a:rPr lang="en-US" dirty="0" smtClean="0"/>
              <a:t>You really shouldn’t see that, no, no, you shouldn’t.</a:t>
            </a:r>
          </a:p>
          <a:p>
            <a:endParaRPr lang="en-US" dirty="0"/>
          </a:p>
          <a:p>
            <a:r>
              <a:rPr lang="en-US" dirty="0" smtClean="0"/>
              <a:t>Unfortunately many programs plot a digital signal (which is, mathematically, a series of impulses) as something kind of squared off.</a:t>
            </a:r>
          </a:p>
          <a:p>
            <a:endParaRPr lang="en-US" dirty="0"/>
          </a:p>
          <a:p>
            <a:r>
              <a:rPr lang="en-US" dirty="0" smtClean="0"/>
              <a:t>That’s easy to plot, though, but don’t let it fool you.</a:t>
            </a:r>
            <a:endParaRPr lang="en-US" dirty="0"/>
          </a:p>
        </p:txBody>
      </p:sp>
    </p:spTree>
    <p:extLst>
      <p:ext uri="{BB962C8B-B14F-4D97-AF65-F5344CB8AC3E}">
        <p14:creationId xmlns:p14="http://schemas.microsoft.com/office/powerpoint/2010/main" val="19118490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Discontinuities</a:t>
            </a:r>
          </a:p>
        </p:txBody>
      </p:sp>
      <p:sp>
        <p:nvSpPr>
          <p:cNvPr id="3" name="Content Placeholder 2"/>
          <p:cNvSpPr>
            <a:spLocks noGrp="1"/>
          </p:cNvSpPr>
          <p:nvPr>
            <p:ph idx="1"/>
          </p:nvPr>
        </p:nvSpPr>
        <p:spPr>
          <a:xfrm>
            <a:off x="838200" y="1825624"/>
            <a:ext cx="10515600" cy="5032375"/>
          </a:xfrm>
        </p:spPr>
        <p:txBody>
          <a:bodyPr>
            <a:normAutofit fontScale="92500" lnSpcReduction="10000"/>
          </a:bodyPr>
          <a:lstStyle/>
          <a:p>
            <a:r>
              <a:rPr lang="en-US" dirty="0"/>
              <a:t>Yes, those “steps” from the DAC are evidence of a faulty process.</a:t>
            </a:r>
          </a:p>
          <a:p>
            <a:endParaRPr lang="en-US" dirty="0"/>
          </a:p>
          <a:p>
            <a:r>
              <a:rPr lang="en-US" dirty="0"/>
              <a:t>A DAC must, absolutely, positively, also have an anti-imaging filter.</a:t>
            </a:r>
          </a:p>
          <a:p>
            <a:endParaRPr lang="en-US" dirty="0"/>
          </a:p>
          <a:p>
            <a:r>
              <a:rPr lang="en-US" dirty="0"/>
              <a:t>The sine wave in the second graph is nothing more than the FILTERED, yes FILTERED stepped data from the first, with filter delay (constant delay filter) removed.</a:t>
            </a:r>
          </a:p>
          <a:p>
            <a:endParaRPr lang="en-US" dirty="0"/>
          </a:p>
          <a:p>
            <a:r>
              <a:rPr lang="en-US" dirty="0"/>
              <a:t>All those “</a:t>
            </a:r>
            <a:r>
              <a:rPr lang="en-US" dirty="0" err="1"/>
              <a:t>stairsteps</a:t>
            </a:r>
            <a:r>
              <a:rPr lang="en-US" dirty="0"/>
              <a:t>” are ***</a:t>
            </a:r>
            <a:r>
              <a:rPr lang="en-US" dirty="0">
                <a:solidFill>
                  <a:srgbClr val="FF0000"/>
                </a:solidFill>
              </a:rPr>
              <a:t>OUT OF BAND</a:t>
            </a:r>
            <a:r>
              <a:rPr lang="en-US" dirty="0"/>
              <a:t>*** components of the sampling process</a:t>
            </a:r>
            <a:r>
              <a:rPr lang="en-US" dirty="0" smtClean="0"/>
              <a:t>.</a:t>
            </a:r>
          </a:p>
          <a:p>
            <a:endParaRPr lang="en-US" dirty="0"/>
          </a:p>
          <a:p>
            <a:r>
              <a:rPr lang="en-US" dirty="0" smtClean="0"/>
              <a:t>If you see those </a:t>
            </a:r>
            <a:r>
              <a:rPr lang="en-US" dirty="0" err="1" smtClean="0"/>
              <a:t>stairsteps</a:t>
            </a:r>
            <a:r>
              <a:rPr lang="en-US" dirty="0" smtClean="0"/>
              <a:t>, you need an anti-imaging filter on your DAC.</a:t>
            </a:r>
            <a:endParaRPr lang="en-US" dirty="0"/>
          </a:p>
        </p:txBody>
      </p:sp>
    </p:spTree>
    <p:extLst>
      <p:ext uri="{BB962C8B-B14F-4D97-AF65-F5344CB8AC3E}">
        <p14:creationId xmlns:p14="http://schemas.microsoft.com/office/powerpoint/2010/main" val="36778976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Just for grins, let’s demonstrate “sub sample time resolution”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377" y="2342606"/>
            <a:ext cx="6020525" cy="451539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41803" y="2255520"/>
            <a:ext cx="6136640" cy="4602480"/>
          </a:xfrm>
          <a:prstGeom prst="rect">
            <a:avLst/>
          </a:prstGeom>
        </p:spPr>
      </p:pic>
      <p:sp>
        <p:nvSpPr>
          <p:cNvPr id="6" name="TextBox 5"/>
          <p:cNvSpPr txBox="1"/>
          <p:nvPr/>
        </p:nvSpPr>
        <p:spPr>
          <a:xfrm>
            <a:off x="2397788" y="3065417"/>
            <a:ext cx="875561" cy="923330"/>
          </a:xfrm>
          <a:prstGeom prst="rect">
            <a:avLst/>
          </a:prstGeom>
          <a:noFill/>
        </p:spPr>
        <p:txBody>
          <a:bodyPr wrap="none" rtlCol="0">
            <a:spAutoFit/>
          </a:bodyPr>
          <a:lstStyle/>
          <a:p>
            <a:pPr algn="ctr"/>
            <a:r>
              <a:rPr lang="en-US" dirty="0"/>
              <a:t>Half</a:t>
            </a:r>
          </a:p>
          <a:p>
            <a:pPr algn="ctr"/>
            <a:r>
              <a:rPr lang="en-US" dirty="0"/>
              <a:t>Sample</a:t>
            </a:r>
          </a:p>
          <a:p>
            <a:pPr algn="ctr"/>
            <a:r>
              <a:rPr lang="en-US" dirty="0"/>
              <a:t>delay</a:t>
            </a:r>
          </a:p>
        </p:txBody>
      </p:sp>
      <p:sp>
        <p:nvSpPr>
          <p:cNvPr id="7" name="TextBox 6"/>
          <p:cNvSpPr txBox="1"/>
          <p:nvPr/>
        </p:nvSpPr>
        <p:spPr>
          <a:xfrm>
            <a:off x="9477855" y="4493623"/>
            <a:ext cx="875561" cy="923330"/>
          </a:xfrm>
          <a:prstGeom prst="rect">
            <a:avLst/>
          </a:prstGeom>
          <a:noFill/>
        </p:spPr>
        <p:txBody>
          <a:bodyPr wrap="none" rtlCol="0">
            <a:spAutoFit/>
          </a:bodyPr>
          <a:lstStyle/>
          <a:p>
            <a:pPr algn="ctr"/>
            <a:r>
              <a:rPr lang="en-US" dirty="0"/>
              <a:t>1/64</a:t>
            </a:r>
            <a:r>
              <a:rPr lang="en-US" baseline="30000" dirty="0"/>
              <a:t>th</a:t>
            </a:r>
            <a:endParaRPr lang="en-US" dirty="0"/>
          </a:p>
          <a:p>
            <a:pPr algn="ctr"/>
            <a:r>
              <a:rPr lang="en-US" dirty="0"/>
              <a:t>Sample</a:t>
            </a:r>
          </a:p>
          <a:p>
            <a:pPr algn="ctr"/>
            <a:r>
              <a:rPr lang="en-US" dirty="0"/>
              <a:t>delay</a:t>
            </a:r>
          </a:p>
        </p:txBody>
      </p:sp>
    </p:spTree>
    <p:extLst>
      <p:ext uri="{BB962C8B-B14F-4D97-AF65-F5344CB8AC3E}">
        <p14:creationId xmlns:p14="http://schemas.microsoft.com/office/powerpoint/2010/main" val="10064596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Yes, those are actual output waveforms. </a:t>
            </a:r>
            <a:endParaRPr lang="en-US" dirty="0"/>
          </a:p>
        </p:txBody>
      </p:sp>
      <p:sp>
        <p:nvSpPr>
          <p:cNvPr id="3" name="Content Placeholder 2"/>
          <p:cNvSpPr>
            <a:spLocks noGrp="1"/>
          </p:cNvSpPr>
          <p:nvPr>
            <p:ph idx="1"/>
          </p:nvPr>
        </p:nvSpPr>
        <p:spPr/>
        <p:txBody>
          <a:bodyPr>
            <a:normAutofit lnSpcReduction="10000"/>
          </a:bodyPr>
          <a:lstStyle/>
          <a:p>
            <a:r>
              <a:rPr lang="en-US" dirty="0" smtClean="0"/>
              <a:t>The time resolution of Redbook, 48k Sampled audio, 96kHz sampled signal, if they are quantized to 16 bits, is:</a:t>
            </a:r>
          </a:p>
          <a:p>
            <a:endParaRPr lang="en-US" dirty="0"/>
          </a:p>
          <a:p>
            <a:pPr marL="457200" lvl="1" indent="0">
              <a:buNone/>
            </a:pPr>
            <a:r>
              <a:rPr lang="en-US" dirty="0" smtClean="0"/>
              <a:t>1/(2 * pi * bandwidth * 2^16)</a:t>
            </a:r>
          </a:p>
          <a:p>
            <a:pPr marL="457200" lvl="1" indent="0">
              <a:buNone/>
            </a:pPr>
            <a:endParaRPr lang="en-US" dirty="0" smtClean="0"/>
          </a:p>
          <a:p>
            <a:r>
              <a:rPr lang="en-US" dirty="0" smtClean="0"/>
              <a:t>Yes, the time resolution is a function of two things:</a:t>
            </a:r>
          </a:p>
          <a:p>
            <a:pPr lvl="1"/>
            <a:r>
              <a:rPr lang="en-US" dirty="0" smtClean="0"/>
              <a:t>1)  Bandwidth</a:t>
            </a:r>
          </a:p>
          <a:p>
            <a:pPr lvl="1"/>
            <a:r>
              <a:rPr lang="en-US" dirty="0" smtClean="0"/>
              <a:t>2)  Level resolution</a:t>
            </a:r>
          </a:p>
          <a:p>
            <a:pPr lvl="1"/>
            <a:r>
              <a:rPr lang="en-US" dirty="0" smtClean="0"/>
              <a:t>No, I did NOT include sampling rate, I said ***BANDWIDTH***</a:t>
            </a:r>
          </a:p>
          <a:p>
            <a:pPr lvl="1"/>
            <a:endParaRPr lang="en-US" dirty="0"/>
          </a:p>
          <a:p>
            <a:r>
              <a:rPr lang="en-US" dirty="0" smtClean="0"/>
              <a:t>Something to think about there, isn’t there?</a:t>
            </a:r>
            <a:endParaRPr lang="en-US" dirty="0"/>
          </a:p>
        </p:txBody>
      </p:sp>
    </p:spTree>
    <p:extLst>
      <p:ext uri="{BB962C8B-B14F-4D97-AF65-F5344CB8AC3E}">
        <p14:creationId xmlns:p14="http://schemas.microsoft.com/office/powerpoint/2010/main" val="571010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21FE5F-0AD3-DEE6-C62C-9F75C6418BFF}"/>
              </a:ext>
            </a:extLst>
          </p:cNvPr>
          <p:cNvSpPr>
            <a:spLocks noGrp="1"/>
          </p:cNvSpPr>
          <p:nvPr>
            <p:ph type="title"/>
          </p:nvPr>
        </p:nvSpPr>
        <p:spPr/>
        <p:txBody>
          <a:bodyPr/>
          <a:lstStyle/>
          <a:p>
            <a:r>
              <a:rPr lang="en-US" dirty="0"/>
              <a:t>Let’s talk about the math, as well</a:t>
            </a:r>
          </a:p>
        </p:txBody>
      </p:sp>
      <p:sp>
        <p:nvSpPr>
          <p:cNvPr id="3" name="Content Placeholder 2">
            <a:extLst>
              <a:ext uri="{FF2B5EF4-FFF2-40B4-BE49-F238E27FC236}">
                <a16:creationId xmlns="" xmlns:a16="http://schemas.microsoft.com/office/drawing/2014/main" id="{200E0C90-7640-8C1D-C008-45C8555A11B3}"/>
              </a:ext>
            </a:extLst>
          </p:cNvPr>
          <p:cNvSpPr>
            <a:spLocks noGrp="1"/>
          </p:cNvSpPr>
          <p:nvPr>
            <p:ph idx="1"/>
          </p:nvPr>
        </p:nvSpPr>
        <p:spPr>
          <a:xfrm>
            <a:off x="838200" y="1825625"/>
            <a:ext cx="10515600" cy="4667250"/>
          </a:xfrm>
        </p:spPr>
        <p:txBody>
          <a:bodyPr>
            <a:normAutofit lnSpcReduction="10000"/>
          </a:bodyPr>
          <a:lstStyle/>
          <a:p>
            <a:r>
              <a:rPr lang="en-US" dirty="0"/>
              <a:t>Strictly speaking all signals with a finite duration have an infinite bandwidth.  Sometimes a great deal is made of this fact.</a:t>
            </a:r>
          </a:p>
          <a:p>
            <a:pPr lvl="1"/>
            <a:r>
              <a:rPr lang="en-US" dirty="0"/>
              <a:t>In reality, it is simple to ensure that the “length” of a signal above the noise floor (in either analog or digital) is limited in length.</a:t>
            </a:r>
          </a:p>
          <a:p>
            <a:pPr lvl="1"/>
            <a:r>
              <a:rPr lang="en-US" dirty="0"/>
              <a:t>In analog, this happens naturally due to a combination of physics and the properties of things like tubes, transistors, transformers, tape recorders, microphones, etc., all of which have limited bandwidth.</a:t>
            </a:r>
          </a:p>
          <a:p>
            <a:pPr lvl="1"/>
            <a:r>
              <a:rPr lang="en-US" dirty="0"/>
              <a:t>The “infinite impulse response” does not mean that the level of the “impulse” stays about the noise floor, in fact physics ensures that signals are soon covered by the noise floor.  Additionally the noise floor prevents “perfect detection” of the onset of a signal.</a:t>
            </a:r>
          </a:p>
          <a:p>
            <a:pPr lvl="1"/>
            <a:r>
              <a:rPr lang="en-US" dirty="0"/>
              <a:t>In sampled systems, the system bandwidth and noise floor determine the time resolution, JUST LIKE IN ANALOG SYSTEMS. The shape of the system bandwidth can be quite different, but the same rules apply.</a:t>
            </a:r>
          </a:p>
        </p:txBody>
      </p:sp>
    </p:spTree>
    <p:extLst>
      <p:ext uri="{BB962C8B-B14F-4D97-AF65-F5344CB8AC3E}">
        <p14:creationId xmlns:p14="http://schemas.microsoft.com/office/powerpoint/2010/main" val="36214551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point?</a:t>
            </a:r>
          </a:p>
        </p:txBody>
      </p:sp>
      <p:sp>
        <p:nvSpPr>
          <p:cNvPr id="3" name="Content Placeholder 2"/>
          <p:cNvSpPr>
            <a:spLocks noGrp="1"/>
          </p:cNvSpPr>
          <p:nvPr>
            <p:ph idx="1"/>
          </p:nvPr>
        </p:nvSpPr>
        <p:spPr/>
        <p:txBody>
          <a:bodyPr/>
          <a:lstStyle/>
          <a:p>
            <a:r>
              <a:rPr lang="en-US" dirty="0"/>
              <a:t>As is shown by the plots on the previous page, the time resolution of PCM is much, much smaller than one sample period.</a:t>
            </a:r>
          </a:p>
          <a:p>
            <a:r>
              <a:rPr lang="en-US" dirty="0"/>
              <a:t>Claims otherwise based on “step functions” are a fundamental misunderstanding.</a:t>
            </a:r>
          </a:p>
          <a:p>
            <a:endParaRPr lang="en-US" dirty="0"/>
          </a:p>
          <a:p>
            <a:r>
              <a:rPr lang="en-US" dirty="0"/>
              <a:t>It’s time for that myth to go away and stay away.</a:t>
            </a:r>
          </a:p>
        </p:txBody>
      </p:sp>
    </p:spTree>
    <p:extLst>
      <p:ext uri="{BB962C8B-B14F-4D97-AF65-F5344CB8AC3E}">
        <p14:creationId xmlns:p14="http://schemas.microsoft.com/office/powerpoint/2010/main" val="8295531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summary:</a:t>
            </a:r>
          </a:p>
        </p:txBody>
      </p:sp>
      <p:sp>
        <p:nvSpPr>
          <p:cNvPr id="3" name="Content Placeholder 2"/>
          <p:cNvSpPr>
            <a:spLocks noGrp="1"/>
          </p:cNvSpPr>
          <p:nvPr>
            <p:ph idx="1"/>
          </p:nvPr>
        </p:nvSpPr>
        <p:spPr/>
        <p:txBody>
          <a:bodyPr>
            <a:normAutofit fontScale="92500" lnSpcReduction="20000"/>
          </a:bodyPr>
          <a:lstStyle/>
          <a:p>
            <a:r>
              <a:rPr lang="en-US" dirty="0"/>
              <a:t>1)  Bandwidth limiting is required for conventional sampling.</a:t>
            </a:r>
          </a:p>
          <a:p>
            <a:r>
              <a:rPr lang="en-US" dirty="0"/>
              <a:t>2) No signal shorter than 2 samples has any chance whatsoever of being “bandlimited” properly. Even then, the amount of bandlimiting is very, very poor.</a:t>
            </a:r>
          </a:p>
          <a:p>
            <a:r>
              <a:rPr lang="en-US" dirty="0"/>
              <a:t>3) Nothing can “happen between </a:t>
            </a:r>
            <a:r>
              <a:rPr lang="en-US" dirty="0" smtClean="0"/>
              <a:t>samples.” </a:t>
            </a:r>
            <a:r>
              <a:rPr lang="en-US" dirty="0"/>
              <a:t>In the analog domain, you broke the rules of sampling.  In the digital domain THERE IS NO “between samples” (although you can easily calculate half-sample delays, etc., if one wishes).</a:t>
            </a:r>
          </a:p>
          <a:p>
            <a:r>
              <a:rPr lang="en-US" dirty="0"/>
              <a:t>“When does a tone burst become a “pure tone”?  Strictly speaking never, but the longer it lasts the closer it gets.  (But see previous talk by Bob Smith and </a:t>
            </a:r>
            <a:r>
              <a:rPr lang="en-US" dirty="0" smtClean="0"/>
              <a:t>I on </a:t>
            </a:r>
            <a:r>
              <a:rPr lang="en-US" dirty="0"/>
              <a:t>“</a:t>
            </a:r>
            <a:r>
              <a:rPr lang="en-US" dirty="0" smtClean="0"/>
              <a:t>Windowing,”)</a:t>
            </a:r>
          </a:p>
          <a:p>
            <a:r>
              <a:rPr lang="en-US" dirty="0" smtClean="0"/>
              <a:t>Bob Smith will </a:t>
            </a:r>
            <a:r>
              <a:rPr lang="en-US" smtClean="0"/>
              <a:t>now talk </a:t>
            </a:r>
            <a:r>
              <a:rPr lang="en-US" dirty="0" smtClean="0"/>
              <a:t>about what some commercial software will show you.</a:t>
            </a:r>
            <a:endParaRPr lang="en-US" dirty="0"/>
          </a:p>
        </p:txBody>
      </p:sp>
    </p:spTree>
    <p:extLst>
      <p:ext uri="{BB962C8B-B14F-4D97-AF65-F5344CB8AC3E}">
        <p14:creationId xmlns:p14="http://schemas.microsoft.com/office/powerpoint/2010/main" val="2557305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F565A7C-C71D-FD14-D915-1D8909C5C509}"/>
              </a:ext>
            </a:extLst>
          </p:cNvPr>
          <p:cNvSpPr>
            <a:spLocks noGrp="1"/>
          </p:cNvSpPr>
          <p:nvPr>
            <p:ph type="title"/>
          </p:nvPr>
        </p:nvSpPr>
        <p:spPr/>
        <p:txBody>
          <a:bodyPr/>
          <a:lstStyle/>
          <a:p>
            <a:r>
              <a:rPr lang="en-US" dirty="0"/>
              <a:t>Let’s show some pictures.</a:t>
            </a:r>
          </a:p>
        </p:txBody>
      </p:sp>
      <p:sp>
        <p:nvSpPr>
          <p:cNvPr id="3" name="Content Placeholder 2">
            <a:extLst>
              <a:ext uri="{FF2B5EF4-FFF2-40B4-BE49-F238E27FC236}">
                <a16:creationId xmlns="" xmlns:a16="http://schemas.microsoft.com/office/drawing/2014/main" id="{9CF813ED-2E26-E551-6B52-C3DB1886659E}"/>
              </a:ext>
            </a:extLst>
          </p:cNvPr>
          <p:cNvSpPr>
            <a:spLocks noGrp="1"/>
          </p:cNvSpPr>
          <p:nvPr>
            <p:ph idx="1"/>
          </p:nvPr>
        </p:nvSpPr>
        <p:spPr/>
        <p:txBody>
          <a:bodyPr>
            <a:normAutofit lnSpcReduction="10000"/>
          </a:bodyPr>
          <a:lstStyle/>
          <a:p>
            <a:r>
              <a:rPr lang="en-US" dirty="0"/>
              <a:t>The next slide will show pairs of time domain signals and their spectrum.  To make this easy to relate to audio systems, all of the spectra are plotted from peak down to -120 </a:t>
            </a:r>
            <a:r>
              <a:rPr lang="en-US" dirty="0" err="1"/>
              <a:t>dB.</a:t>
            </a:r>
            <a:endParaRPr lang="en-US" dirty="0"/>
          </a:p>
          <a:p>
            <a:r>
              <a:rPr lang="en-US" dirty="0"/>
              <a:t>The top plot in a pair is time domain</a:t>
            </a:r>
          </a:p>
          <a:p>
            <a:r>
              <a:rPr lang="en-US" dirty="0"/>
              <a:t>The bottom plot is the amplitude spectrum of the top signal, expressed in dB relative to full scale.</a:t>
            </a:r>
          </a:p>
          <a:p>
            <a:r>
              <a:rPr lang="en-US" dirty="0"/>
              <a:t>Examples of both analog and digital signals will be plotted.</a:t>
            </a:r>
          </a:p>
          <a:p>
            <a:endParaRPr lang="en-US" dirty="0"/>
          </a:p>
          <a:p>
            <a:r>
              <a:rPr lang="en-US" dirty="0">
                <a:solidFill>
                  <a:srgbClr val="FF0000"/>
                </a:solidFill>
              </a:rPr>
              <a:t>ATTENTION: You must pay attention to the horizontal scale (frequency or time) in each plot. They will vary substantially!</a:t>
            </a:r>
          </a:p>
        </p:txBody>
      </p:sp>
    </p:spTree>
    <p:extLst>
      <p:ext uri="{BB962C8B-B14F-4D97-AF65-F5344CB8AC3E}">
        <p14:creationId xmlns:p14="http://schemas.microsoft.com/office/powerpoint/2010/main" val="3455987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spectrum of an impulse.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84663"/>
            <a:ext cx="6287589" cy="5218884"/>
          </a:xfrm>
          <a:prstGeom prst="rect">
            <a:avLst/>
          </a:prstGeom>
        </p:spPr>
      </p:pic>
      <p:sp>
        <p:nvSpPr>
          <p:cNvPr id="5" name="TextBox 4"/>
          <p:cNvSpPr txBox="1"/>
          <p:nvPr/>
        </p:nvSpPr>
        <p:spPr>
          <a:xfrm>
            <a:off x="6480370" y="1915886"/>
            <a:ext cx="5197824" cy="2308324"/>
          </a:xfrm>
          <a:prstGeom prst="rect">
            <a:avLst/>
          </a:prstGeom>
          <a:noFill/>
        </p:spPr>
        <p:txBody>
          <a:bodyPr wrap="square" rtlCol="0">
            <a:spAutoFit/>
          </a:bodyPr>
          <a:lstStyle/>
          <a:p>
            <a:pPr algn="ctr"/>
            <a:r>
              <a:rPr lang="en-US" dirty="0"/>
              <a:t>This is the canonical “broadband” signal.</a:t>
            </a:r>
          </a:p>
          <a:p>
            <a:pPr algn="ctr"/>
            <a:endParaRPr lang="en-US" dirty="0"/>
          </a:p>
          <a:p>
            <a:pPr algn="ctr"/>
            <a:r>
              <a:rPr lang="en-US" dirty="0"/>
              <a:t>While it is </a:t>
            </a:r>
            <a:r>
              <a:rPr lang="en-US" b="1" dirty="0"/>
              <a:t>physically impossible </a:t>
            </a:r>
            <a:r>
              <a:rPr lang="en-US" dirty="0"/>
              <a:t>to create,</a:t>
            </a:r>
          </a:p>
          <a:p>
            <a:pPr algn="ctr"/>
            <a:r>
              <a:rPr lang="en-US" dirty="0"/>
              <a:t>it is effectively perfect broadband for any realizable acoustic stimulus that is transmitted via air.</a:t>
            </a:r>
          </a:p>
          <a:p>
            <a:pPr algn="ctr"/>
            <a:endParaRPr lang="en-US" dirty="0"/>
          </a:p>
          <a:p>
            <a:pPr algn="ctr"/>
            <a:r>
              <a:rPr lang="en-US" dirty="0"/>
              <a:t>As expected the value of the spectrum  is ‘1’ at all frequencies.</a:t>
            </a:r>
          </a:p>
        </p:txBody>
      </p:sp>
      <p:sp>
        <p:nvSpPr>
          <p:cNvPr id="3" name="TextBox 2">
            <a:extLst>
              <a:ext uri="{FF2B5EF4-FFF2-40B4-BE49-F238E27FC236}">
                <a16:creationId xmlns="" xmlns:a16="http://schemas.microsoft.com/office/drawing/2014/main" id="{D6DB6C45-D80D-42FB-3A07-A02BB49EE5DF}"/>
              </a:ext>
            </a:extLst>
          </p:cNvPr>
          <p:cNvSpPr txBox="1"/>
          <p:nvPr/>
        </p:nvSpPr>
        <p:spPr>
          <a:xfrm>
            <a:off x="6096000" y="5473337"/>
            <a:ext cx="5439508" cy="1200329"/>
          </a:xfrm>
          <a:prstGeom prst="rect">
            <a:avLst/>
          </a:prstGeom>
          <a:noFill/>
        </p:spPr>
        <p:txBody>
          <a:bodyPr wrap="square" rtlCol="0">
            <a:spAutoFit/>
          </a:bodyPr>
          <a:lstStyle/>
          <a:p>
            <a:pPr algn="ctr"/>
            <a:r>
              <a:rPr lang="en-US" dirty="0">
                <a:solidFill>
                  <a:srgbClr val="FF0000"/>
                </a:solidFill>
              </a:rPr>
              <a:t>Note. For all graphs, the upper axis is time in seconds (horizontal) vs. amplitude (vertical) with ‘1’ being peak amplitude.</a:t>
            </a:r>
          </a:p>
          <a:p>
            <a:pPr algn="ctr"/>
            <a:r>
              <a:rPr lang="en-US" dirty="0">
                <a:solidFill>
                  <a:srgbClr val="FF0000"/>
                </a:solidFill>
              </a:rPr>
              <a:t>The lower axis is frequency (Hz) vs. dB re full scale.</a:t>
            </a:r>
          </a:p>
        </p:txBody>
      </p:sp>
    </p:spTree>
    <p:extLst>
      <p:ext uri="{BB962C8B-B14F-4D97-AF65-F5344CB8AC3E}">
        <p14:creationId xmlns:p14="http://schemas.microsoft.com/office/powerpoint/2010/main" val="1436094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a:t>
            </a:r>
          </a:p>
        </p:txBody>
      </p:sp>
      <p:sp>
        <p:nvSpPr>
          <p:cNvPr id="3" name="Content Placeholder 2"/>
          <p:cNvSpPr>
            <a:spLocks noGrp="1"/>
          </p:cNvSpPr>
          <p:nvPr>
            <p:ph idx="1"/>
          </p:nvPr>
        </p:nvSpPr>
        <p:spPr/>
        <p:txBody>
          <a:bodyPr/>
          <a:lstStyle/>
          <a:p>
            <a:r>
              <a:rPr lang="en-US" dirty="0"/>
              <a:t>If the “pulse” that falls completely between samples happens, it has enormous out-of-band energy.  It violates the very basics of sampling theory.</a:t>
            </a:r>
          </a:p>
          <a:p>
            <a:endParaRPr lang="en-US" dirty="0"/>
          </a:p>
          <a:p>
            <a:r>
              <a:rPr lang="en-US" dirty="0"/>
              <a:t>We will see, shortly, that there is a limit to the width of a signal that can be correctly sampled.</a:t>
            </a:r>
          </a:p>
          <a:p>
            <a:endParaRPr lang="en-US" dirty="0"/>
          </a:p>
          <a:p>
            <a:r>
              <a:rPr lang="en-US" dirty="0"/>
              <a:t>Once that pulse that you think is “missed” is filtered to inside the system bandwidth, it’s no longer smaller than one sample wide!</a:t>
            </a:r>
          </a:p>
        </p:txBody>
      </p:sp>
    </p:spTree>
    <p:extLst>
      <p:ext uri="{BB962C8B-B14F-4D97-AF65-F5344CB8AC3E}">
        <p14:creationId xmlns:p14="http://schemas.microsoft.com/office/powerpoint/2010/main" val="2308722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 now, a .93 microsecond pulse.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834332"/>
            <a:ext cx="8090263" cy="5023667"/>
          </a:xfrm>
        </p:spPr>
      </p:pic>
      <p:sp>
        <p:nvSpPr>
          <p:cNvPr id="5" name="TextBox 4"/>
          <p:cNvSpPr txBox="1"/>
          <p:nvPr/>
        </p:nvSpPr>
        <p:spPr>
          <a:xfrm>
            <a:off x="8267331" y="2708366"/>
            <a:ext cx="3332486" cy="2308324"/>
          </a:xfrm>
          <a:prstGeom prst="rect">
            <a:avLst/>
          </a:prstGeom>
          <a:noFill/>
        </p:spPr>
        <p:txBody>
          <a:bodyPr wrap="square" rtlCol="0">
            <a:spAutoFit/>
          </a:bodyPr>
          <a:lstStyle/>
          <a:p>
            <a:pPr algn="ctr"/>
            <a:r>
              <a:rPr lang="en-US" dirty="0"/>
              <a:t>As you may note, it’s no longer</a:t>
            </a:r>
          </a:p>
          <a:p>
            <a:pPr algn="ctr"/>
            <a:r>
              <a:rPr lang="en-US" dirty="0"/>
              <a:t>flat.  </a:t>
            </a:r>
          </a:p>
          <a:p>
            <a:pPr algn="ctr"/>
            <a:endParaRPr lang="en-US" dirty="0"/>
          </a:p>
          <a:p>
            <a:pPr algn="ctr"/>
            <a:r>
              <a:rPr lang="en-US" dirty="0"/>
              <a:t>But that zero  in the spectrum is deceptive, because as we will see shortly, it goes back up after that drop at our fs=1024^2 / 2 Nyquist rate..</a:t>
            </a:r>
          </a:p>
        </p:txBody>
      </p:sp>
    </p:spTree>
    <p:extLst>
      <p:ext uri="{BB962C8B-B14F-4D97-AF65-F5344CB8AC3E}">
        <p14:creationId xmlns:p14="http://schemas.microsoft.com/office/powerpoint/2010/main" val="1026627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does this show us?</a:t>
            </a:r>
          </a:p>
        </p:txBody>
      </p:sp>
      <p:sp>
        <p:nvSpPr>
          <p:cNvPr id="3" name="Content Placeholder 2"/>
          <p:cNvSpPr>
            <a:spLocks noGrp="1"/>
          </p:cNvSpPr>
          <p:nvPr>
            <p:ph idx="1"/>
          </p:nvPr>
        </p:nvSpPr>
        <p:spPr/>
        <p:txBody>
          <a:bodyPr/>
          <a:lstStyle/>
          <a:p>
            <a:r>
              <a:rPr lang="en-US" dirty="0"/>
              <a:t>In order for something to even possibly be inside the system bandwidth </a:t>
            </a:r>
            <a:r>
              <a:rPr lang="en-US" b="1" i="1" u="sng" dirty="0">
                <a:solidFill>
                  <a:srgbClr val="FF0000"/>
                </a:solidFill>
              </a:rPr>
              <a:t>it must be at least 2 samples wide.</a:t>
            </a:r>
          </a:p>
          <a:p>
            <a:endParaRPr lang="en-US" b="1" i="1" u="sng" dirty="0">
              <a:solidFill>
                <a:srgbClr val="FF0000"/>
              </a:solidFill>
            </a:endParaRPr>
          </a:p>
          <a:p>
            <a:r>
              <a:rPr lang="en-US" dirty="0"/>
              <a:t>This shows the absolute minimum that a signal can have, EVER, and be ‘in band’ to any limit whatsoever.</a:t>
            </a:r>
          </a:p>
          <a:p>
            <a:endParaRPr lang="en-US" dirty="0"/>
          </a:p>
          <a:p>
            <a:r>
              <a:rPr lang="en-US" dirty="0"/>
              <a:t>Effectively at the sample rate of the graph, this is a ‘2 sample’ pulse.</a:t>
            </a:r>
          </a:p>
        </p:txBody>
      </p:sp>
    </p:spTree>
    <p:extLst>
      <p:ext uri="{BB962C8B-B14F-4D97-AF65-F5344CB8AC3E}">
        <p14:creationId xmlns:p14="http://schemas.microsoft.com/office/powerpoint/2010/main" val="21805050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532</TotalTime>
  <Words>2953</Words>
  <Application>Microsoft Office PowerPoint</Application>
  <PresentationFormat>Widescreen</PresentationFormat>
  <Paragraphs>252</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Calibri</vt:lpstr>
      <vt:lpstr>Calibri Light</vt:lpstr>
      <vt:lpstr>Office Theme</vt:lpstr>
      <vt:lpstr>What is “Bandwidth”</vt:lpstr>
      <vt:lpstr>Yeah? Who cares?</vt:lpstr>
      <vt:lpstr>Some questions I will answer today:</vt:lpstr>
      <vt:lpstr>Let’s talk about the math, as well</vt:lpstr>
      <vt:lpstr>Let’s show some pictures.</vt:lpstr>
      <vt:lpstr>The spectrum of an impulse.</vt:lpstr>
      <vt:lpstr>So?</vt:lpstr>
      <vt:lpstr>And now, a .93 microsecond pulse.</vt:lpstr>
      <vt:lpstr>What does this show us?</vt:lpstr>
      <vt:lpstr>1.4 microsecond pulse  (4 samples at 1,057,576 sampling rate)</vt:lpstr>
      <vt:lpstr>PowerPoint Presentation</vt:lpstr>
      <vt:lpstr>Making that pulse longer, longer, and longer.</vt:lpstr>
      <vt:lpstr>Ok, the “bumps” are getting smaller and smaller, but</vt:lpstr>
      <vt:lpstr>“A lot longer” (please note the change in scale in the time domain!)</vt:lpstr>
      <vt:lpstr>So, the “high frequencies keep getting smaller”</vt:lpstr>
      <vt:lpstr>Derivative, you say? </vt:lpstr>
      <vt:lpstr>Some more handy rules.  If there is:</vt:lpstr>
      <vt:lpstr>Ok, let’s do something different, control those edges!</vt:lpstr>
      <vt:lpstr>Let’s put that another way. Antialaising filters for 44, 48, and 96kHz, sampled at 192kHz</vt:lpstr>
      <vt:lpstr>So, what happened?</vt:lpstr>
      <vt:lpstr>Something to consider:</vt:lpstr>
      <vt:lpstr>What about tone bursts?</vt:lpstr>
      <vt:lpstr>Examples of tone bursts</vt:lpstr>
      <vt:lpstr>What? You can’t get that one cycle 20kHz burst through your 48kHz PCM rig?</vt:lpstr>
      <vt:lpstr>My point?</vt:lpstr>
      <vt:lpstr>Ways to limit bandwidth:</vt:lpstr>
      <vt:lpstr>A note on FIR vs. IIR filters</vt:lpstr>
      <vt:lpstr>Wait? Why is that?</vt:lpstr>
      <vt:lpstr>Some words on filters:</vt:lpstr>
      <vt:lpstr>Why do we limit bandwidth on reconstruction?</vt:lpstr>
      <vt:lpstr>First, let’s remind you of a square wave, and its spectrum:</vt:lpstr>
      <vt:lpstr>What does a properly reconstructed signal look like?</vt:lpstr>
      <vt:lpstr>Here are your choices:</vt:lpstr>
      <vt:lpstr>How about it, now?</vt:lpstr>
      <vt:lpstr>Now the spectra as well.</vt:lpstr>
      <vt:lpstr>All that “squareness”</vt:lpstr>
      <vt:lpstr>Discontinuities</vt:lpstr>
      <vt:lpstr>Just for grins, let’s demonstrate “sub sample time resolution”</vt:lpstr>
      <vt:lpstr>Yes, those are actual output waveforms. </vt:lpstr>
      <vt:lpstr>What’s the point?</vt:lpstr>
      <vt:lpstr>In summary: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“Bandwidth”</dc:title>
  <dc:creator>jj</dc:creator>
  <cp:lastModifiedBy>Microsoft account</cp:lastModifiedBy>
  <cp:revision>66</cp:revision>
  <dcterms:created xsi:type="dcterms:W3CDTF">2022-07-08T23:02:24Z</dcterms:created>
  <dcterms:modified xsi:type="dcterms:W3CDTF">2022-11-16T20:17:33Z</dcterms:modified>
</cp:coreProperties>
</file>