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9" r:id="rId2"/>
    <p:sldId id="256" r:id="rId3"/>
    <p:sldId id="257" r:id="rId4"/>
    <p:sldId id="258" r:id="rId5"/>
    <p:sldId id="259" r:id="rId6"/>
    <p:sldId id="281" r:id="rId7"/>
    <p:sldId id="260" r:id="rId8"/>
    <p:sldId id="261" r:id="rId9"/>
    <p:sldId id="282" r:id="rId10"/>
    <p:sldId id="262" r:id="rId11"/>
    <p:sldId id="263" r:id="rId12"/>
    <p:sldId id="264" r:id="rId13"/>
    <p:sldId id="265" r:id="rId14"/>
    <p:sldId id="266" r:id="rId15"/>
    <p:sldId id="267" r:id="rId16"/>
    <p:sldId id="283" r:id="rId17"/>
    <p:sldId id="268" r:id="rId18"/>
    <p:sldId id="269" r:id="rId19"/>
    <p:sldId id="270" r:id="rId20"/>
    <p:sldId id="271" r:id="rId21"/>
    <p:sldId id="272" r:id="rId22"/>
    <p:sldId id="278" r:id="rId23"/>
    <p:sldId id="273" r:id="rId24"/>
    <p:sldId id="274" r:id="rId25"/>
    <p:sldId id="284" r:id="rId26"/>
    <p:sldId id="285" r:id="rId27"/>
    <p:sldId id="286" r:id="rId28"/>
    <p:sldId id="275" r:id="rId29"/>
    <p:sldId id="276" r:id="rId30"/>
    <p:sldId id="280" r:id="rId31"/>
    <p:sldId id="277"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476" autoAdjust="0"/>
    <p:restoredTop sz="94660"/>
  </p:normalViewPr>
  <p:slideViewPr>
    <p:cSldViewPr snapToGrid="0">
      <p:cViewPr varScale="1">
        <p:scale>
          <a:sx n="83" d="100"/>
          <a:sy n="83" d="100"/>
        </p:scale>
        <p:origin x="82" y="137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C78D3-0C4E-415C-98FE-7A70EC11F28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1730F27-B375-423A-924F-10180562BB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458536A-E989-4572-A9C2-98529580F851}"/>
              </a:ext>
            </a:extLst>
          </p:cNvPr>
          <p:cNvSpPr>
            <a:spLocks noGrp="1"/>
          </p:cNvSpPr>
          <p:nvPr>
            <p:ph type="dt" sz="half" idx="10"/>
          </p:nvPr>
        </p:nvSpPr>
        <p:spPr/>
        <p:txBody>
          <a:bodyPr/>
          <a:lstStyle/>
          <a:p>
            <a:fld id="{341CB8D1-E589-4B02-8408-FD3272E8474B}" type="datetimeFigureOut">
              <a:rPr lang="en-US" smtClean="0"/>
              <a:t>1/25/2022</a:t>
            </a:fld>
            <a:endParaRPr lang="en-US"/>
          </a:p>
        </p:txBody>
      </p:sp>
      <p:sp>
        <p:nvSpPr>
          <p:cNvPr id="5" name="Footer Placeholder 4">
            <a:extLst>
              <a:ext uri="{FF2B5EF4-FFF2-40B4-BE49-F238E27FC236}">
                <a16:creationId xmlns:a16="http://schemas.microsoft.com/office/drawing/2014/main" id="{E4DB0CAF-5DAD-4CAA-9652-79E3FF78D7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68CA5-DA75-4793-BD73-6A7F1DC7D09B}"/>
              </a:ext>
            </a:extLst>
          </p:cNvPr>
          <p:cNvSpPr>
            <a:spLocks noGrp="1"/>
          </p:cNvSpPr>
          <p:nvPr>
            <p:ph type="sldNum" sz="quarter" idx="12"/>
          </p:nvPr>
        </p:nvSpPr>
        <p:spPr/>
        <p:txBody>
          <a:bodyPr/>
          <a:lstStyle/>
          <a:p>
            <a:fld id="{DA0B33CA-CAB6-4D1E-82D5-359F1AA3DB25}" type="slidenum">
              <a:rPr lang="en-US" smtClean="0"/>
              <a:t>‹#›</a:t>
            </a:fld>
            <a:endParaRPr lang="en-US"/>
          </a:p>
        </p:txBody>
      </p:sp>
    </p:spTree>
    <p:extLst>
      <p:ext uri="{BB962C8B-B14F-4D97-AF65-F5344CB8AC3E}">
        <p14:creationId xmlns:p14="http://schemas.microsoft.com/office/powerpoint/2010/main" val="3673043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1AE96-4ACB-477A-ADBB-3FB4EAA0D96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52B5480-CB75-454A-87E7-80577988DEA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12E690-3367-47FB-9517-F0854C7408B8}"/>
              </a:ext>
            </a:extLst>
          </p:cNvPr>
          <p:cNvSpPr>
            <a:spLocks noGrp="1"/>
          </p:cNvSpPr>
          <p:nvPr>
            <p:ph type="dt" sz="half" idx="10"/>
          </p:nvPr>
        </p:nvSpPr>
        <p:spPr/>
        <p:txBody>
          <a:bodyPr/>
          <a:lstStyle/>
          <a:p>
            <a:fld id="{341CB8D1-E589-4B02-8408-FD3272E8474B}" type="datetimeFigureOut">
              <a:rPr lang="en-US" smtClean="0"/>
              <a:t>1/25/2022</a:t>
            </a:fld>
            <a:endParaRPr lang="en-US"/>
          </a:p>
        </p:txBody>
      </p:sp>
      <p:sp>
        <p:nvSpPr>
          <p:cNvPr id="5" name="Footer Placeholder 4">
            <a:extLst>
              <a:ext uri="{FF2B5EF4-FFF2-40B4-BE49-F238E27FC236}">
                <a16:creationId xmlns:a16="http://schemas.microsoft.com/office/drawing/2014/main" id="{2E03E368-B5AA-4768-BDF5-83CF606D4C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C41465-8CE8-4C42-B3F6-3898F5B81918}"/>
              </a:ext>
            </a:extLst>
          </p:cNvPr>
          <p:cNvSpPr>
            <a:spLocks noGrp="1"/>
          </p:cNvSpPr>
          <p:nvPr>
            <p:ph type="sldNum" sz="quarter" idx="12"/>
          </p:nvPr>
        </p:nvSpPr>
        <p:spPr/>
        <p:txBody>
          <a:bodyPr/>
          <a:lstStyle/>
          <a:p>
            <a:fld id="{DA0B33CA-CAB6-4D1E-82D5-359F1AA3DB25}" type="slidenum">
              <a:rPr lang="en-US" smtClean="0"/>
              <a:t>‹#›</a:t>
            </a:fld>
            <a:endParaRPr lang="en-US"/>
          </a:p>
        </p:txBody>
      </p:sp>
    </p:spTree>
    <p:extLst>
      <p:ext uri="{BB962C8B-B14F-4D97-AF65-F5344CB8AC3E}">
        <p14:creationId xmlns:p14="http://schemas.microsoft.com/office/powerpoint/2010/main" val="3504992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C5D683-C56C-44F8-8660-E1FA0357C31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8B4BB88-3802-4F23-A435-26CDBB3D072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42A964-450E-485D-9B7C-BD257E8E8841}"/>
              </a:ext>
            </a:extLst>
          </p:cNvPr>
          <p:cNvSpPr>
            <a:spLocks noGrp="1"/>
          </p:cNvSpPr>
          <p:nvPr>
            <p:ph type="dt" sz="half" idx="10"/>
          </p:nvPr>
        </p:nvSpPr>
        <p:spPr/>
        <p:txBody>
          <a:bodyPr/>
          <a:lstStyle/>
          <a:p>
            <a:fld id="{341CB8D1-E589-4B02-8408-FD3272E8474B}" type="datetimeFigureOut">
              <a:rPr lang="en-US" smtClean="0"/>
              <a:t>1/25/2022</a:t>
            </a:fld>
            <a:endParaRPr lang="en-US"/>
          </a:p>
        </p:txBody>
      </p:sp>
      <p:sp>
        <p:nvSpPr>
          <p:cNvPr id="5" name="Footer Placeholder 4">
            <a:extLst>
              <a:ext uri="{FF2B5EF4-FFF2-40B4-BE49-F238E27FC236}">
                <a16:creationId xmlns:a16="http://schemas.microsoft.com/office/drawing/2014/main" id="{E56DB403-3BFE-415B-BDEB-29EF1393C6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76F4F5-E498-4441-BAA2-D68C565636C2}"/>
              </a:ext>
            </a:extLst>
          </p:cNvPr>
          <p:cNvSpPr>
            <a:spLocks noGrp="1"/>
          </p:cNvSpPr>
          <p:nvPr>
            <p:ph type="sldNum" sz="quarter" idx="12"/>
          </p:nvPr>
        </p:nvSpPr>
        <p:spPr/>
        <p:txBody>
          <a:bodyPr/>
          <a:lstStyle/>
          <a:p>
            <a:fld id="{DA0B33CA-CAB6-4D1E-82D5-359F1AA3DB25}" type="slidenum">
              <a:rPr lang="en-US" smtClean="0"/>
              <a:t>‹#›</a:t>
            </a:fld>
            <a:endParaRPr lang="en-US"/>
          </a:p>
        </p:txBody>
      </p:sp>
    </p:spTree>
    <p:extLst>
      <p:ext uri="{BB962C8B-B14F-4D97-AF65-F5344CB8AC3E}">
        <p14:creationId xmlns:p14="http://schemas.microsoft.com/office/powerpoint/2010/main" val="1597599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1CC2D-652E-4551-8CE2-00BBE7D44D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1B05B8F-2FFC-46CA-9AE9-EF60E64F239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39ED39-7A01-4625-883D-28A691BDCAB4}"/>
              </a:ext>
            </a:extLst>
          </p:cNvPr>
          <p:cNvSpPr>
            <a:spLocks noGrp="1"/>
          </p:cNvSpPr>
          <p:nvPr>
            <p:ph type="dt" sz="half" idx="10"/>
          </p:nvPr>
        </p:nvSpPr>
        <p:spPr/>
        <p:txBody>
          <a:bodyPr/>
          <a:lstStyle/>
          <a:p>
            <a:fld id="{341CB8D1-E589-4B02-8408-FD3272E8474B}" type="datetimeFigureOut">
              <a:rPr lang="en-US" smtClean="0"/>
              <a:t>1/25/2022</a:t>
            </a:fld>
            <a:endParaRPr lang="en-US"/>
          </a:p>
        </p:txBody>
      </p:sp>
      <p:sp>
        <p:nvSpPr>
          <p:cNvPr id="5" name="Footer Placeholder 4">
            <a:extLst>
              <a:ext uri="{FF2B5EF4-FFF2-40B4-BE49-F238E27FC236}">
                <a16:creationId xmlns:a16="http://schemas.microsoft.com/office/drawing/2014/main" id="{8C53FCC1-4DC1-4422-841B-B36CA854AF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625D41-6DA5-4ECD-9FAA-5418CB0B6058}"/>
              </a:ext>
            </a:extLst>
          </p:cNvPr>
          <p:cNvSpPr>
            <a:spLocks noGrp="1"/>
          </p:cNvSpPr>
          <p:nvPr>
            <p:ph type="sldNum" sz="quarter" idx="12"/>
          </p:nvPr>
        </p:nvSpPr>
        <p:spPr/>
        <p:txBody>
          <a:bodyPr/>
          <a:lstStyle/>
          <a:p>
            <a:fld id="{DA0B33CA-CAB6-4D1E-82D5-359F1AA3DB25}" type="slidenum">
              <a:rPr lang="en-US" smtClean="0"/>
              <a:t>‹#›</a:t>
            </a:fld>
            <a:endParaRPr lang="en-US"/>
          </a:p>
        </p:txBody>
      </p:sp>
    </p:spTree>
    <p:extLst>
      <p:ext uri="{BB962C8B-B14F-4D97-AF65-F5344CB8AC3E}">
        <p14:creationId xmlns:p14="http://schemas.microsoft.com/office/powerpoint/2010/main" val="25997331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0C8FA-C714-4173-9C8A-F5B1EFB4637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572D135-AA0D-47C7-902D-CDB1F4624B4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C41ECF8-4BFD-4A2B-A439-939864966A00}"/>
              </a:ext>
            </a:extLst>
          </p:cNvPr>
          <p:cNvSpPr>
            <a:spLocks noGrp="1"/>
          </p:cNvSpPr>
          <p:nvPr>
            <p:ph type="dt" sz="half" idx="10"/>
          </p:nvPr>
        </p:nvSpPr>
        <p:spPr/>
        <p:txBody>
          <a:bodyPr/>
          <a:lstStyle/>
          <a:p>
            <a:fld id="{341CB8D1-E589-4B02-8408-FD3272E8474B}" type="datetimeFigureOut">
              <a:rPr lang="en-US" smtClean="0"/>
              <a:t>1/25/2022</a:t>
            </a:fld>
            <a:endParaRPr lang="en-US"/>
          </a:p>
        </p:txBody>
      </p:sp>
      <p:sp>
        <p:nvSpPr>
          <p:cNvPr id="5" name="Footer Placeholder 4">
            <a:extLst>
              <a:ext uri="{FF2B5EF4-FFF2-40B4-BE49-F238E27FC236}">
                <a16:creationId xmlns:a16="http://schemas.microsoft.com/office/drawing/2014/main" id="{F7DFC72F-450D-42D6-9EDB-E1077DF45D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0BFCEE-7361-4E1D-A218-B2982596DBDF}"/>
              </a:ext>
            </a:extLst>
          </p:cNvPr>
          <p:cNvSpPr>
            <a:spLocks noGrp="1"/>
          </p:cNvSpPr>
          <p:nvPr>
            <p:ph type="sldNum" sz="quarter" idx="12"/>
          </p:nvPr>
        </p:nvSpPr>
        <p:spPr/>
        <p:txBody>
          <a:bodyPr/>
          <a:lstStyle/>
          <a:p>
            <a:fld id="{DA0B33CA-CAB6-4D1E-82D5-359F1AA3DB25}" type="slidenum">
              <a:rPr lang="en-US" smtClean="0"/>
              <a:t>‹#›</a:t>
            </a:fld>
            <a:endParaRPr lang="en-US"/>
          </a:p>
        </p:txBody>
      </p:sp>
    </p:spTree>
    <p:extLst>
      <p:ext uri="{BB962C8B-B14F-4D97-AF65-F5344CB8AC3E}">
        <p14:creationId xmlns:p14="http://schemas.microsoft.com/office/powerpoint/2010/main" val="12834502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93D3C-6441-49AE-BE68-E459084D62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48094E5-1C65-449E-BBC1-07F70DD291B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7779B1F-0D19-474E-85D7-05D39A66143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7A72D13-8087-4B7C-9F33-41B58810A0E0}"/>
              </a:ext>
            </a:extLst>
          </p:cNvPr>
          <p:cNvSpPr>
            <a:spLocks noGrp="1"/>
          </p:cNvSpPr>
          <p:nvPr>
            <p:ph type="dt" sz="half" idx="10"/>
          </p:nvPr>
        </p:nvSpPr>
        <p:spPr/>
        <p:txBody>
          <a:bodyPr/>
          <a:lstStyle/>
          <a:p>
            <a:fld id="{341CB8D1-E589-4B02-8408-FD3272E8474B}" type="datetimeFigureOut">
              <a:rPr lang="en-US" smtClean="0"/>
              <a:t>1/25/2022</a:t>
            </a:fld>
            <a:endParaRPr lang="en-US"/>
          </a:p>
        </p:txBody>
      </p:sp>
      <p:sp>
        <p:nvSpPr>
          <p:cNvPr id="6" name="Footer Placeholder 5">
            <a:extLst>
              <a:ext uri="{FF2B5EF4-FFF2-40B4-BE49-F238E27FC236}">
                <a16:creationId xmlns:a16="http://schemas.microsoft.com/office/drawing/2014/main" id="{25C57DFB-65FF-4B67-9AE9-E8774869E4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FD7830-E208-4DA5-B350-26AA1211323A}"/>
              </a:ext>
            </a:extLst>
          </p:cNvPr>
          <p:cNvSpPr>
            <a:spLocks noGrp="1"/>
          </p:cNvSpPr>
          <p:nvPr>
            <p:ph type="sldNum" sz="quarter" idx="12"/>
          </p:nvPr>
        </p:nvSpPr>
        <p:spPr/>
        <p:txBody>
          <a:bodyPr/>
          <a:lstStyle/>
          <a:p>
            <a:fld id="{DA0B33CA-CAB6-4D1E-82D5-359F1AA3DB25}" type="slidenum">
              <a:rPr lang="en-US" smtClean="0"/>
              <a:t>‹#›</a:t>
            </a:fld>
            <a:endParaRPr lang="en-US"/>
          </a:p>
        </p:txBody>
      </p:sp>
    </p:spTree>
    <p:extLst>
      <p:ext uri="{BB962C8B-B14F-4D97-AF65-F5344CB8AC3E}">
        <p14:creationId xmlns:p14="http://schemas.microsoft.com/office/powerpoint/2010/main" val="2074811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016D2-1470-4180-B232-680AFC44906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122AF7D-EA5D-4883-976A-E772E4AC41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403B5A3-61D0-4FF9-BF2C-E574E9E6022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F81E01A-BA16-4FB8-8C35-82FD0F410B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A4D2527-7321-4EC7-8031-7CD78EA8D39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62205EB-1101-4785-9893-FBFC3B6A0A29}"/>
              </a:ext>
            </a:extLst>
          </p:cNvPr>
          <p:cNvSpPr>
            <a:spLocks noGrp="1"/>
          </p:cNvSpPr>
          <p:nvPr>
            <p:ph type="dt" sz="half" idx="10"/>
          </p:nvPr>
        </p:nvSpPr>
        <p:spPr/>
        <p:txBody>
          <a:bodyPr/>
          <a:lstStyle/>
          <a:p>
            <a:fld id="{341CB8D1-E589-4B02-8408-FD3272E8474B}" type="datetimeFigureOut">
              <a:rPr lang="en-US" smtClean="0"/>
              <a:t>1/25/2022</a:t>
            </a:fld>
            <a:endParaRPr lang="en-US"/>
          </a:p>
        </p:txBody>
      </p:sp>
      <p:sp>
        <p:nvSpPr>
          <p:cNvPr id="8" name="Footer Placeholder 7">
            <a:extLst>
              <a:ext uri="{FF2B5EF4-FFF2-40B4-BE49-F238E27FC236}">
                <a16:creationId xmlns:a16="http://schemas.microsoft.com/office/drawing/2014/main" id="{7FEEADA5-09EF-4A07-A4F1-BFE8CADCB13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EF22459-C3FB-456A-93FF-10C6BE0A8704}"/>
              </a:ext>
            </a:extLst>
          </p:cNvPr>
          <p:cNvSpPr>
            <a:spLocks noGrp="1"/>
          </p:cNvSpPr>
          <p:nvPr>
            <p:ph type="sldNum" sz="quarter" idx="12"/>
          </p:nvPr>
        </p:nvSpPr>
        <p:spPr/>
        <p:txBody>
          <a:bodyPr/>
          <a:lstStyle/>
          <a:p>
            <a:fld id="{DA0B33CA-CAB6-4D1E-82D5-359F1AA3DB25}" type="slidenum">
              <a:rPr lang="en-US" smtClean="0"/>
              <a:t>‹#›</a:t>
            </a:fld>
            <a:endParaRPr lang="en-US"/>
          </a:p>
        </p:txBody>
      </p:sp>
    </p:spTree>
    <p:extLst>
      <p:ext uri="{BB962C8B-B14F-4D97-AF65-F5344CB8AC3E}">
        <p14:creationId xmlns:p14="http://schemas.microsoft.com/office/powerpoint/2010/main" val="2732315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C3E12-FB61-4CD5-B782-D150DE91A7A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7877B1C-9319-40BA-A715-6BCF5A3DEC83}"/>
              </a:ext>
            </a:extLst>
          </p:cNvPr>
          <p:cNvSpPr>
            <a:spLocks noGrp="1"/>
          </p:cNvSpPr>
          <p:nvPr>
            <p:ph type="dt" sz="half" idx="10"/>
          </p:nvPr>
        </p:nvSpPr>
        <p:spPr/>
        <p:txBody>
          <a:bodyPr/>
          <a:lstStyle/>
          <a:p>
            <a:fld id="{341CB8D1-E589-4B02-8408-FD3272E8474B}" type="datetimeFigureOut">
              <a:rPr lang="en-US" smtClean="0"/>
              <a:t>1/25/2022</a:t>
            </a:fld>
            <a:endParaRPr lang="en-US"/>
          </a:p>
        </p:txBody>
      </p:sp>
      <p:sp>
        <p:nvSpPr>
          <p:cNvPr id="4" name="Footer Placeholder 3">
            <a:extLst>
              <a:ext uri="{FF2B5EF4-FFF2-40B4-BE49-F238E27FC236}">
                <a16:creationId xmlns:a16="http://schemas.microsoft.com/office/drawing/2014/main" id="{11AE622D-6A6C-4463-8FE7-309F16627EE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FB70F42-A1F2-49E4-BDB3-44C70E056343}"/>
              </a:ext>
            </a:extLst>
          </p:cNvPr>
          <p:cNvSpPr>
            <a:spLocks noGrp="1"/>
          </p:cNvSpPr>
          <p:nvPr>
            <p:ph type="sldNum" sz="quarter" idx="12"/>
          </p:nvPr>
        </p:nvSpPr>
        <p:spPr/>
        <p:txBody>
          <a:bodyPr/>
          <a:lstStyle/>
          <a:p>
            <a:fld id="{DA0B33CA-CAB6-4D1E-82D5-359F1AA3DB25}" type="slidenum">
              <a:rPr lang="en-US" smtClean="0"/>
              <a:t>‹#›</a:t>
            </a:fld>
            <a:endParaRPr lang="en-US"/>
          </a:p>
        </p:txBody>
      </p:sp>
    </p:spTree>
    <p:extLst>
      <p:ext uri="{BB962C8B-B14F-4D97-AF65-F5344CB8AC3E}">
        <p14:creationId xmlns:p14="http://schemas.microsoft.com/office/powerpoint/2010/main" val="17015177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02B384F-1572-4319-883F-BED35252EE90}"/>
              </a:ext>
            </a:extLst>
          </p:cNvPr>
          <p:cNvSpPr>
            <a:spLocks noGrp="1"/>
          </p:cNvSpPr>
          <p:nvPr>
            <p:ph type="dt" sz="half" idx="10"/>
          </p:nvPr>
        </p:nvSpPr>
        <p:spPr/>
        <p:txBody>
          <a:bodyPr/>
          <a:lstStyle/>
          <a:p>
            <a:fld id="{341CB8D1-E589-4B02-8408-FD3272E8474B}" type="datetimeFigureOut">
              <a:rPr lang="en-US" smtClean="0"/>
              <a:t>1/25/2022</a:t>
            </a:fld>
            <a:endParaRPr lang="en-US"/>
          </a:p>
        </p:txBody>
      </p:sp>
      <p:sp>
        <p:nvSpPr>
          <p:cNvPr id="3" name="Footer Placeholder 2">
            <a:extLst>
              <a:ext uri="{FF2B5EF4-FFF2-40B4-BE49-F238E27FC236}">
                <a16:creationId xmlns:a16="http://schemas.microsoft.com/office/drawing/2014/main" id="{4AAD562A-92AE-4107-9225-2A98730FE55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E2A2D7D-955C-4CC7-9320-EF500CE58909}"/>
              </a:ext>
            </a:extLst>
          </p:cNvPr>
          <p:cNvSpPr>
            <a:spLocks noGrp="1"/>
          </p:cNvSpPr>
          <p:nvPr>
            <p:ph type="sldNum" sz="quarter" idx="12"/>
          </p:nvPr>
        </p:nvSpPr>
        <p:spPr/>
        <p:txBody>
          <a:bodyPr/>
          <a:lstStyle/>
          <a:p>
            <a:fld id="{DA0B33CA-CAB6-4D1E-82D5-359F1AA3DB25}" type="slidenum">
              <a:rPr lang="en-US" smtClean="0"/>
              <a:t>‹#›</a:t>
            </a:fld>
            <a:endParaRPr lang="en-US"/>
          </a:p>
        </p:txBody>
      </p:sp>
    </p:spTree>
    <p:extLst>
      <p:ext uri="{BB962C8B-B14F-4D97-AF65-F5344CB8AC3E}">
        <p14:creationId xmlns:p14="http://schemas.microsoft.com/office/powerpoint/2010/main" val="581170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FDD63-FA0B-411C-AF9F-075F2A8A2EB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4DA197C-4407-4DD7-81D9-207EC4224E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2932812-3DE9-4698-A9B3-77A24227E6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E41A292-99EF-4D76-8F1E-C6289E310DFF}"/>
              </a:ext>
            </a:extLst>
          </p:cNvPr>
          <p:cNvSpPr>
            <a:spLocks noGrp="1"/>
          </p:cNvSpPr>
          <p:nvPr>
            <p:ph type="dt" sz="half" idx="10"/>
          </p:nvPr>
        </p:nvSpPr>
        <p:spPr/>
        <p:txBody>
          <a:bodyPr/>
          <a:lstStyle/>
          <a:p>
            <a:fld id="{341CB8D1-E589-4B02-8408-FD3272E8474B}" type="datetimeFigureOut">
              <a:rPr lang="en-US" smtClean="0"/>
              <a:t>1/25/2022</a:t>
            </a:fld>
            <a:endParaRPr lang="en-US"/>
          </a:p>
        </p:txBody>
      </p:sp>
      <p:sp>
        <p:nvSpPr>
          <p:cNvPr id="6" name="Footer Placeholder 5">
            <a:extLst>
              <a:ext uri="{FF2B5EF4-FFF2-40B4-BE49-F238E27FC236}">
                <a16:creationId xmlns:a16="http://schemas.microsoft.com/office/drawing/2014/main" id="{BB0C698E-36DE-45DF-9B25-B459FB2B090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23C339-9CC4-4032-B419-619530E911E3}"/>
              </a:ext>
            </a:extLst>
          </p:cNvPr>
          <p:cNvSpPr>
            <a:spLocks noGrp="1"/>
          </p:cNvSpPr>
          <p:nvPr>
            <p:ph type="sldNum" sz="quarter" idx="12"/>
          </p:nvPr>
        </p:nvSpPr>
        <p:spPr/>
        <p:txBody>
          <a:bodyPr/>
          <a:lstStyle/>
          <a:p>
            <a:fld id="{DA0B33CA-CAB6-4D1E-82D5-359F1AA3DB25}" type="slidenum">
              <a:rPr lang="en-US" smtClean="0"/>
              <a:t>‹#›</a:t>
            </a:fld>
            <a:endParaRPr lang="en-US"/>
          </a:p>
        </p:txBody>
      </p:sp>
    </p:spTree>
    <p:extLst>
      <p:ext uri="{BB962C8B-B14F-4D97-AF65-F5344CB8AC3E}">
        <p14:creationId xmlns:p14="http://schemas.microsoft.com/office/powerpoint/2010/main" val="40319834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25B70-B5C1-48D7-BFB6-125F485FF15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08FDFEB-C5C0-4E38-BEAC-1830FF2E0F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D96F6E8-8B1E-4657-BB1D-E822A48F26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205FDF-B575-4904-8B39-FC64D7EDA1F6}"/>
              </a:ext>
            </a:extLst>
          </p:cNvPr>
          <p:cNvSpPr>
            <a:spLocks noGrp="1"/>
          </p:cNvSpPr>
          <p:nvPr>
            <p:ph type="dt" sz="half" idx="10"/>
          </p:nvPr>
        </p:nvSpPr>
        <p:spPr/>
        <p:txBody>
          <a:bodyPr/>
          <a:lstStyle/>
          <a:p>
            <a:fld id="{341CB8D1-E589-4B02-8408-FD3272E8474B}" type="datetimeFigureOut">
              <a:rPr lang="en-US" smtClean="0"/>
              <a:t>1/25/2022</a:t>
            </a:fld>
            <a:endParaRPr lang="en-US"/>
          </a:p>
        </p:txBody>
      </p:sp>
      <p:sp>
        <p:nvSpPr>
          <p:cNvPr id="6" name="Footer Placeholder 5">
            <a:extLst>
              <a:ext uri="{FF2B5EF4-FFF2-40B4-BE49-F238E27FC236}">
                <a16:creationId xmlns:a16="http://schemas.microsoft.com/office/drawing/2014/main" id="{86744422-7A41-4CF6-8B97-AE013A1647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E7D318-4F45-4EF4-8001-B555C7912690}"/>
              </a:ext>
            </a:extLst>
          </p:cNvPr>
          <p:cNvSpPr>
            <a:spLocks noGrp="1"/>
          </p:cNvSpPr>
          <p:nvPr>
            <p:ph type="sldNum" sz="quarter" idx="12"/>
          </p:nvPr>
        </p:nvSpPr>
        <p:spPr/>
        <p:txBody>
          <a:bodyPr/>
          <a:lstStyle/>
          <a:p>
            <a:fld id="{DA0B33CA-CAB6-4D1E-82D5-359F1AA3DB25}" type="slidenum">
              <a:rPr lang="en-US" smtClean="0"/>
              <a:t>‹#›</a:t>
            </a:fld>
            <a:endParaRPr lang="en-US"/>
          </a:p>
        </p:txBody>
      </p:sp>
    </p:spTree>
    <p:extLst>
      <p:ext uri="{BB962C8B-B14F-4D97-AF65-F5344CB8AC3E}">
        <p14:creationId xmlns:p14="http://schemas.microsoft.com/office/powerpoint/2010/main" val="35757310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61898C2-F866-4794-A34C-E534790F4F8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53DF3F0-DC8F-4C63-9192-58FE0FA803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9E3815-CA40-42B0-9DEE-62BBD56B1A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1CB8D1-E589-4B02-8408-FD3272E8474B}" type="datetimeFigureOut">
              <a:rPr lang="en-US" smtClean="0"/>
              <a:t>1/25/2022</a:t>
            </a:fld>
            <a:endParaRPr lang="en-US"/>
          </a:p>
        </p:txBody>
      </p:sp>
      <p:sp>
        <p:nvSpPr>
          <p:cNvPr id="5" name="Footer Placeholder 4">
            <a:extLst>
              <a:ext uri="{FF2B5EF4-FFF2-40B4-BE49-F238E27FC236}">
                <a16:creationId xmlns:a16="http://schemas.microsoft.com/office/drawing/2014/main" id="{0A219330-2188-4EB3-AAB1-AABED25D60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AB2A21C-EA50-43F3-9E1F-395A84544B2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0B33CA-CAB6-4D1E-82D5-359F1AA3DB25}" type="slidenum">
              <a:rPr lang="en-US" smtClean="0"/>
              <a:t>‹#›</a:t>
            </a:fld>
            <a:endParaRPr lang="en-US"/>
          </a:p>
        </p:txBody>
      </p:sp>
    </p:spTree>
    <p:extLst>
      <p:ext uri="{BB962C8B-B14F-4D97-AF65-F5344CB8AC3E}">
        <p14:creationId xmlns:p14="http://schemas.microsoft.com/office/powerpoint/2010/main" val="4237284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we.tl/t-VwIbzGCh94"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531341"/>
            <a:ext cx="9144000" cy="1248676"/>
          </a:xfrm>
        </p:spPr>
        <p:txBody>
          <a:bodyPr/>
          <a:lstStyle/>
          <a:p>
            <a:r>
              <a:rPr lang="en-US" dirty="0"/>
              <a:t>BEFORE WE START</a:t>
            </a:r>
          </a:p>
        </p:txBody>
      </p:sp>
      <p:sp>
        <p:nvSpPr>
          <p:cNvPr id="3" name="Subtitle 2"/>
          <p:cNvSpPr>
            <a:spLocks noGrp="1"/>
          </p:cNvSpPr>
          <p:nvPr>
            <p:ph type="subTitle" idx="1"/>
          </p:nvPr>
        </p:nvSpPr>
        <p:spPr>
          <a:xfrm>
            <a:off x="1524000" y="2601141"/>
            <a:ext cx="9144000" cy="2860546"/>
          </a:xfrm>
        </p:spPr>
        <p:txBody>
          <a:bodyPr>
            <a:normAutofit fontScale="92500" lnSpcReduction="20000"/>
          </a:bodyPr>
          <a:lstStyle/>
          <a:p>
            <a:r>
              <a:rPr lang="en-US" dirty="0"/>
              <a:t>PLEASE GO TO </a:t>
            </a:r>
            <a:r>
              <a:rPr lang="en-US" dirty="0">
                <a:hlinkClick r:id="rId2"/>
              </a:rPr>
              <a:t>https://we.tl/t-VwIbzGCh94</a:t>
            </a:r>
            <a:r>
              <a:rPr lang="en-US" dirty="0"/>
              <a:t> AND PICK UP THE ZIP FILE. </a:t>
            </a:r>
          </a:p>
          <a:p>
            <a:r>
              <a:rPr lang="en-US" dirty="0"/>
              <a:t> Unpack it.</a:t>
            </a:r>
          </a:p>
          <a:p>
            <a:r>
              <a:rPr lang="en-US" dirty="0"/>
              <a:t>This will give you a set of files that I intend to demonstrate masking with.</a:t>
            </a:r>
          </a:p>
          <a:p>
            <a:r>
              <a:rPr lang="en-US" dirty="0"/>
              <a:t>These can not be made into .mp3 or other encoded formats without risking loss of the intended masking phenomena.</a:t>
            </a:r>
          </a:p>
          <a:p>
            <a:r>
              <a:rPr lang="en-US" dirty="0"/>
              <a:t>Please listen in headphones.</a:t>
            </a:r>
          </a:p>
          <a:p>
            <a:r>
              <a:rPr lang="en-US" dirty="0"/>
              <a:t>Use the file named “nbnoise.wav” to set a comfortable, not excessive listening level. </a:t>
            </a:r>
          </a:p>
        </p:txBody>
      </p:sp>
    </p:spTree>
    <p:extLst>
      <p:ext uri="{BB962C8B-B14F-4D97-AF65-F5344CB8AC3E}">
        <p14:creationId xmlns:p14="http://schemas.microsoft.com/office/powerpoint/2010/main" val="26042366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 what did you hear?</a:t>
            </a:r>
          </a:p>
        </p:txBody>
      </p:sp>
      <p:sp>
        <p:nvSpPr>
          <p:cNvPr id="3" name="Content Placeholder 2"/>
          <p:cNvSpPr>
            <a:spLocks noGrp="1"/>
          </p:cNvSpPr>
          <p:nvPr>
            <p:ph idx="1"/>
          </p:nvPr>
        </p:nvSpPr>
        <p:spPr/>
        <p:txBody>
          <a:bodyPr>
            <a:normAutofit fontScale="77500" lnSpcReduction="20000"/>
          </a:bodyPr>
          <a:lstStyle/>
          <a:p>
            <a:r>
              <a:rPr lang="en-US" dirty="0" err="1"/>
              <a:t>Nbnoise</a:t>
            </a:r>
            <a:r>
              <a:rPr lang="en-US" dirty="0"/>
              <a:t> vs </a:t>
            </a:r>
            <a:r>
              <a:rPr lang="en-US" dirty="0" err="1"/>
              <a:t>nbnoise+sin</a:t>
            </a:r>
            <a:endParaRPr lang="en-US" dirty="0"/>
          </a:p>
          <a:p>
            <a:pPr lvl="1"/>
            <a:r>
              <a:rPr lang="en-US" dirty="0"/>
              <a:t>Most likely nothing at all.</a:t>
            </a:r>
          </a:p>
          <a:p>
            <a:pPr lvl="1"/>
            <a:r>
              <a:rPr lang="en-US" dirty="0"/>
              <a:t>This exhibits masking.</a:t>
            </a:r>
          </a:p>
          <a:p>
            <a:pPr lvl="1"/>
            <a:endParaRPr lang="en-US" dirty="0"/>
          </a:p>
          <a:p>
            <a:r>
              <a:rPr lang="en-US" dirty="0" err="1"/>
              <a:t>Nbnoise</a:t>
            </a:r>
            <a:r>
              <a:rPr lang="en-US" dirty="0"/>
              <a:t> vs. nbnoise+sin2</a:t>
            </a:r>
          </a:p>
          <a:p>
            <a:pPr lvl="1"/>
            <a:r>
              <a:rPr lang="en-US" dirty="0"/>
              <a:t>Come on, anyone could hear that!</a:t>
            </a:r>
          </a:p>
          <a:p>
            <a:pPr lvl="1"/>
            <a:r>
              <a:rPr lang="en-US" dirty="0"/>
              <a:t>That’s not masked, for sure.</a:t>
            </a:r>
          </a:p>
          <a:p>
            <a:r>
              <a:rPr lang="en-US" dirty="0"/>
              <a:t>The masker is narrow band noise in one ERB around500 </a:t>
            </a:r>
            <a:r>
              <a:rPr lang="en-US" dirty="0" err="1"/>
              <a:t>H.z</a:t>
            </a:r>
            <a:endParaRPr lang="en-US" dirty="0"/>
          </a:p>
          <a:p>
            <a:r>
              <a:rPr lang="en-US" dirty="0"/>
              <a:t>There is a sine wave in both examples, just at different frequencies. The two sine waves have the same level.</a:t>
            </a:r>
          </a:p>
          <a:p>
            <a:r>
              <a:rPr lang="en-US" dirty="0">
                <a:solidFill>
                  <a:srgbClr val="FF0000"/>
                </a:solidFill>
              </a:rPr>
              <a:t>The level of the noise and sine are unchanged, only the frequency of the sine wave is varied.  This is a very important point, masking happens primarily inside one ERB.</a:t>
            </a:r>
          </a:p>
          <a:p>
            <a:pPr lvl="1"/>
            <a:r>
              <a:rPr lang="en-US" dirty="0"/>
              <a:t>The first example puts the tone in the middle of the ERB constituting the narrowband noise.</a:t>
            </a:r>
          </a:p>
          <a:p>
            <a:pPr lvl="1"/>
            <a:r>
              <a:rPr lang="en-US" dirty="0"/>
              <a:t>The second puts the tone an octave lower.</a:t>
            </a:r>
          </a:p>
        </p:txBody>
      </p:sp>
    </p:spTree>
    <p:extLst>
      <p:ext uri="{BB962C8B-B14F-4D97-AF65-F5344CB8AC3E}">
        <p14:creationId xmlns:p14="http://schemas.microsoft.com/office/powerpoint/2010/main" val="2663101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 what’s the point?</a:t>
            </a:r>
          </a:p>
        </p:txBody>
      </p:sp>
      <p:sp>
        <p:nvSpPr>
          <p:cNvPr id="3" name="Content Placeholder 2"/>
          <p:cNvSpPr>
            <a:spLocks noGrp="1"/>
          </p:cNvSpPr>
          <p:nvPr>
            <p:ph idx="1"/>
          </p:nvPr>
        </p:nvSpPr>
        <p:spPr/>
        <p:txBody>
          <a:bodyPr/>
          <a:lstStyle/>
          <a:p>
            <a:r>
              <a:rPr lang="en-US" dirty="0"/>
              <a:t>Well, that’s two signals of identical “SNR”</a:t>
            </a:r>
          </a:p>
          <a:p>
            <a:r>
              <a:rPr lang="en-US" dirty="0"/>
              <a:t>One masks the sine wave completely</a:t>
            </a:r>
          </a:p>
          <a:p>
            <a:r>
              <a:rPr lang="en-US" dirty="0"/>
              <a:t>The other one doesn’t even come close</a:t>
            </a:r>
          </a:p>
          <a:p>
            <a:endParaRPr lang="en-US" dirty="0"/>
          </a:p>
          <a:p>
            <a:r>
              <a:rPr lang="en-US" dirty="0"/>
              <a:t>This, in addition to demonstrating masking, makes it perfectly clear that masking is frequency dependent.</a:t>
            </a:r>
          </a:p>
        </p:txBody>
      </p:sp>
    </p:spTree>
    <p:extLst>
      <p:ext uri="{BB962C8B-B14F-4D97-AF65-F5344CB8AC3E}">
        <p14:creationId xmlns:p14="http://schemas.microsoft.com/office/powerpoint/2010/main" val="17206703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Masking principle 1:</a:t>
            </a:r>
          </a:p>
        </p:txBody>
      </p:sp>
      <p:sp>
        <p:nvSpPr>
          <p:cNvPr id="3" name="Content Placeholder 2"/>
          <p:cNvSpPr>
            <a:spLocks noGrp="1"/>
          </p:cNvSpPr>
          <p:nvPr>
            <p:ph idx="1"/>
          </p:nvPr>
        </p:nvSpPr>
        <p:spPr/>
        <p:txBody>
          <a:bodyPr/>
          <a:lstStyle/>
          <a:p>
            <a:r>
              <a:rPr lang="en-US" dirty="0"/>
              <a:t>Masking is frequency based.  Frequencies near each other in an ERB scale interact.</a:t>
            </a:r>
          </a:p>
          <a:p>
            <a:pPr lvl="1"/>
            <a:r>
              <a:rPr lang="en-US" dirty="0"/>
              <a:t>But there’s more. Masking spreads UPWARD in frequency. There is some masking up to 2-3 ERB’s above the masking signal. Not much, but enough to be important for perceptual coders.</a:t>
            </a:r>
          </a:p>
          <a:p>
            <a:pPr lvl="1"/>
            <a:endParaRPr lang="en-US" dirty="0"/>
          </a:p>
          <a:p>
            <a:pPr lvl="1"/>
            <a:r>
              <a:rPr lang="en-US" dirty="0"/>
              <a:t>Masking does NOT spread downward to any substantial extent. Once you get a half ERB below the masker, masking is mostly gone.</a:t>
            </a:r>
          </a:p>
          <a:p>
            <a:pPr lvl="1"/>
            <a:endParaRPr lang="en-US" dirty="0"/>
          </a:p>
          <a:p>
            <a:pPr lvl="1"/>
            <a:r>
              <a:rPr lang="en-US" dirty="0"/>
              <a:t>Hence the difference in the two files with a sine wave added.</a:t>
            </a:r>
          </a:p>
        </p:txBody>
      </p:sp>
    </p:spTree>
    <p:extLst>
      <p:ext uri="{BB962C8B-B14F-4D97-AF65-F5344CB8AC3E}">
        <p14:creationId xmlns:p14="http://schemas.microsoft.com/office/powerpoint/2010/main" val="19150755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Which means, of course</a:t>
            </a:r>
          </a:p>
        </p:txBody>
      </p:sp>
      <p:sp>
        <p:nvSpPr>
          <p:cNvPr id="3" name="Content Placeholder 2"/>
          <p:cNvSpPr>
            <a:spLocks noGrp="1"/>
          </p:cNvSpPr>
          <p:nvPr>
            <p:ph idx="1"/>
          </p:nvPr>
        </p:nvSpPr>
        <p:spPr>
          <a:xfrm>
            <a:off x="838200" y="1371600"/>
            <a:ext cx="10515600" cy="4805363"/>
          </a:xfrm>
        </p:spPr>
        <p:txBody>
          <a:bodyPr>
            <a:normAutofit lnSpcReduction="10000"/>
          </a:bodyPr>
          <a:lstStyle/>
          <a:p>
            <a:r>
              <a:rPr lang="en-US" dirty="0"/>
              <a:t>If two signals have substantially different frequency spectra</a:t>
            </a:r>
          </a:p>
          <a:p>
            <a:pPr lvl="1"/>
            <a:r>
              <a:rPr lang="en-US" dirty="0"/>
              <a:t>They won’t mask each other unless the level difference is enormous.</a:t>
            </a:r>
          </a:p>
          <a:p>
            <a:pPr lvl="1"/>
            <a:r>
              <a:rPr lang="en-US" dirty="0"/>
              <a:t>BUT this does not mean two signals with similar spectra will interact and have some parts masked.</a:t>
            </a:r>
          </a:p>
          <a:p>
            <a:pPr lvl="1"/>
            <a:endParaRPr lang="en-US" dirty="0"/>
          </a:p>
          <a:p>
            <a:r>
              <a:rPr lang="en-US" dirty="0"/>
              <a:t>Second principle of masking:</a:t>
            </a:r>
          </a:p>
          <a:p>
            <a:pPr lvl="1"/>
            <a:r>
              <a:rPr lang="en-US" dirty="0"/>
              <a:t>There is simultaneous masking (both signals present at the same time), which is the strongest case.</a:t>
            </a:r>
          </a:p>
          <a:p>
            <a:pPr lvl="1"/>
            <a:r>
              <a:rPr lang="en-US" dirty="0"/>
              <a:t>There is </a:t>
            </a:r>
            <a:r>
              <a:rPr lang="en-US" dirty="0" err="1"/>
              <a:t>postmasking</a:t>
            </a:r>
            <a:r>
              <a:rPr lang="en-US" dirty="0"/>
              <a:t>, where the masker comes first, followed by the masked signal. This is a much smaller effect, and often tricky to take advantage of.</a:t>
            </a:r>
          </a:p>
          <a:p>
            <a:pPr lvl="1"/>
            <a:r>
              <a:rPr lang="en-US" dirty="0"/>
              <a:t>There is </a:t>
            </a:r>
            <a:r>
              <a:rPr lang="en-US" dirty="0" err="1"/>
              <a:t>premasking</a:t>
            </a:r>
            <a:r>
              <a:rPr lang="en-US" dirty="0"/>
              <a:t>, where the masker comes after the masked signal. For all useful purposes, this does not exist. This is where the dread ‘pre-echo’ comes from.</a:t>
            </a:r>
          </a:p>
        </p:txBody>
      </p:sp>
    </p:spTree>
    <p:extLst>
      <p:ext uri="{BB962C8B-B14F-4D97-AF65-F5344CB8AC3E}">
        <p14:creationId xmlns:p14="http://schemas.microsoft.com/office/powerpoint/2010/main" val="10972482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 now, the first two rules of masking</a:t>
            </a:r>
          </a:p>
        </p:txBody>
      </p:sp>
      <p:sp>
        <p:nvSpPr>
          <p:cNvPr id="3" name="Content Placeholder 2"/>
          <p:cNvSpPr>
            <a:spLocks noGrp="1"/>
          </p:cNvSpPr>
          <p:nvPr>
            <p:ph idx="1"/>
          </p:nvPr>
        </p:nvSpPr>
        <p:spPr/>
        <p:txBody>
          <a:bodyPr/>
          <a:lstStyle/>
          <a:p>
            <a:r>
              <a:rPr lang="en-US" dirty="0"/>
              <a:t>To interact and have masking, you must have similar spectra from the two signals.</a:t>
            </a:r>
          </a:p>
          <a:p>
            <a:r>
              <a:rPr lang="en-US" dirty="0"/>
              <a:t>There must be enough level difference to provide masking.</a:t>
            </a:r>
          </a:p>
          <a:p>
            <a:r>
              <a:rPr lang="en-US" dirty="0"/>
              <a:t>The two signals must be closely time aligned.</a:t>
            </a:r>
            <a:br>
              <a:rPr lang="en-US" dirty="0"/>
            </a:br>
            <a:br>
              <a:rPr lang="en-US" dirty="0"/>
            </a:br>
            <a:r>
              <a:rPr lang="en-US" dirty="0"/>
              <a:t>WAIT, the first THREE rule of masking are …</a:t>
            </a:r>
          </a:p>
        </p:txBody>
      </p:sp>
    </p:spTree>
    <p:extLst>
      <p:ext uri="{BB962C8B-B14F-4D97-AF65-F5344CB8AC3E}">
        <p14:creationId xmlns:p14="http://schemas.microsoft.com/office/powerpoint/2010/main" val="30742572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 then, 30 dB down inside an ERB, with no pre-echo, in simultaneous situations and you’re good?</a:t>
            </a:r>
          </a:p>
        </p:txBody>
      </p:sp>
      <p:sp>
        <p:nvSpPr>
          <p:cNvPr id="3" name="Content Placeholder 2"/>
          <p:cNvSpPr>
            <a:spLocks noGrp="1"/>
          </p:cNvSpPr>
          <p:nvPr>
            <p:ph idx="1"/>
          </p:nvPr>
        </p:nvSpPr>
        <p:spPr/>
        <p:txBody>
          <a:bodyPr>
            <a:normAutofit fontScale="92500"/>
          </a:bodyPr>
          <a:lstStyle/>
          <a:p>
            <a:r>
              <a:rPr lang="en-US" dirty="0"/>
              <a:t>Well, maybe, but you often need much less than 30dB.</a:t>
            </a:r>
          </a:p>
          <a:p>
            <a:endParaRPr lang="en-US" dirty="0"/>
          </a:p>
          <a:p>
            <a:r>
              <a:rPr lang="en-US" dirty="0"/>
              <a:t>The next demo:</a:t>
            </a:r>
          </a:p>
          <a:p>
            <a:pPr lvl="1"/>
            <a:r>
              <a:rPr lang="en-US" dirty="0"/>
              <a:t>Tmn.wav</a:t>
            </a:r>
          </a:p>
          <a:p>
            <a:pPr lvl="1"/>
            <a:r>
              <a:rPr lang="en-US" dirty="0"/>
              <a:t>Nmt.wav</a:t>
            </a:r>
          </a:p>
          <a:p>
            <a:pPr lvl="1"/>
            <a:r>
              <a:rPr lang="en-US" dirty="0"/>
              <a:t>Again, use headphones.</a:t>
            </a:r>
          </a:p>
          <a:p>
            <a:r>
              <a:rPr lang="en-US" dirty="0"/>
              <a:t>The first file is a tone (sine wave) masking noise. The noise level is 15dB.</a:t>
            </a:r>
          </a:p>
          <a:p>
            <a:r>
              <a:rPr lang="en-US" dirty="0"/>
              <a:t>The second one is noise masking tone, same difference.</a:t>
            </a:r>
          </a:p>
          <a:p>
            <a:pPr lvl="1"/>
            <a:r>
              <a:rPr lang="en-US" dirty="0"/>
              <a:t>Note nmt.wav is the same file as nbnoisesin.wav  You can use nbnoise.wav to compare.  The noise in the tone masking noise file is kind of obvious by itself.</a:t>
            </a:r>
          </a:p>
        </p:txBody>
      </p:sp>
    </p:spTree>
    <p:extLst>
      <p:ext uri="{BB962C8B-B14F-4D97-AF65-F5344CB8AC3E}">
        <p14:creationId xmlns:p14="http://schemas.microsoft.com/office/powerpoint/2010/main" val="12808399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6A261A2-5E2C-47FD-965B-8A63A7020E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365125"/>
            <a:ext cx="12191999" cy="3237057"/>
          </a:xfrm>
          <a:prstGeom prst="rect">
            <a:avLst/>
          </a:prstGeom>
        </p:spPr>
      </p:pic>
      <p:sp>
        <p:nvSpPr>
          <p:cNvPr id="2" name="Title 1">
            <a:extLst>
              <a:ext uri="{FF2B5EF4-FFF2-40B4-BE49-F238E27FC236}">
                <a16:creationId xmlns:a16="http://schemas.microsoft.com/office/drawing/2014/main" id="{DC25158D-2DA2-4532-96B4-D500944C06F2}"/>
              </a:ext>
            </a:extLst>
          </p:cNvPr>
          <p:cNvSpPr>
            <a:spLocks noGrp="1"/>
          </p:cNvSpPr>
          <p:nvPr>
            <p:ph type="title"/>
          </p:nvPr>
        </p:nvSpPr>
        <p:spPr/>
        <p:txBody>
          <a:bodyPr/>
          <a:lstStyle/>
          <a:p>
            <a:r>
              <a:rPr lang="en-US" dirty="0"/>
              <a:t>The spectra</a:t>
            </a:r>
          </a:p>
        </p:txBody>
      </p:sp>
      <p:pic>
        <p:nvPicPr>
          <p:cNvPr id="7" name="Picture 6">
            <a:extLst>
              <a:ext uri="{FF2B5EF4-FFF2-40B4-BE49-F238E27FC236}">
                <a16:creationId xmlns:a16="http://schemas.microsoft.com/office/drawing/2014/main" id="{BEC20C30-5F5B-4EEE-9B5F-327D76DE0C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05382"/>
            <a:ext cx="12192000" cy="2824018"/>
          </a:xfrm>
          <a:prstGeom prst="rect">
            <a:avLst/>
          </a:prstGeom>
        </p:spPr>
      </p:pic>
      <p:sp>
        <p:nvSpPr>
          <p:cNvPr id="8" name="TextBox 7">
            <a:extLst>
              <a:ext uri="{FF2B5EF4-FFF2-40B4-BE49-F238E27FC236}">
                <a16:creationId xmlns:a16="http://schemas.microsoft.com/office/drawing/2014/main" id="{F3448B0F-DEC1-47B4-8A72-E3CD431A47CA}"/>
              </a:ext>
            </a:extLst>
          </p:cNvPr>
          <p:cNvSpPr txBox="1"/>
          <p:nvPr/>
        </p:nvSpPr>
        <p:spPr>
          <a:xfrm>
            <a:off x="8275782" y="1782618"/>
            <a:ext cx="2025876" cy="369332"/>
          </a:xfrm>
          <a:prstGeom prst="rect">
            <a:avLst/>
          </a:prstGeom>
          <a:noFill/>
        </p:spPr>
        <p:txBody>
          <a:bodyPr wrap="none" rtlCol="0">
            <a:spAutoFit/>
          </a:bodyPr>
          <a:lstStyle/>
          <a:p>
            <a:r>
              <a:rPr lang="en-US" dirty="0"/>
              <a:t>Noise </a:t>
            </a:r>
            <a:r>
              <a:rPr lang="en-US"/>
              <a:t>masking tone</a:t>
            </a:r>
            <a:endParaRPr lang="en-US" dirty="0"/>
          </a:p>
        </p:txBody>
      </p:sp>
      <p:sp>
        <p:nvSpPr>
          <p:cNvPr id="9" name="TextBox 8">
            <a:extLst>
              <a:ext uri="{FF2B5EF4-FFF2-40B4-BE49-F238E27FC236}">
                <a16:creationId xmlns:a16="http://schemas.microsoft.com/office/drawing/2014/main" id="{249BD729-6835-4495-BE43-99D1F7918417}"/>
              </a:ext>
            </a:extLst>
          </p:cNvPr>
          <p:cNvSpPr txBox="1"/>
          <p:nvPr/>
        </p:nvSpPr>
        <p:spPr>
          <a:xfrm>
            <a:off x="8275782" y="5032725"/>
            <a:ext cx="2530180" cy="369332"/>
          </a:xfrm>
          <a:prstGeom prst="rect">
            <a:avLst/>
          </a:prstGeom>
          <a:noFill/>
        </p:spPr>
        <p:txBody>
          <a:bodyPr wrap="none" rtlCol="0">
            <a:spAutoFit/>
          </a:bodyPr>
          <a:lstStyle/>
          <a:p>
            <a:r>
              <a:rPr lang="en-US" dirty="0"/>
              <a:t>Tone (not) masking noise</a:t>
            </a:r>
          </a:p>
        </p:txBody>
      </p:sp>
    </p:spTree>
    <p:extLst>
      <p:ext uri="{BB962C8B-B14F-4D97-AF65-F5344CB8AC3E}">
        <p14:creationId xmlns:p14="http://schemas.microsoft.com/office/powerpoint/2010/main" val="26250381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Masking signal characteristics</a:t>
            </a:r>
          </a:p>
        </p:txBody>
      </p:sp>
      <p:sp>
        <p:nvSpPr>
          <p:cNvPr id="3" name="Content Placeholder 2"/>
          <p:cNvSpPr>
            <a:spLocks noGrp="1"/>
          </p:cNvSpPr>
          <p:nvPr>
            <p:ph idx="1"/>
          </p:nvPr>
        </p:nvSpPr>
        <p:spPr/>
        <p:txBody>
          <a:bodyPr/>
          <a:lstStyle/>
          <a:p>
            <a:r>
              <a:rPr lang="en-US" dirty="0"/>
              <a:t> There are some classical results we can mention:</a:t>
            </a:r>
          </a:p>
          <a:p>
            <a:r>
              <a:rPr lang="en-US" dirty="0"/>
              <a:t>Tone Masking noise, noise contained within +- ½ ERB of the tone.</a:t>
            </a:r>
          </a:p>
          <a:p>
            <a:pPr lvl="1"/>
            <a:r>
              <a:rPr lang="en-US" dirty="0"/>
              <a:t>30dB SNR suffices.</a:t>
            </a:r>
          </a:p>
          <a:p>
            <a:r>
              <a:rPr lang="en-US" dirty="0"/>
              <a:t>Noise masking tone, same rules for bandwidth.</a:t>
            </a:r>
          </a:p>
          <a:p>
            <a:pPr lvl="1"/>
            <a:r>
              <a:rPr lang="en-US" dirty="0"/>
              <a:t>5.5 to 7.5 dB SNR</a:t>
            </a:r>
          </a:p>
          <a:p>
            <a:r>
              <a:rPr lang="en-US" dirty="0"/>
              <a:t>Noise masking noise, same rules, two different noise sources</a:t>
            </a:r>
          </a:p>
          <a:p>
            <a:pPr lvl="1"/>
            <a:r>
              <a:rPr lang="en-US" dirty="0"/>
              <a:t>Again 5.5 dB, give or take</a:t>
            </a:r>
          </a:p>
          <a:p>
            <a:r>
              <a:rPr lang="en-US" dirty="0"/>
              <a:t>Noise masking noise, signal noise source. (i.e. gain change)</a:t>
            </a:r>
          </a:p>
          <a:p>
            <a:pPr lvl="1"/>
            <a:r>
              <a:rPr lang="en-US" dirty="0"/>
              <a:t>3.5 dB SNR or so (i.e. the difference level is the “error”)</a:t>
            </a:r>
          </a:p>
        </p:txBody>
      </p:sp>
    </p:spTree>
    <p:extLst>
      <p:ext uri="{BB962C8B-B14F-4D97-AF65-F5344CB8AC3E}">
        <p14:creationId xmlns:p14="http://schemas.microsoft.com/office/powerpoint/2010/main" val="10042835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Right, so noise is simple, tones are simple, right?</a:t>
            </a:r>
          </a:p>
        </p:txBody>
      </p:sp>
      <p:sp>
        <p:nvSpPr>
          <p:cNvPr id="3" name="Content Placeholder 2"/>
          <p:cNvSpPr>
            <a:spLocks noGrp="1"/>
          </p:cNvSpPr>
          <p:nvPr>
            <p:ph idx="1"/>
          </p:nvPr>
        </p:nvSpPr>
        <p:spPr/>
        <p:txBody>
          <a:bodyPr>
            <a:normAutofit fontScale="92500" lnSpcReduction="10000"/>
          </a:bodyPr>
          <a:lstStyle/>
          <a:p>
            <a:r>
              <a:rPr lang="en-US" dirty="0"/>
              <a:t>Well, no, human speech comes in somewhere in the middle, as do many instruments and most everything else.</a:t>
            </a:r>
          </a:p>
          <a:p>
            <a:r>
              <a:rPr lang="en-US" dirty="0"/>
              <a:t>The real definition of “Tone” means that the signal envelope within the ERB is constant</a:t>
            </a:r>
          </a:p>
          <a:p>
            <a:r>
              <a:rPr lang="en-US" dirty="0"/>
              <a:t>The real definition of “noise” means that the signal envelope within the ERB varies substantially (remembering WITHIN THE ERB)</a:t>
            </a:r>
          </a:p>
          <a:p>
            <a:endParaRPr lang="en-US" dirty="0"/>
          </a:p>
          <a:p>
            <a:r>
              <a:rPr lang="en-US" dirty="0"/>
              <a:t>So, no, it’s not so simple, and this is way, way far way from a 1 hour talk. Not going there today. Obviously if you’re trying to find out if one of your vocals is going to be masked, you’re not going to calculate this, so use 15dB, give or take, for a decent guess.</a:t>
            </a:r>
          </a:p>
        </p:txBody>
      </p:sp>
    </p:spTree>
    <p:extLst>
      <p:ext uri="{BB962C8B-B14F-4D97-AF65-F5344CB8AC3E}">
        <p14:creationId xmlns:p14="http://schemas.microsoft.com/office/powerpoint/2010/main" val="2015478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 the four rules of masking:</a:t>
            </a:r>
          </a:p>
        </p:txBody>
      </p:sp>
      <p:sp>
        <p:nvSpPr>
          <p:cNvPr id="3" name="Content Placeholder 2"/>
          <p:cNvSpPr>
            <a:spLocks noGrp="1"/>
          </p:cNvSpPr>
          <p:nvPr>
            <p:ph idx="1"/>
          </p:nvPr>
        </p:nvSpPr>
        <p:spPr/>
        <p:txBody>
          <a:bodyPr>
            <a:normAutofit fontScale="92500" lnSpcReduction="20000"/>
          </a:bodyPr>
          <a:lstStyle/>
          <a:p>
            <a:r>
              <a:rPr lang="en-US" dirty="0"/>
              <a:t>To interact and have masking, you must have similar spectra from the two signals</a:t>
            </a:r>
          </a:p>
          <a:p>
            <a:r>
              <a:rPr lang="en-US" dirty="0"/>
              <a:t>There must be enough level difference</a:t>
            </a:r>
          </a:p>
          <a:p>
            <a:r>
              <a:rPr lang="en-US" dirty="0"/>
              <a:t>The two signals must be closely time aligned</a:t>
            </a:r>
          </a:p>
          <a:p>
            <a:r>
              <a:rPr lang="en-US" dirty="0"/>
              <a:t>The time domain structure of the signal inside each ERB matters a great deal.</a:t>
            </a:r>
          </a:p>
          <a:p>
            <a:r>
              <a:rPr lang="en-US" dirty="0"/>
              <a:t> Approximations are required</a:t>
            </a:r>
          </a:p>
          <a:p>
            <a:endParaRPr lang="en-US" dirty="0"/>
          </a:p>
          <a:p>
            <a:r>
              <a:rPr lang="en-US" dirty="0"/>
              <a:t>Wait, the FIVE rules of masking are</a:t>
            </a:r>
          </a:p>
          <a:p>
            <a:r>
              <a:rPr lang="en-US" dirty="0"/>
              <a:t>(see above)</a:t>
            </a:r>
          </a:p>
          <a:p>
            <a:r>
              <a:rPr lang="en-US" dirty="0"/>
              <a:t>And then there’s stereo unmasking.</a:t>
            </a:r>
          </a:p>
        </p:txBody>
      </p:sp>
    </p:spTree>
    <p:extLst>
      <p:ext uri="{BB962C8B-B14F-4D97-AF65-F5344CB8AC3E}">
        <p14:creationId xmlns:p14="http://schemas.microsoft.com/office/powerpoint/2010/main" val="40206327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0984F-4A84-47A5-BD2D-ADF21E50879E}"/>
              </a:ext>
            </a:extLst>
          </p:cNvPr>
          <p:cNvSpPr>
            <a:spLocks noGrp="1"/>
          </p:cNvSpPr>
          <p:nvPr>
            <p:ph type="ctrTitle"/>
          </p:nvPr>
        </p:nvSpPr>
        <p:spPr/>
        <p:txBody>
          <a:bodyPr/>
          <a:lstStyle/>
          <a:p>
            <a:r>
              <a:rPr lang="en-US" dirty="0"/>
              <a:t>What’s this about “masking”</a:t>
            </a:r>
          </a:p>
        </p:txBody>
      </p:sp>
      <p:sp>
        <p:nvSpPr>
          <p:cNvPr id="3" name="Subtitle 2">
            <a:extLst>
              <a:ext uri="{FF2B5EF4-FFF2-40B4-BE49-F238E27FC236}">
                <a16:creationId xmlns:a16="http://schemas.microsoft.com/office/drawing/2014/main" id="{8DA32CCF-9B83-4D6A-9D34-9134FA2D88CD}"/>
              </a:ext>
            </a:extLst>
          </p:cNvPr>
          <p:cNvSpPr>
            <a:spLocks noGrp="1"/>
          </p:cNvSpPr>
          <p:nvPr>
            <p:ph type="subTitle" idx="1"/>
          </p:nvPr>
        </p:nvSpPr>
        <p:spPr/>
        <p:txBody>
          <a:bodyPr/>
          <a:lstStyle/>
          <a:p>
            <a:r>
              <a:rPr lang="en-US" dirty="0"/>
              <a:t>James D. (jj) Johnston</a:t>
            </a:r>
          </a:p>
          <a:p>
            <a:r>
              <a:rPr lang="en-US" dirty="0"/>
              <a:t>Chief Scientist, Immersion Networks</a:t>
            </a:r>
          </a:p>
          <a:p>
            <a:r>
              <a:rPr lang="en-US" dirty="0"/>
              <a:t>Redmond, </a:t>
            </a:r>
            <a:r>
              <a:rPr lang="en-US" dirty="0" err="1"/>
              <a:t>Wa</a:t>
            </a:r>
            <a:endParaRPr lang="en-US" dirty="0"/>
          </a:p>
        </p:txBody>
      </p:sp>
    </p:spTree>
    <p:extLst>
      <p:ext uri="{BB962C8B-B14F-4D97-AF65-F5344CB8AC3E}">
        <p14:creationId xmlns:p14="http://schemas.microsoft.com/office/powerpoint/2010/main" val="33206394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Stereo? What?</a:t>
            </a:r>
          </a:p>
        </p:txBody>
      </p:sp>
      <p:sp>
        <p:nvSpPr>
          <p:cNvPr id="3" name="Content Placeholder 2"/>
          <p:cNvSpPr>
            <a:spLocks noGrp="1"/>
          </p:cNvSpPr>
          <p:nvPr>
            <p:ph idx="1"/>
          </p:nvPr>
        </p:nvSpPr>
        <p:spPr/>
        <p:txBody>
          <a:bodyPr>
            <a:normAutofit fontScale="92500" lnSpcReduction="10000"/>
          </a:bodyPr>
          <a:lstStyle/>
          <a:p>
            <a:r>
              <a:rPr lang="en-US" dirty="0"/>
              <a:t>So far we’ve talked about a monophonic signal. Now, we’ll talk about a stereo signal.</a:t>
            </a:r>
          </a:p>
          <a:p>
            <a:endParaRPr lang="en-US" dirty="0"/>
          </a:p>
          <a:p>
            <a:r>
              <a:rPr lang="en-US" dirty="0"/>
              <a:t>This is, in fact, the origin of a great deal of the “Suzanne Vega Problem”.</a:t>
            </a:r>
          </a:p>
          <a:p>
            <a:endParaRPr lang="en-US" dirty="0"/>
          </a:p>
          <a:p>
            <a:r>
              <a:rPr lang="en-US" dirty="0"/>
              <a:t>If signal and noise are in phase in the two channels, this devolves to the monophonic situation.</a:t>
            </a:r>
          </a:p>
          <a:p>
            <a:endParaRPr lang="en-US" dirty="0"/>
          </a:p>
          <a:p>
            <a:r>
              <a:rPr lang="en-US" dirty="0"/>
              <a:t>Of course, then there’s the case where the signal does not fit that description.</a:t>
            </a:r>
          </a:p>
        </p:txBody>
      </p:sp>
    </p:spTree>
    <p:extLst>
      <p:ext uri="{BB962C8B-B14F-4D97-AF65-F5344CB8AC3E}">
        <p14:creationId xmlns:p14="http://schemas.microsoft.com/office/powerpoint/2010/main" val="29134931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“Suzanne Vega Problem”</a:t>
            </a:r>
          </a:p>
        </p:txBody>
      </p:sp>
      <p:sp>
        <p:nvSpPr>
          <p:cNvPr id="3" name="Content Placeholder 2"/>
          <p:cNvSpPr>
            <a:spLocks noGrp="1"/>
          </p:cNvSpPr>
          <p:nvPr>
            <p:ph idx="1"/>
          </p:nvPr>
        </p:nvSpPr>
        <p:spPr/>
        <p:txBody>
          <a:bodyPr>
            <a:normAutofit fontScale="92500"/>
          </a:bodyPr>
          <a:lstStyle/>
          <a:p>
            <a:r>
              <a:rPr lang="en-US" dirty="0"/>
              <a:t>There are two parts.</a:t>
            </a:r>
          </a:p>
          <a:p>
            <a:pPr lvl="1"/>
            <a:r>
              <a:rPr lang="en-US" dirty="0"/>
              <a:t>The simple one is that it is simply a demanding signal, and requires lots of bits per channel</a:t>
            </a:r>
          </a:p>
          <a:p>
            <a:pPr lvl="1"/>
            <a:endParaRPr lang="en-US" dirty="0"/>
          </a:p>
          <a:p>
            <a:pPr lvl="1"/>
            <a:r>
              <a:rPr lang="en-US" dirty="0"/>
              <a:t>The other problem, when put through two independent codecs, is that the signal is almost monophonic, but the CODEC NOISE is independent in the two channels.</a:t>
            </a:r>
          </a:p>
          <a:p>
            <a:pPr lvl="1"/>
            <a:endParaRPr lang="en-US" dirty="0"/>
          </a:p>
          <a:p>
            <a:pPr lvl="1"/>
            <a:r>
              <a:rPr lang="en-US" dirty="0"/>
              <a:t>Which brings us to the issue of “Binaural Masking Level Depression”, which is to say that the ear, especially below 1000Hz, is sensitive to differences in the waveform.</a:t>
            </a:r>
          </a:p>
          <a:p>
            <a:pPr lvl="1"/>
            <a:r>
              <a:rPr lang="en-US" dirty="0"/>
              <a:t>This also means that the ear is sensitive to the ENVELOPE shape above 2kHz</a:t>
            </a:r>
          </a:p>
          <a:p>
            <a:pPr lvl="1"/>
            <a:r>
              <a:rPr lang="en-US" dirty="0"/>
              <a:t>Between those two frequencies, it’s a bit of one, a bit of the other, and often less sensitive.</a:t>
            </a:r>
          </a:p>
        </p:txBody>
      </p:sp>
    </p:spTree>
    <p:extLst>
      <p:ext uri="{BB962C8B-B14F-4D97-AF65-F5344CB8AC3E}">
        <p14:creationId xmlns:p14="http://schemas.microsoft.com/office/powerpoint/2010/main" val="26010350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6DD6E-433E-44B2-BBEB-5BAF357B861D}"/>
              </a:ext>
            </a:extLst>
          </p:cNvPr>
          <p:cNvSpPr>
            <a:spLocks noGrp="1"/>
          </p:cNvSpPr>
          <p:nvPr>
            <p:ph type="title"/>
          </p:nvPr>
        </p:nvSpPr>
        <p:spPr/>
        <p:txBody>
          <a:bodyPr/>
          <a:lstStyle/>
          <a:p>
            <a:r>
              <a:rPr lang="en-US" dirty="0"/>
              <a:t>Wait, what is this Binaural thing, now?</a:t>
            </a:r>
          </a:p>
        </p:txBody>
      </p:sp>
      <p:sp>
        <p:nvSpPr>
          <p:cNvPr id="3" name="Content Placeholder 2">
            <a:extLst>
              <a:ext uri="{FF2B5EF4-FFF2-40B4-BE49-F238E27FC236}">
                <a16:creationId xmlns:a16="http://schemas.microsoft.com/office/drawing/2014/main" id="{D76F2406-8CE4-4177-8849-533CBEFB5C44}"/>
              </a:ext>
            </a:extLst>
          </p:cNvPr>
          <p:cNvSpPr>
            <a:spLocks noGrp="1"/>
          </p:cNvSpPr>
          <p:nvPr>
            <p:ph idx="1"/>
          </p:nvPr>
        </p:nvSpPr>
        <p:spPr/>
        <p:txBody>
          <a:bodyPr/>
          <a:lstStyle/>
          <a:p>
            <a:r>
              <a:rPr lang="en-US" dirty="0"/>
              <a:t>As I said in the last slide, when you have a signal in two ears, there are several issues.</a:t>
            </a:r>
          </a:p>
          <a:p>
            <a:pPr lvl="1"/>
            <a:r>
              <a:rPr lang="en-US" dirty="0"/>
              <a:t>The first is that differences in arrival time or wave shape at low frequencies can lead to imaging effect.</a:t>
            </a:r>
          </a:p>
          <a:p>
            <a:pPr lvl="2"/>
            <a:r>
              <a:rPr lang="en-US" dirty="0"/>
              <a:t>This is used in stereo all the time, of course</a:t>
            </a:r>
          </a:p>
          <a:p>
            <a:pPr lvl="2"/>
            <a:r>
              <a:rPr lang="en-US" dirty="0"/>
              <a:t>The problem arises when two signals are moved spatially in a way that UNMASKS one that, perhaps, you would prefer was masked.</a:t>
            </a:r>
          </a:p>
          <a:p>
            <a:pPr lvl="2"/>
            <a:r>
              <a:rPr lang="en-US" dirty="0"/>
              <a:t>This can also “unhide” an instrument you want to hear.</a:t>
            </a:r>
          </a:p>
          <a:p>
            <a:pPr lvl="1"/>
            <a:r>
              <a:rPr lang="en-US" dirty="0"/>
              <a:t>The second is that the same effect happens at higher frequencies, but responding primarily to the onset of the envelope of the waveform.</a:t>
            </a:r>
          </a:p>
        </p:txBody>
      </p:sp>
    </p:spTree>
    <p:extLst>
      <p:ext uri="{BB962C8B-B14F-4D97-AF65-F5344CB8AC3E}">
        <p14:creationId xmlns:p14="http://schemas.microsoft.com/office/powerpoint/2010/main" val="18930861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Wait? What? What does that even mean.</a:t>
            </a:r>
          </a:p>
        </p:txBody>
      </p:sp>
      <p:sp>
        <p:nvSpPr>
          <p:cNvPr id="3" name="Content Placeholder 2"/>
          <p:cNvSpPr>
            <a:spLocks noGrp="1"/>
          </p:cNvSpPr>
          <p:nvPr>
            <p:ph idx="1"/>
          </p:nvPr>
        </p:nvSpPr>
        <p:spPr/>
        <p:txBody>
          <a:bodyPr/>
          <a:lstStyle/>
          <a:p>
            <a:r>
              <a:rPr lang="en-US" dirty="0"/>
              <a:t>Now there are two more wave files to listen to. These are identical, I think, to the ones in the AES codec listening disc, because they came from me. </a:t>
            </a:r>
            <a:r>
              <a:rPr lang="en-US" dirty="0">
                <a:sym typeface="Wingdings" panose="05000000000000000000" pitchFamily="2" charset="2"/>
              </a:rPr>
              <a:t></a:t>
            </a:r>
          </a:p>
          <a:p>
            <a:endParaRPr lang="en-US" dirty="0">
              <a:sym typeface="Wingdings" panose="05000000000000000000" pitchFamily="2" charset="2"/>
            </a:endParaRPr>
          </a:p>
          <a:p>
            <a:r>
              <a:rPr lang="en-US" dirty="0">
                <a:sym typeface="Wingdings" panose="05000000000000000000" pitchFamily="2" charset="2"/>
              </a:rPr>
              <a:t>Listen to “inphase.wav”</a:t>
            </a:r>
          </a:p>
          <a:p>
            <a:r>
              <a:rPr lang="en-US" dirty="0">
                <a:sym typeface="Wingdings" panose="05000000000000000000" pitchFamily="2" charset="2"/>
              </a:rPr>
              <a:t>Listen to “outphase.wav”</a:t>
            </a:r>
          </a:p>
          <a:p>
            <a:endParaRPr lang="en-US" dirty="0">
              <a:sym typeface="Wingdings" panose="05000000000000000000" pitchFamily="2" charset="2"/>
            </a:endParaRPr>
          </a:p>
          <a:p>
            <a:r>
              <a:rPr lang="en-US" dirty="0">
                <a:sym typeface="Wingdings" panose="05000000000000000000" pitchFamily="2" charset="2"/>
              </a:rPr>
              <a:t>They don’t sound the same, do they?</a:t>
            </a:r>
          </a:p>
        </p:txBody>
      </p:sp>
    </p:spTree>
    <p:extLst>
      <p:ext uri="{BB962C8B-B14F-4D97-AF65-F5344CB8AC3E}">
        <p14:creationId xmlns:p14="http://schemas.microsoft.com/office/powerpoint/2010/main" val="26547120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 then, what’s going on?</a:t>
            </a:r>
          </a:p>
        </p:txBody>
      </p:sp>
      <p:sp>
        <p:nvSpPr>
          <p:cNvPr id="3" name="Content Placeholder 2"/>
          <p:cNvSpPr>
            <a:spLocks noGrp="1"/>
          </p:cNvSpPr>
          <p:nvPr>
            <p:ph idx="1"/>
          </p:nvPr>
        </p:nvSpPr>
        <p:spPr>
          <a:xfrm>
            <a:off x="838200" y="1998620"/>
            <a:ext cx="10515600" cy="4351338"/>
          </a:xfrm>
        </p:spPr>
        <p:txBody>
          <a:bodyPr>
            <a:normAutofit fontScale="85000" lnSpcReduction="20000"/>
          </a:bodyPr>
          <a:lstStyle/>
          <a:p>
            <a:r>
              <a:rPr lang="en-US" dirty="0"/>
              <a:t>In both signals, the masker is a noise masker. It is the same in both cases, the same exact values.</a:t>
            </a:r>
          </a:p>
          <a:p>
            <a:r>
              <a:rPr lang="en-US" dirty="0"/>
              <a:t>In “</a:t>
            </a:r>
            <a:r>
              <a:rPr lang="en-US" dirty="0" err="1"/>
              <a:t>inphase</a:t>
            </a:r>
            <a:r>
              <a:rPr lang="en-US" dirty="0"/>
              <a:t>” the masked signal is a sine wave, IN PHASE in the two channels.</a:t>
            </a:r>
          </a:p>
          <a:p>
            <a:r>
              <a:rPr lang="en-US" dirty="0"/>
              <a:t>In “</a:t>
            </a:r>
            <a:r>
              <a:rPr lang="en-US" dirty="0" err="1"/>
              <a:t>outphase</a:t>
            </a:r>
            <a:r>
              <a:rPr lang="en-US" dirty="0"/>
              <a:t>” the not-so-masked signal is the same sine wave, but inverted in one channel.</a:t>
            </a:r>
          </a:p>
          <a:p>
            <a:r>
              <a:rPr lang="en-US" dirty="0"/>
              <a:t>The power spectrum of the two files is identical.</a:t>
            </a:r>
          </a:p>
          <a:p>
            <a:r>
              <a:rPr lang="en-US" dirty="0"/>
              <a:t>In the first case, the sine wave is undetectable if you compare it to the noise alone</a:t>
            </a:r>
          </a:p>
          <a:p>
            <a:r>
              <a:rPr lang="en-US" dirty="0"/>
              <a:t>In the second case, it’s nothing like undetectable, but it doesn’t sound much like a sine wave, either.</a:t>
            </a:r>
          </a:p>
          <a:p>
            <a:endParaRPr lang="en-US" dirty="0"/>
          </a:p>
          <a:p>
            <a:r>
              <a:rPr lang="en-US" dirty="0"/>
              <a:t>There is “BMLD” in a nutshell. For more words, look in Brian Moore’s book on hearing.</a:t>
            </a:r>
          </a:p>
        </p:txBody>
      </p:sp>
    </p:spTree>
    <p:extLst>
      <p:ext uri="{BB962C8B-B14F-4D97-AF65-F5344CB8AC3E}">
        <p14:creationId xmlns:p14="http://schemas.microsoft.com/office/powerpoint/2010/main" val="28785227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82A814-3869-4C02-AA3D-8FAD1AAFFF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8599"/>
            <a:ext cx="12192000" cy="6403109"/>
          </a:xfrm>
          <a:prstGeom prst="rect">
            <a:avLst/>
          </a:prstGeom>
        </p:spPr>
      </p:pic>
      <p:sp>
        <p:nvSpPr>
          <p:cNvPr id="2" name="Title 1">
            <a:extLst>
              <a:ext uri="{FF2B5EF4-FFF2-40B4-BE49-F238E27FC236}">
                <a16:creationId xmlns:a16="http://schemas.microsoft.com/office/drawing/2014/main" id="{7C90292E-9A71-4824-A09E-537B407C4687}"/>
              </a:ext>
            </a:extLst>
          </p:cNvPr>
          <p:cNvSpPr>
            <a:spLocks noGrp="1"/>
          </p:cNvSpPr>
          <p:nvPr>
            <p:ph type="title"/>
          </p:nvPr>
        </p:nvSpPr>
        <p:spPr/>
        <p:txBody>
          <a:bodyPr/>
          <a:lstStyle/>
          <a:p>
            <a:r>
              <a:rPr lang="en-US" dirty="0"/>
              <a:t>Left and right spectra</a:t>
            </a:r>
          </a:p>
        </p:txBody>
      </p:sp>
      <p:sp>
        <p:nvSpPr>
          <p:cNvPr id="6" name="TextBox 5">
            <a:extLst>
              <a:ext uri="{FF2B5EF4-FFF2-40B4-BE49-F238E27FC236}">
                <a16:creationId xmlns:a16="http://schemas.microsoft.com/office/drawing/2014/main" id="{1302530C-41A4-4962-B5B8-E517441537E1}"/>
              </a:ext>
            </a:extLst>
          </p:cNvPr>
          <p:cNvSpPr txBox="1"/>
          <p:nvPr/>
        </p:nvSpPr>
        <p:spPr>
          <a:xfrm>
            <a:off x="7961745" y="1791855"/>
            <a:ext cx="918841" cy="369332"/>
          </a:xfrm>
          <a:prstGeom prst="rect">
            <a:avLst/>
          </a:prstGeom>
          <a:noFill/>
        </p:spPr>
        <p:txBody>
          <a:bodyPr wrap="none" rtlCol="0">
            <a:spAutoFit/>
          </a:bodyPr>
          <a:lstStyle/>
          <a:p>
            <a:r>
              <a:rPr lang="en-US" dirty="0" err="1"/>
              <a:t>inphase</a:t>
            </a:r>
            <a:endParaRPr lang="en-US" dirty="0"/>
          </a:p>
        </p:txBody>
      </p:sp>
    </p:spTree>
    <p:extLst>
      <p:ext uri="{BB962C8B-B14F-4D97-AF65-F5344CB8AC3E}">
        <p14:creationId xmlns:p14="http://schemas.microsoft.com/office/powerpoint/2010/main" val="28108796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A1EF32A-216A-49A7-AD68-EB6B8D1CEC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8600"/>
            <a:ext cx="12192000" cy="6400800"/>
          </a:xfrm>
          <a:prstGeom prst="rect">
            <a:avLst/>
          </a:prstGeom>
        </p:spPr>
      </p:pic>
      <p:sp>
        <p:nvSpPr>
          <p:cNvPr id="2" name="Title 1">
            <a:extLst>
              <a:ext uri="{FF2B5EF4-FFF2-40B4-BE49-F238E27FC236}">
                <a16:creationId xmlns:a16="http://schemas.microsoft.com/office/drawing/2014/main" id="{1A7C3401-494B-4D4C-BACC-7181CA33BC07}"/>
              </a:ext>
            </a:extLst>
          </p:cNvPr>
          <p:cNvSpPr>
            <a:spLocks noGrp="1"/>
          </p:cNvSpPr>
          <p:nvPr>
            <p:ph type="title"/>
          </p:nvPr>
        </p:nvSpPr>
        <p:spPr/>
        <p:txBody>
          <a:bodyPr/>
          <a:lstStyle/>
          <a:p>
            <a:r>
              <a:rPr lang="en-US" dirty="0"/>
              <a:t>Left and Right Spectra</a:t>
            </a:r>
          </a:p>
        </p:txBody>
      </p:sp>
      <p:sp>
        <p:nvSpPr>
          <p:cNvPr id="6" name="TextBox 5">
            <a:extLst>
              <a:ext uri="{FF2B5EF4-FFF2-40B4-BE49-F238E27FC236}">
                <a16:creationId xmlns:a16="http://schemas.microsoft.com/office/drawing/2014/main" id="{5E591C57-FA56-4B5B-8E07-71E7C1E4EEDF}"/>
              </a:ext>
            </a:extLst>
          </p:cNvPr>
          <p:cNvSpPr txBox="1"/>
          <p:nvPr/>
        </p:nvSpPr>
        <p:spPr>
          <a:xfrm>
            <a:off x="7721600" y="1690688"/>
            <a:ext cx="1095172" cy="369332"/>
          </a:xfrm>
          <a:prstGeom prst="rect">
            <a:avLst/>
          </a:prstGeom>
          <a:noFill/>
        </p:spPr>
        <p:txBody>
          <a:bodyPr wrap="none" rtlCol="0">
            <a:spAutoFit/>
          </a:bodyPr>
          <a:lstStyle/>
          <a:p>
            <a:r>
              <a:rPr lang="en-US" dirty="0" err="1"/>
              <a:t>Outphase</a:t>
            </a:r>
            <a:endParaRPr lang="en-US" dirty="0"/>
          </a:p>
        </p:txBody>
      </p:sp>
      <p:sp>
        <p:nvSpPr>
          <p:cNvPr id="7" name="TextBox 6">
            <a:extLst>
              <a:ext uri="{FF2B5EF4-FFF2-40B4-BE49-F238E27FC236}">
                <a16:creationId xmlns:a16="http://schemas.microsoft.com/office/drawing/2014/main" id="{7FB9302F-35C4-4F74-AAF0-DF1585A73B96}"/>
              </a:ext>
            </a:extLst>
          </p:cNvPr>
          <p:cNvSpPr txBox="1"/>
          <p:nvPr/>
        </p:nvSpPr>
        <p:spPr>
          <a:xfrm>
            <a:off x="2520689" y="6444734"/>
            <a:ext cx="5748497" cy="369332"/>
          </a:xfrm>
          <a:prstGeom prst="rect">
            <a:avLst/>
          </a:prstGeom>
          <a:noFill/>
        </p:spPr>
        <p:txBody>
          <a:bodyPr wrap="square" rtlCol="0">
            <a:spAutoFit/>
          </a:bodyPr>
          <a:lstStyle/>
          <a:p>
            <a:r>
              <a:rPr lang="en-US" dirty="0"/>
              <a:t>Yes, the power spectra are identical to arithmetic error level</a:t>
            </a:r>
          </a:p>
        </p:txBody>
      </p:sp>
    </p:spTree>
    <p:extLst>
      <p:ext uri="{BB962C8B-B14F-4D97-AF65-F5344CB8AC3E}">
        <p14:creationId xmlns:p14="http://schemas.microsoft.com/office/powerpoint/2010/main" val="21920809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9BC70-9164-4DB7-936B-0DC2AED4AE7C}"/>
              </a:ext>
            </a:extLst>
          </p:cNvPr>
          <p:cNvSpPr>
            <a:spLocks noGrp="1"/>
          </p:cNvSpPr>
          <p:nvPr>
            <p:ph type="title"/>
          </p:nvPr>
        </p:nvSpPr>
        <p:spPr/>
        <p:txBody>
          <a:bodyPr/>
          <a:lstStyle/>
          <a:p>
            <a:r>
              <a:rPr lang="en-US" dirty="0"/>
              <a:t>All those hard to see and read plots</a:t>
            </a:r>
          </a:p>
        </p:txBody>
      </p:sp>
      <p:sp>
        <p:nvSpPr>
          <p:cNvPr id="3" name="Content Placeholder 2">
            <a:extLst>
              <a:ext uri="{FF2B5EF4-FFF2-40B4-BE49-F238E27FC236}">
                <a16:creationId xmlns:a16="http://schemas.microsoft.com/office/drawing/2014/main" id="{FB2C1C57-AAA5-4C91-A15E-9A7B74EB31E3}"/>
              </a:ext>
            </a:extLst>
          </p:cNvPr>
          <p:cNvSpPr>
            <a:spLocks noGrp="1"/>
          </p:cNvSpPr>
          <p:nvPr>
            <p:ph idx="1"/>
          </p:nvPr>
        </p:nvSpPr>
        <p:spPr/>
        <p:txBody>
          <a:bodyPr/>
          <a:lstStyle/>
          <a:p>
            <a:r>
              <a:rPr lang="en-US" dirty="0"/>
              <a:t>Will be on the meeting recap page along with the .pptx deck.</a:t>
            </a:r>
          </a:p>
          <a:p>
            <a:endParaRPr lang="en-US" dirty="0"/>
          </a:p>
          <a:p>
            <a:r>
              <a:rPr lang="en-US" dirty="0"/>
              <a:t>There, they’ll be in 4k glory, and you will be able to read them</a:t>
            </a:r>
          </a:p>
        </p:txBody>
      </p:sp>
    </p:spTree>
    <p:extLst>
      <p:ext uri="{BB962C8B-B14F-4D97-AF65-F5344CB8AC3E}">
        <p14:creationId xmlns:p14="http://schemas.microsoft.com/office/powerpoint/2010/main" val="6820802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effects of BMLD</a:t>
            </a:r>
          </a:p>
        </p:txBody>
      </p:sp>
      <p:sp>
        <p:nvSpPr>
          <p:cNvPr id="3" name="Content Placeholder 2"/>
          <p:cNvSpPr>
            <a:spLocks noGrp="1"/>
          </p:cNvSpPr>
          <p:nvPr>
            <p:ph idx="1"/>
          </p:nvPr>
        </p:nvSpPr>
        <p:spPr/>
        <p:txBody>
          <a:bodyPr/>
          <a:lstStyle/>
          <a:p>
            <a:r>
              <a:rPr lang="en-US" dirty="0"/>
              <a:t>BMLD can move a signal that is </a:t>
            </a:r>
            <a:r>
              <a:rPr lang="en-US" dirty="0" err="1"/>
              <a:t>indetectable</a:t>
            </a:r>
            <a:r>
              <a:rPr lang="en-US" dirty="0"/>
              <a:t> at 6dB SNR (while in phase in both channels and a common masker) to detectable at close to 30dB when the masked signal is NOT in phase in the two channels.</a:t>
            </a:r>
          </a:p>
          <a:p>
            <a:endParaRPr lang="en-US" dirty="0"/>
          </a:p>
          <a:p>
            <a:r>
              <a:rPr lang="en-US" dirty="0"/>
              <a:t>You will most often hear this only in a very dry room, or in headphones, and it’s much easier to hear in headphones.</a:t>
            </a:r>
          </a:p>
          <a:p>
            <a:endParaRPr lang="en-US" dirty="0"/>
          </a:p>
          <a:p>
            <a:endParaRPr lang="en-US" dirty="0"/>
          </a:p>
        </p:txBody>
      </p:sp>
    </p:spTree>
    <p:extLst>
      <p:ext uri="{BB962C8B-B14F-4D97-AF65-F5344CB8AC3E}">
        <p14:creationId xmlns:p14="http://schemas.microsoft.com/office/powerpoint/2010/main" val="4846046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 finally, the five rules of masking:</a:t>
            </a:r>
          </a:p>
        </p:txBody>
      </p:sp>
      <p:sp>
        <p:nvSpPr>
          <p:cNvPr id="3" name="Content Placeholder 2"/>
          <p:cNvSpPr>
            <a:spLocks noGrp="1"/>
          </p:cNvSpPr>
          <p:nvPr>
            <p:ph idx="1"/>
          </p:nvPr>
        </p:nvSpPr>
        <p:spPr/>
        <p:txBody>
          <a:bodyPr>
            <a:normAutofit fontScale="92500" lnSpcReduction="10000"/>
          </a:bodyPr>
          <a:lstStyle/>
          <a:p>
            <a:r>
              <a:rPr lang="en-US" dirty="0"/>
              <a:t>To interact and have masking, you must have similar spectra from the two signals</a:t>
            </a:r>
          </a:p>
          <a:p>
            <a:r>
              <a:rPr lang="en-US" dirty="0"/>
              <a:t>There must be a level difference</a:t>
            </a:r>
          </a:p>
          <a:p>
            <a:r>
              <a:rPr lang="en-US" dirty="0"/>
              <a:t>The two signals must be closely time aligned.</a:t>
            </a:r>
          </a:p>
          <a:p>
            <a:r>
              <a:rPr lang="en-US" dirty="0"/>
              <a:t>The structure of the signal inside each ERB matters a great deal. Approximations are required</a:t>
            </a:r>
          </a:p>
          <a:p>
            <a:r>
              <a:rPr lang="en-US" dirty="0"/>
              <a:t>You have to pay attention to both masker and masked signal phase in stereo. Either being out of phase </a:t>
            </a:r>
            <a:r>
              <a:rPr lang="en-US" dirty="0" err="1"/>
              <a:t>interaurally</a:t>
            </a:r>
            <a:r>
              <a:rPr lang="en-US" dirty="0"/>
              <a:t> leads to detectable imaging issues, SOMETIMES. Of course, it’s envelope match at high frequencies.</a:t>
            </a:r>
          </a:p>
          <a:p>
            <a:r>
              <a:rPr lang="en-US" dirty="0"/>
              <a:t>And of course, the SIXTH rule of masking:</a:t>
            </a:r>
            <a:br>
              <a:rPr lang="en-US" dirty="0"/>
            </a:br>
            <a:r>
              <a:rPr lang="en-US" dirty="0"/>
              <a:t>If any ERB isn’t masked, the signal isn’t masked.</a:t>
            </a:r>
          </a:p>
        </p:txBody>
      </p:sp>
    </p:spTree>
    <p:extLst>
      <p:ext uri="{BB962C8B-B14F-4D97-AF65-F5344CB8AC3E}">
        <p14:creationId xmlns:p14="http://schemas.microsoft.com/office/powerpoint/2010/main" val="17613849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C6A9E-3166-4EAE-9E64-FAD20275A9E6}"/>
              </a:ext>
            </a:extLst>
          </p:cNvPr>
          <p:cNvSpPr>
            <a:spLocks noGrp="1"/>
          </p:cNvSpPr>
          <p:nvPr>
            <p:ph type="title"/>
          </p:nvPr>
        </p:nvSpPr>
        <p:spPr/>
        <p:txBody>
          <a:bodyPr/>
          <a:lstStyle/>
          <a:p>
            <a:r>
              <a:rPr lang="en-US" dirty="0"/>
              <a:t>Please note:</a:t>
            </a:r>
          </a:p>
        </p:txBody>
      </p:sp>
      <p:sp>
        <p:nvSpPr>
          <p:cNvPr id="3" name="Content Placeholder 2">
            <a:extLst>
              <a:ext uri="{FF2B5EF4-FFF2-40B4-BE49-F238E27FC236}">
                <a16:creationId xmlns:a16="http://schemas.microsoft.com/office/drawing/2014/main" id="{D95C54F3-9238-40C3-BE09-D281282B8310}"/>
              </a:ext>
            </a:extLst>
          </p:cNvPr>
          <p:cNvSpPr>
            <a:spLocks noGrp="1"/>
          </p:cNvSpPr>
          <p:nvPr>
            <p:ph idx="1"/>
          </p:nvPr>
        </p:nvSpPr>
        <p:spPr/>
        <p:txBody>
          <a:bodyPr/>
          <a:lstStyle/>
          <a:p>
            <a:r>
              <a:rPr lang="en-US" dirty="0"/>
              <a:t>The meeting notice suggested that you might want to go back and review the talk about “Hearing 096” first.</a:t>
            </a:r>
          </a:p>
          <a:p>
            <a:endParaRPr lang="en-US" dirty="0"/>
          </a:p>
          <a:p>
            <a:r>
              <a:rPr lang="en-US" dirty="0"/>
              <a:t>This really isn’t optional, the frequency analysis that occurs on the cochlea is key to understanding masking.</a:t>
            </a:r>
          </a:p>
          <a:p>
            <a:endParaRPr lang="en-US" dirty="0"/>
          </a:p>
          <a:p>
            <a:r>
              <a:rPr lang="en-US" dirty="0"/>
              <a:t>If you haven’t, remember that the ear is a kind of time/frequency analyzer. This is a key point.</a:t>
            </a:r>
          </a:p>
        </p:txBody>
      </p:sp>
    </p:spTree>
    <p:extLst>
      <p:ext uri="{BB962C8B-B14F-4D97-AF65-F5344CB8AC3E}">
        <p14:creationId xmlns:p14="http://schemas.microsoft.com/office/powerpoint/2010/main" val="17401464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practical takeaway idea</a:t>
            </a:r>
          </a:p>
        </p:txBody>
      </p:sp>
      <p:sp>
        <p:nvSpPr>
          <p:cNvPr id="3" name="Content Placeholder 2"/>
          <p:cNvSpPr>
            <a:spLocks noGrp="1"/>
          </p:cNvSpPr>
          <p:nvPr>
            <p:ph idx="1"/>
          </p:nvPr>
        </p:nvSpPr>
        <p:spPr/>
        <p:txBody>
          <a:bodyPr/>
          <a:lstStyle/>
          <a:p>
            <a:r>
              <a:rPr lang="en-US" dirty="0"/>
              <a:t>Similar spectra may mask or be masked</a:t>
            </a:r>
          </a:p>
          <a:p>
            <a:r>
              <a:rPr lang="en-US" dirty="0"/>
              <a:t>Similar time domain behavior in an ERB (or multiple ERB’s) may be masked</a:t>
            </a:r>
          </a:p>
          <a:p>
            <a:r>
              <a:rPr lang="en-US" dirty="0"/>
              <a:t>Different time structure in two signals may prevent masking.</a:t>
            </a:r>
          </a:p>
          <a:p>
            <a:pPr lvl="1"/>
            <a:r>
              <a:rPr lang="en-US" dirty="0"/>
              <a:t>Even a hint from one or 2 ERB’s in time structure can cause effects similar to BMLD</a:t>
            </a:r>
          </a:p>
          <a:p>
            <a:pPr lvl="1"/>
            <a:r>
              <a:rPr lang="en-US" dirty="0"/>
              <a:t>That’s beyond the bounds of a </a:t>
            </a:r>
            <a:r>
              <a:rPr lang="en-US"/>
              <a:t>basic tutorial.</a:t>
            </a:r>
            <a:endParaRPr lang="en-US" dirty="0"/>
          </a:p>
        </p:txBody>
      </p:sp>
    </p:spTree>
    <p:extLst>
      <p:ext uri="{BB962C8B-B14F-4D97-AF65-F5344CB8AC3E}">
        <p14:creationId xmlns:p14="http://schemas.microsoft.com/office/powerpoint/2010/main" val="24623450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Questions?</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729346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E8509-9E26-4E3B-8FFB-BD5855150D4C}"/>
              </a:ext>
            </a:extLst>
          </p:cNvPr>
          <p:cNvSpPr>
            <a:spLocks noGrp="1"/>
          </p:cNvSpPr>
          <p:nvPr>
            <p:ph type="title"/>
          </p:nvPr>
        </p:nvSpPr>
        <p:spPr/>
        <p:txBody>
          <a:bodyPr/>
          <a:lstStyle/>
          <a:p>
            <a:r>
              <a:rPr lang="en-US" dirty="0"/>
              <a:t>What is masking?</a:t>
            </a:r>
          </a:p>
        </p:txBody>
      </p:sp>
      <p:sp>
        <p:nvSpPr>
          <p:cNvPr id="3" name="Content Placeholder 2">
            <a:extLst>
              <a:ext uri="{FF2B5EF4-FFF2-40B4-BE49-F238E27FC236}">
                <a16:creationId xmlns:a16="http://schemas.microsoft.com/office/drawing/2014/main" id="{B1AE35A5-3A1B-4023-9CCC-B10B333C2998}"/>
              </a:ext>
            </a:extLst>
          </p:cNvPr>
          <p:cNvSpPr>
            <a:spLocks noGrp="1"/>
          </p:cNvSpPr>
          <p:nvPr>
            <p:ph idx="1"/>
          </p:nvPr>
        </p:nvSpPr>
        <p:spPr/>
        <p:txBody>
          <a:bodyPr/>
          <a:lstStyle/>
          <a:p>
            <a:r>
              <a:rPr lang="en-US" dirty="0"/>
              <a:t>In order to get there, we must carefully define loudness, and the term “partial loudness”</a:t>
            </a:r>
          </a:p>
          <a:p>
            <a:endParaRPr lang="en-US" dirty="0"/>
          </a:p>
          <a:p>
            <a:r>
              <a:rPr lang="en-US" dirty="0"/>
              <a:t>Loudness is expressed in sensory terms.  </a:t>
            </a:r>
          </a:p>
          <a:p>
            <a:endParaRPr lang="en-US" dirty="0"/>
          </a:p>
          <a:p>
            <a:r>
              <a:rPr lang="en-US" dirty="0"/>
              <a:t>Intensity (</a:t>
            </a:r>
            <a:r>
              <a:rPr lang="en-US" dirty="0" err="1"/>
              <a:t>spl</a:t>
            </a:r>
            <a:r>
              <a:rPr lang="en-US" dirty="0"/>
              <a:t>, </a:t>
            </a:r>
            <a:r>
              <a:rPr lang="en-US" dirty="0" err="1"/>
              <a:t>etc</a:t>
            </a:r>
            <a:r>
              <a:rPr lang="en-US" dirty="0"/>
              <a:t>) is not Loudness.</a:t>
            </a:r>
          </a:p>
          <a:p>
            <a:endParaRPr lang="en-US" dirty="0"/>
          </a:p>
          <a:p>
            <a:r>
              <a:rPr lang="en-US" dirty="0"/>
              <a:t>There are multiple talks on loudness, as well, at the meeting recap site.</a:t>
            </a:r>
          </a:p>
        </p:txBody>
      </p:sp>
    </p:spTree>
    <p:extLst>
      <p:ext uri="{BB962C8B-B14F-4D97-AF65-F5344CB8AC3E}">
        <p14:creationId xmlns:p14="http://schemas.microsoft.com/office/powerpoint/2010/main" val="40584536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9454D-B7A4-44C4-AC74-91CAD96089D7}"/>
              </a:ext>
            </a:extLst>
          </p:cNvPr>
          <p:cNvSpPr>
            <a:spLocks noGrp="1"/>
          </p:cNvSpPr>
          <p:nvPr>
            <p:ph type="title"/>
          </p:nvPr>
        </p:nvSpPr>
        <p:spPr/>
        <p:txBody>
          <a:bodyPr/>
          <a:lstStyle/>
          <a:p>
            <a:r>
              <a:rPr lang="en-US" dirty="0"/>
              <a:t>Partial Loudness</a:t>
            </a:r>
          </a:p>
        </p:txBody>
      </p:sp>
      <p:sp>
        <p:nvSpPr>
          <p:cNvPr id="3" name="Content Placeholder 2">
            <a:extLst>
              <a:ext uri="{FF2B5EF4-FFF2-40B4-BE49-F238E27FC236}">
                <a16:creationId xmlns:a16="http://schemas.microsoft.com/office/drawing/2014/main" id="{0C6E7160-0E3B-422E-9E91-EFC0A6E45952}"/>
              </a:ext>
            </a:extLst>
          </p:cNvPr>
          <p:cNvSpPr>
            <a:spLocks noGrp="1"/>
          </p:cNvSpPr>
          <p:nvPr>
            <p:ph idx="1"/>
          </p:nvPr>
        </p:nvSpPr>
        <p:spPr/>
        <p:txBody>
          <a:bodyPr/>
          <a:lstStyle/>
          <a:p>
            <a:r>
              <a:rPr lang="en-US" dirty="0"/>
              <a:t>Loudness refers to the sensory level across all frequencies.</a:t>
            </a:r>
          </a:p>
          <a:p>
            <a:r>
              <a:rPr lang="en-US" dirty="0"/>
              <a:t>Partial loudness refers to a vector of contributions to the total loudness across frequency.</a:t>
            </a:r>
          </a:p>
          <a:p>
            <a:endParaRPr lang="en-US" dirty="0"/>
          </a:p>
          <a:p>
            <a:r>
              <a:rPr lang="en-US" dirty="0"/>
              <a:t>It is a function of both time and frequency, and is generally approximated in 1/3 ERB (see the hearing talk for the definition of an ERB) steps across frequency, for any given time instant.</a:t>
            </a:r>
          </a:p>
        </p:txBody>
      </p:sp>
    </p:spTree>
    <p:extLst>
      <p:ext uri="{BB962C8B-B14F-4D97-AF65-F5344CB8AC3E}">
        <p14:creationId xmlns:p14="http://schemas.microsoft.com/office/powerpoint/2010/main" val="18845302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80DA3-A2A4-4F30-BE43-915C92E085C0}"/>
              </a:ext>
            </a:extLst>
          </p:cNvPr>
          <p:cNvSpPr>
            <a:spLocks noGrp="1"/>
          </p:cNvSpPr>
          <p:nvPr>
            <p:ph type="title"/>
          </p:nvPr>
        </p:nvSpPr>
        <p:spPr/>
        <p:txBody>
          <a:bodyPr/>
          <a:lstStyle/>
          <a:p>
            <a:r>
              <a:rPr lang="en-US" dirty="0"/>
              <a:t>Some things to remember</a:t>
            </a:r>
          </a:p>
        </p:txBody>
      </p:sp>
      <p:sp>
        <p:nvSpPr>
          <p:cNvPr id="3" name="Content Placeholder 2">
            <a:extLst>
              <a:ext uri="{FF2B5EF4-FFF2-40B4-BE49-F238E27FC236}">
                <a16:creationId xmlns:a16="http://schemas.microsoft.com/office/drawing/2014/main" id="{5537E738-5DF3-4EA8-B888-954F2A556C33}"/>
              </a:ext>
            </a:extLst>
          </p:cNvPr>
          <p:cNvSpPr>
            <a:spLocks noGrp="1"/>
          </p:cNvSpPr>
          <p:nvPr>
            <p:ph idx="1"/>
          </p:nvPr>
        </p:nvSpPr>
        <p:spPr/>
        <p:txBody>
          <a:bodyPr/>
          <a:lstStyle/>
          <a:p>
            <a:r>
              <a:rPr lang="en-US" dirty="0"/>
              <a:t>First, an ERB is effectively the bandwidth of a  filter.</a:t>
            </a:r>
          </a:p>
          <a:p>
            <a:r>
              <a:rPr lang="en-US" dirty="0"/>
              <a:t>The signal it filters excites a particular region of the cochlea.</a:t>
            </a:r>
          </a:p>
          <a:p>
            <a:r>
              <a:rPr lang="en-US" dirty="0"/>
              <a:t>The inner hair cell on the cochlea is the detector that excites (among other things) the auditory nerve.</a:t>
            </a:r>
          </a:p>
          <a:p>
            <a:r>
              <a:rPr lang="en-US" dirty="0"/>
              <a:t>The SNR of the inner hair cell is about 30dB.</a:t>
            </a:r>
          </a:p>
          <a:p>
            <a:r>
              <a:rPr lang="en-US" dirty="0"/>
              <a:t>This 30dB range gets mapped across 90+dB via cochlear mechanics and the outer hair cells.</a:t>
            </a:r>
          </a:p>
          <a:p>
            <a:endParaRPr lang="en-US" dirty="0"/>
          </a:p>
          <a:p>
            <a:r>
              <a:rPr lang="en-US" dirty="0"/>
              <a:t>This 30dB number is strongly related to masking issues.</a:t>
            </a:r>
          </a:p>
        </p:txBody>
      </p:sp>
    </p:spTree>
    <p:extLst>
      <p:ext uri="{BB962C8B-B14F-4D97-AF65-F5344CB8AC3E}">
        <p14:creationId xmlns:p14="http://schemas.microsoft.com/office/powerpoint/2010/main" val="38919056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BA757-501C-4544-9D50-598217F2C235}"/>
              </a:ext>
            </a:extLst>
          </p:cNvPr>
          <p:cNvSpPr>
            <a:spLocks noGrp="1"/>
          </p:cNvSpPr>
          <p:nvPr>
            <p:ph type="title"/>
          </p:nvPr>
        </p:nvSpPr>
        <p:spPr>
          <a:xfrm>
            <a:off x="838200" y="365125"/>
            <a:ext cx="10515600" cy="6035675"/>
          </a:xfrm>
        </p:spPr>
        <p:txBody>
          <a:bodyPr>
            <a:normAutofit/>
          </a:bodyPr>
          <a:lstStyle/>
          <a:p>
            <a:r>
              <a:rPr lang="en-US" sz="3200" dirty="0"/>
              <a:t>Now, imagine we have a measurement of partial loudness over a time interval.</a:t>
            </a:r>
            <a:br>
              <a:rPr lang="en-US" sz="3200" dirty="0"/>
            </a:br>
            <a:br>
              <a:rPr lang="en-US" sz="3200" dirty="0"/>
            </a:br>
            <a:r>
              <a:rPr lang="en-US" sz="3200" dirty="0"/>
              <a:t>MASKING occurs when the partial and total </a:t>
            </a:r>
            <a:r>
              <a:rPr lang="en-US" sz="3200" dirty="0" err="1"/>
              <a:t>loudnesses</a:t>
            </a:r>
            <a:r>
              <a:rPr lang="en-US" sz="3200" dirty="0"/>
              <a:t> DO NOT CHANGE when things are added to, or removed from, the original signal.  In short, it is a loudness (and partial loudness) change of ZERO for some amount of signal change. </a:t>
            </a:r>
            <a:br>
              <a:rPr lang="en-US" sz="3200" dirty="0"/>
            </a:br>
            <a:br>
              <a:rPr lang="en-US" sz="3200" dirty="0"/>
            </a:br>
            <a:r>
              <a:rPr lang="en-US" sz="3200" dirty="0"/>
              <a:t>The SNR of the inner hair cell is one limit. There are others.</a:t>
            </a:r>
          </a:p>
        </p:txBody>
      </p:sp>
    </p:spTree>
    <p:extLst>
      <p:ext uri="{BB962C8B-B14F-4D97-AF65-F5344CB8AC3E}">
        <p14:creationId xmlns:p14="http://schemas.microsoft.com/office/powerpoint/2010/main" val="1619208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marL="0" indent="0">
              <a:buNone/>
            </a:pPr>
            <a:r>
              <a:rPr lang="en-US" dirty="0"/>
              <a:t>nbnoise.wav</a:t>
            </a:r>
          </a:p>
          <a:p>
            <a:pPr marL="0" indent="0">
              <a:buNone/>
            </a:pPr>
            <a:r>
              <a:rPr lang="en-US" dirty="0"/>
              <a:t>Vs.</a:t>
            </a:r>
          </a:p>
          <a:p>
            <a:pPr marL="0" indent="0">
              <a:buNone/>
            </a:pPr>
            <a:r>
              <a:rPr lang="en-US" dirty="0"/>
              <a:t>nbnoisesin.wav</a:t>
            </a:r>
          </a:p>
          <a:p>
            <a:pPr marL="0" indent="0">
              <a:buNone/>
            </a:pPr>
            <a:r>
              <a:rPr lang="en-US" dirty="0"/>
              <a:t>Vs.</a:t>
            </a:r>
          </a:p>
          <a:p>
            <a:pPr marL="0" indent="0">
              <a:buNone/>
            </a:pPr>
            <a:r>
              <a:rPr lang="en-US" dirty="0"/>
              <a:t>nbnoisesins.wav</a:t>
            </a:r>
          </a:p>
          <a:p>
            <a:pPr marL="0" indent="0">
              <a:buNone/>
            </a:pPr>
            <a:endParaRPr lang="en-US" dirty="0"/>
          </a:p>
          <a:p>
            <a:pPr marL="0" indent="0">
              <a:buNone/>
            </a:pPr>
            <a:r>
              <a:rPr lang="en-US" dirty="0"/>
              <a:t>Please listen to these three, in headphones, without changing your listening level. Use the first file to set a reasonable level.</a:t>
            </a:r>
          </a:p>
          <a:p>
            <a:pPr marL="0" indent="0">
              <a:buNone/>
            </a:pPr>
            <a:endParaRPr lang="en-US" dirty="0"/>
          </a:p>
          <a:p>
            <a:pPr marL="0" indent="0">
              <a:buNone/>
            </a:pPr>
            <a:r>
              <a:rPr lang="en-US" dirty="0"/>
              <a:t>Compare nbnoise.wav and nbnoisesin.wav</a:t>
            </a:r>
            <a:br>
              <a:rPr lang="en-US" dirty="0"/>
            </a:br>
            <a:r>
              <a:rPr lang="en-US" dirty="0"/>
              <a:t>Then compare nbnoise.wav to nbnoisesins.wav</a:t>
            </a:r>
          </a:p>
        </p:txBody>
      </p:sp>
      <p:sp>
        <p:nvSpPr>
          <p:cNvPr id="4" name="TextBox 3"/>
          <p:cNvSpPr txBox="1"/>
          <p:nvPr/>
        </p:nvSpPr>
        <p:spPr>
          <a:xfrm>
            <a:off x="0" y="685482"/>
            <a:ext cx="12322604" cy="646331"/>
          </a:xfrm>
          <a:prstGeom prst="rect">
            <a:avLst/>
          </a:prstGeom>
          <a:noFill/>
        </p:spPr>
        <p:txBody>
          <a:bodyPr wrap="none" rtlCol="0">
            <a:spAutoFit/>
          </a:bodyPr>
          <a:lstStyle/>
          <a:p>
            <a:r>
              <a:rPr lang="en-US" sz="3600" dirty="0"/>
              <a:t>Please listen to these files from the downloaded zip archive now:</a:t>
            </a:r>
          </a:p>
        </p:txBody>
      </p:sp>
    </p:spTree>
    <p:extLst>
      <p:ext uri="{BB962C8B-B14F-4D97-AF65-F5344CB8AC3E}">
        <p14:creationId xmlns:p14="http://schemas.microsoft.com/office/powerpoint/2010/main" val="4954883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E2A39B4-CD83-4618-A97E-F89CBC045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8600"/>
            <a:ext cx="12192000" cy="1958788"/>
          </a:xfrm>
          <a:prstGeom prst="rect">
            <a:avLst/>
          </a:prstGeom>
        </p:spPr>
      </p:pic>
      <p:sp>
        <p:nvSpPr>
          <p:cNvPr id="2" name="Title 1">
            <a:extLst>
              <a:ext uri="{FF2B5EF4-FFF2-40B4-BE49-F238E27FC236}">
                <a16:creationId xmlns:a16="http://schemas.microsoft.com/office/drawing/2014/main" id="{4BABAB58-BCEC-4022-96F1-4821B226B2C8}"/>
              </a:ext>
            </a:extLst>
          </p:cNvPr>
          <p:cNvSpPr>
            <a:spLocks noGrp="1"/>
          </p:cNvSpPr>
          <p:nvPr>
            <p:ph type="title"/>
          </p:nvPr>
        </p:nvSpPr>
        <p:spPr/>
        <p:txBody>
          <a:bodyPr/>
          <a:lstStyle/>
          <a:p>
            <a:r>
              <a:rPr lang="en-US" dirty="0"/>
              <a:t>The Power Spectra</a:t>
            </a:r>
          </a:p>
        </p:txBody>
      </p:sp>
      <p:pic>
        <p:nvPicPr>
          <p:cNvPr id="7" name="Picture 6">
            <a:extLst>
              <a:ext uri="{FF2B5EF4-FFF2-40B4-BE49-F238E27FC236}">
                <a16:creationId xmlns:a16="http://schemas.microsoft.com/office/drawing/2014/main" id="{C301DCE6-703F-456D-94EC-0901BBF69C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87388"/>
            <a:ext cx="12192000" cy="2052918"/>
          </a:xfrm>
          <a:prstGeom prst="rect">
            <a:avLst/>
          </a:prstGeom>
        </p:spPr>
      </p:pic>
      <p:pic>
        <p:nvPicPr>
          <p:cNvPr id="9" name="Picture 8">
            <a:extLst>
              <a:ext uri="{FF2B5EF4-FFF2-40B4-BE49-F238E27FC236}">
                <a16:creationId xmlns:a16="http://schemas.microsoft.com/office/drawing/2014/main" id="{57FEE25D-4B8E-45CC-A763-3C68576D12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342" y="4146176"/>
            <a:ext cx="12192000" cy="2411507"/>
          </a:xfrm>
          <a:prstGeom prst="rect">
            <a:avLst/>
          </a:prstGeom>
        </p:spPr>
      </p:pic>
      <p:sp>
        <p:nvSpPr>
          <p:cNvPr id="10" name="TextBox 9">
            <a:extLst>
              <a:ext uri="{FF2B5EF4-FFF2-40B4-BE49-F238E27FC236}">
                <a16:creationId xmlns:a16="http://schemas.microsoft.com/office/drawing/2014/main" id="{CD1FC235-8A18-4BC8-BA17-F6C4F8F9E204}"/>
              </a:ext>
            </a:extLst>
          </p:cNvPr>
          <p:cNvSpPr txBox="1"/>
          <p:nvPr/>
        </p:nvSpPr>
        <p:spPr>
          <a:xfrm>
            <a:off x="8426824" y="1153565"/>
            <a:ext cx="930063" cy="369332"/>
          </a:xfrm>
          <a:prstGeom prst="rect">
            <a:avLst/>
          </a:prstGeom>
          <a:noFill/>
        </p:spPr>
        <p:txBody>
          <a:bodyPr wrap="none" rtlCol="0">
            <a:spAutoFit/>
          </a:bodyPr>
          <a:lstStyle/>
          <a:p>
            <a:r>
              <a:rPr lang="en-US" dirty="0" err="1"/>
              <a:t>nbnoise</a:t>
            </a:r>
            <a:endParaRPr lang="en-US" dirty="0"/>
          </a:p>
        </p:txBody>
      </p:sp>
      <p:sp>
        <p:nvSpPr>
          <p:cNvPr id="11" name="TextBox 10">
            <a:extLst>
              <a:ext uri="{FF2B5EF4-FFF2-40B4-BE49-F238E27FC236}">
                <a16:creationId xmlns:a16="http://schemas.microsoft.com/office/drawing/2014/main" id="{6C4E8493-087F-4367-B353-5F41E0B819DF}"/>
              </a:ext>
            </a:extLst>
          </p:cNvPr>
          <p:cNvSpPr txBox="1"/>
          <p:nvPr/>
        </p:nvSpPr>
        <p:spPr>
          <a:xfrm>
            <a:off x="8426824" y="3161410"/>
            <a:ext cx="1194558" cy="369332"/>
          </a:xfrm>
          <a:prstGeom prst="rect">
            <a:avLst/>
          </a:prstGeom>
          <a:noFill/>
        </p:spPr>
        <p:txBody>
          <a:bodyPr wrap="none" rtlCol="0">
            <a:spAutoFit/>
          </a:bodyPr>
          <a:lstStyle/>
          <a:p>
            <a:r>
              <a:rPr lang="en-US" dirty="0" err="1"/>
              <a:t>nbnoisesin</a:t>
            </a:r>
            <a:endParaRPr lang="en-US" dirty="0"/>
          </a:p>
        </p:txBody>
      </p:sp>
      <p:sp>
        <p:nvSpPr>
          <p:cNvPr id="12" name="TextBox 11">
            <a:extLst>
              <a:ext uri="{FF2B5EF4-FFF2-40B4-BE49-F238E27FC236}">
                <a16:creationId xmlns:a16="http://schemas.microsoft.com/office/drawing/2014/main" id="{75776368-8681-4927-A30A-19C00EB35294}"/>
              </a:ext>
            </a:extLst>
          </p:cNvPr>
          <p:cNvSpPr txBox="1"/>
          <p:nvPr/>
        </p:nvSpPr>
        <p:spPr>
          <a:xfrm>
            <a:off x="8426824" y="5351929"/>
            <a:ext cx="1284326" cy="369332"/>
          </a:xfrm>
          <a:prstGeom prst="rect">
            <a:avLst/>
          </a:prstGeom>
          <a:noFill/>
        </p:spPr>
        <p:txBody>
          <a:bodyPr wrap="none" rtlCol="0">
            <a:spAutoFit/>
          </a:bodyPr>
          <a:lstStyle/>
          <a:p>
            <a:r>
              <a:rPr lang="en-US" dirty="0" err="1"/>
              <a:t>nbnoisesins</a:t>
            </a:r>
            <a:endParaRPr lang="en-US" dirty="0"/>
          </a:p>
        </p:txBody>
      </p:sp>
      <p:sp>
        <p:nvSpPr>
          <p:cNvPr id="13" name="TextBox 12">
            <a:extLst>
              <a:ext uri="{FF2B5EF4-FFF2-40B4-BE49-F238E27FC236}">
                <a16:creationId xmlns:a16="http://schemas.microsoft.com/office/drawing/2014/main" id="{58B2DCA4-C129-401F-AF9D-23E0D05AEEC2}"/>
              </a:ext>
            </a:extLst>
          </p:cNvPr>
          <p:cNvSpPr txBox="1"/>
          <p:nvPr/>
        </p:nvSpPr>
        <p:spPr>
          <a:xfrm>
            <a:off x="4511079" y="6444734"/>
            <a:ext cx="3169842" cy="369332"/>
          </a:xfrm>
          <a:prstGeom prst="rect">
            <a:avLst/>
          </a:prstGeom>
          <a:noFill/>
        </p:spPr>
        <p:txBody>
          <a:bodyPr wrap="none" rtlCol="0">
            <a:spAutoFit/>
          </a:bodyPr>
          <a:lstStyle/>
          <a:p>
            <a:r>
              <a:rPr lang="en-US" dirty="0"/>
              <a:t>Full size jpg’s will be on the site.</a:t>
            </a:r>
          </a:p>
        </p:txBody>
      </p:sp>
    </p:spTree>
    <p:extLst>
      <p:ext uri="{BB962C8B-B14F-4D97-AF65-F5344CB8AC3E}">
        <p14:creationId xmlns:p14="http://schemas.microsoft.com/office/powerpoint/2010/main" val="29532379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TotalTime>
  <Words>2304</Words>
  <Application>Microsoft Office PowerPoint</Application>
  <PresentationFormat>Widescreen</PresentationFormat>
  <Paragraphs>199</Paragraphs>
  <Slides>31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Calibri Light</vt:lpstr>
      <vt:lpstr>Office Theme</vt:lpstr>
      <vt:lpstr>BEFORE WE START</vt:lpstr>
      <vt:lpstr>What’s this about “masking”</vt:lpstr>
      <vt:lpstr>Please note:</vt:lpstr>
      <vt:lpstr>What is masking?</vt:lpstr>
      <vt:lpstr>Partial Loudness</vt:lpstr>
      <vt:lpstr>Some things to remember</vt:lpstr>
      <vt:lpstr>Now, imagine we have a measurement of partial loudness over a time interval.  MASKING occurs when the partial and total loudnesses DO NOT CHANGE when things are added to, or removed from, the original signal.  In short, it is a loudness (and partial loudness) change of ZERO for some amount of signal change.   The SNR of the inner hair cell is one limit. There are others.</vt:lpstr>
      <vt:lpstr>PowerPoint Presentation</vt:lpstr>
      <vt:lpstr>The Power Spectra</vt:lpstr>
      <vt:lpstr>So, what did you hear?</vt:lpstr>
      <vt:lpstr>So, what’s the point?</vt:lpstr>
      <vt:lpstr>Masking principle 1:</vt:lpstr>
      <vt:lpstr>Which means, of course</vt:lpstr>
      <vt:lpstr>So, now, the first two rules of masking</vt:lpstr>
      <vt:lpstr>So, then, 30 dB down inside an ERB, with no pre-echo, in simultaneous situations and you’re good?</vt:lpstr>
      <vt:lpstr>The spectra</vt:lpstr>
      <vt:lpstr>Masking signal characteristics</vt:lpstr>
      <vt:lpstr>Right, so noise is simple, tones are simple, right?</vt:lpstr>
      <vt:lpstr>So the four rules of masking:</vt:lpstr>
      <vt:lpstr>Stereo? What?</vt:lpstr>
      <vt:lpstr>The “Suzanne Vega Problem”</vt:lpstr>
      <vt:lpstr>Wait, what is this Binaural thing, now?</vt:lpstr>
      <vt:lpstr>Wait? What? What does that even mean.</vt:lpstr>
      <vt:lpstr>So, then, what’s going on?</vt:lpstr>
      <vt:lpstr>Left and right spectra</vt:lpstr>
      <vt:lpstr>Left and Right Spectra</vt:lpstr>
      <vt:lpstr>All those hard to see and read plots</vt:lpstr>
      <vt:lpstr>The effects of BMLD</vt:lpstr>
      <vt:lpstr>So, finally, the five rules of masking:</vt:lpstr>
      <vt:lpstr>Some practical takeaway idea</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What’s this about “masking”</dc:title>
  <dc:creator>jj</dc:creator>
  <cp:lastModifiedBy>jj</cp:lastModifiedBy>
  <cp:revision>21</cp:revision>
  <dcterms:created xsi:type="dcterms:W3CDTF">2021-12-21T00:32:36Z</dcterms:created>
  <dcterms:modified xsi:type="dcterms:W3CDTF">2022-01-26T00:43:14Z</dcterms:modified>
</cp:coreProperties>
</file>