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3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300" r:id="rId41"/>
    <p:sldId id="295" r:id="rId42"/>
    <p:sldId id="296" r:id="rId43"/>
    <p:sldId id="297" r:id="rId44"/>
    <p:sldId id="298" r:id="rId45"/>
    <p:sldId id="299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4" r:id="rId58"/>
    <p:sldId id="313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9" r:id="rId73"/>
    <p:sldId id="330" r:id="rId74"/>
    <p:sldId id="331" r:id="rId75"/>
    <p:sldId id="332" r:id="rId76"/>
    <p:sldId id="328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3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4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2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0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2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6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4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7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AFFD4-4350-45D5-B9EC-6D2759563275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019F-15D1-48B9-B608-4A3256A85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9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s.org/sections/pnw/scripts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the (&amp;^(@# Is an FFT?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D. (</a:t>
            </a:r>
            <a:r>
              <a:rPr lang="en-US" dirty="0" err="1" smtClean="0"/>
              <a:t>jj</a:t>
            </a:r>
            <a:r>
              <a:rPr lang="en-US" dirty="0" smtClean="0"/>
              <a:t>) Johnston</a:t>
            </a:r>
          </a:p>
          <a:p>
            <a:r>
              <a:rPr lang="en-US" dirty="0" smtClean="0"/>
              <a:t>Independent audio and </a:t>
            </a:r>
            <a:r>
              <a:rPr lang="en-US" dirty="0" err="1" smtClean="0"/>
              <a:t>electroacoustics</a:t>
            </a:r>
            <a:r>
              <a:rPr lang="en-US" dirty="0" smtClean="0"/>
              <a:t> consultant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00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1066800"/>
            <a:ext cx="3202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 Scale is bandwidth in Hz</a:t>
            </a:r>
          </a:p>
          <a:p>
            <a:r>
              <a:rPr lang="en-US" dirty="0" smtClean="0"/>
              <a:t>Horizontal scale is band number</a:t>
            </a:r>
          </a:p>
          <a:p>
            <a:r>
              <a:rPr lang="en-US" dirty="0" smtClean="0"/>
              <a:t>(for integer number bands)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55298" y="6477000"/>
            <a:ext cx="2833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Bandwidth vs. band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4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90800" y="1752600"/>
            <a:ext cx="2686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Vertical Scale is bandwidth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5334000"/>
            <a:ext cx="434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 Scale is center Frequency of 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5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But, now, time resolution: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71600"/>
            <a:ext cx="914399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582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filter a signal, you also set a minimum time resolution (minimum in seconds, milliseconds,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This leads to time-frequency analysis, where you analyze a section of a signal, and thus get a given time resolution and </a:t>
            </a:r>
            <a:r>
              <a:rPr lang="en-US" smtClean="0"/>
              <a:t>frequency resolution.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2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care about frequency in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simple, the ear is frequency selective.</a:t>
            </a:r>
          </a:p>
          <a:p>
            <a:endParaRPr lang="en-US" dirty="0"/>
          </a:p>
          <a:p>
            <a:r>
              <a:rPr lang="en-US" dirty="0" smtClean="0"/>
              <a:t>But the ear uses a very peculiar, </a:t>
            </a:r>
            <a:r>
              <a:rPr lang="en-US" dirty="0" err="1" smtClean="0"/>
              <a:t>lossy</a:t>
            </a:r>
            <a:r>
              <a:rPr lang="en-US" dirty="0" smtClean="0"/>
              <a:t> kind of time/frequency analysis.</a:t>
            </a:r>
          </a:p>
          <a:p>
            <a:endParaRPr lang="en-US" dirty="0"/>
          </a:p>
          <a:p>
            <a:r>
              <a:rPr lang="en-US" dirty="0" smtClean="0"/>
              <a:t>Still, we can learn a lot from other kinds of time/frequency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44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FFT?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FFT means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Fourier</a:t>
            </a:r>
          </a:p>
          <a:p>
            <a:pPr lvl="1"/>
            <a:r>
              <a:rPr lang="en-US" dirty="0" smtClean="0"/>
              <a:t>Transform</a:t>
            </a:r>
          </a:p>
          <a:p>
            <a:pPr lvl="1"/>
            <a:endParaRPr lang="en-US" dirty="0"/>
          </a:p>
          <a:p>
            <a:r>
              <a:rPr lang="en-US" dirty="0" smtClean="0"/>
              <a:t>Needless to say, the next question is:</a:t>
            </a:r>
          </a:p>
          <a:p>
            <a:pPr lvl="1"/>
            <a:r>
              <a:rPr lang="en-US" dirty="0" smtClean="0"/>
              <a:t>So, what the (*&amp;( is a Fourier transform?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50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MATH!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Fourier transform has several forms:</a:t>
            </a:r>
          </a:p>
          <a:p>
            <a:pPr lvl="1"/>
            <a:r>
              <a:rPr lang="en-US" dirty="0" smtClean="0"/>
              <a:t>It can convert an </a:t>
            </a:r>
            <a:r>
              <a:rPr lang="en-US" dirty="0" err="1" smtClean="0"/>
              <a:t>unsampled</a:t>
            </a:r>
            <a:r>
              <a:rPr lang="en-US" dirty="0" smtClean="0"/>
              <a:t>, time-domain waveform into a transform that analysis the entire signal in terms of frequency and phase</a:t>
            </a:r>
          </a:p>
          <a:p>
            <a:pPr lvl="1"/>
            <a:r>
              <a:rPr lang="en-US" dirty="0" smtClean="0"/>
              <a:t>It can convert a sampled, time-domain signal of any particular length into frequency and phase, via real and imaginary spectra</a:t>
            </a:r>
          </a:p>
        </p:txBody>
      </p:sp>
    </p:spTree>
    <p:extLst>
      <p:ext uri="{BB962C8B-B14F-4D97-AF65-F5344CB8AC3E}">
        <p14:creationId xmlns:p14="http://schemas.microsoft.com/office/powerpoint/2010/main" val="3184630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Formalism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conventional to express a spectrum with a capital letter, i.e.  X(w).</a:t>
            </a:r>
          </a:p>
          <a:p>
            <a:r>
              <a:rPr lang="en-US" dirty="0" smtClean="0"/>
              <a:t>It is conventional to express the time domain version of the signal with a small letter, i.e. x(t)</a:t>
            </a:r>
          </a:p>
          <a:p>
            <a:endParaRPr lang="en-US" dirty="0"/>
          </a:p>
          <a:p>
            <a:r>
              <a:rPr lang="en-US" b="1" dirty="0" smtClean="0"/>
              <a:t>Both of the signals contain exactly, precisely the same information, it’s just in a different form.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9187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 am absolutely not going to explain how to do an FFT. There are many good implementations out there, get one and use it.</a:t>
            </a:r>
          </a:p>
          <a:p>
            <a:endParaRPr lang="en-US" dirty="0"/>
          </a:p>
          <a:p>
            <a:r>
              <a:rPr lang="en-US" dirty="0" smtClean="0"/>
              <a:t>The FFT uses lengths that are more constrained than “any length” which a Fourier transform or “discrete </a:t>
            </a:r>
            <a:r>
              <a:rPr lang="en-US" dirty="0" err="1" smtClean="0"/>
              <a:t>fourier</a:t>
            </a:r>
            <a:r>
              <a:rPr lang="en-US" dirty="0" smtClean="0"/>
              <a:t> transform” (DFT) can implement.</a:t>
            </a:r>
          </a:p>
          <a:p>
            <a:pPr lvl="1"/>
            <a:r>
              <a:rPr lang="en-US" dirty="0" smtClean="0"/>
              <a:t>But as a result, it is substantially faster.</a:t>
            </a:r>
          </a:p>
          <a:p>
            <a:pPr lvl="1"/>
            <a:r>
              <a:rPr lang="en-US" dirty="0" smtClean="0"/>
              <a:t>And that’s why we use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51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faster, did you say?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15331"/>
              </p:ext>
            </p:extLst>
          </p:nvPr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FLOP for DFT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FLOP</a:t>
                      </a:r>
                      <a:r>
                        <a:rPr lang="en-US" baseline="0" dirty="0" smtClean="0"/>
                        <a:t> for FFT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16*16=256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16*4*4=256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32*32=1,024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32*5*4=640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64*64=4,096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64*6*4=1,536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1,048,576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40,960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67,108,864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425,984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32768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1,073,741,824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1,966,080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3712" y="5334000"/>
            <a:ext cx="7788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I think that makes the point pretty well, yes?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4857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ATTENTION- THERE IS ONE RULE!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If you have a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oak Std" pitchFamily="82" charset="0"/>
              </a:rPr>
              <a:t>ASK!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oak Std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848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explain a bit more: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DFT is simply an n^2 process.  The number of operations is the square of the length, for any length.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err="1" smtClean="0"/>
              <a:t>fft</a:t>
            </a:r>
            <a:r>
              <a:rPr lang="en-US" dirty="0" smtClean="0"/>
              <a:t> of length n=2^m is a process that takes n*m “butterflies", each of which takes 4 operations, give or take.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32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Ok, that’s how fast it is. But what does it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Ok, now we’re going to talk about a variety of issues surrounding the FFT in particular, but that also apply to the DFT and Fourier Transform.  We will talk about:</a:t>
            </a:r>
          </a:p>
          <a:p>
            <a:pPr lvl="1"/>
            <a:r>
              <a:rPr lang="en-US" dirty="0" smtClean="0"/>
              <a:t>Windowing vs. Frequency resolution</a:t>
            </a:r>
          </a:p>
          <a:p>
            <a:pPr lvl="1"/>
            <a:r>
              <a:rPr lang="en-US" dirty="0" smtClean="0"/>
              <a:t>Properties of the Transform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After the second break, we’ll use that pesky “convolution theorem” a lot.</a:t>
            </a:r>
          </a:p>
        </p:txBody>
      </p:sp>
    </p:spTree>
    <p:extLst>
      <p:ext uri="{BB962C8B-B14F-4D97-AF65-F5344CB8AC3E}">
        <p14:creationId xmlns:p14="http://schemas.microsoft.com/office/powerpoint/2010/main" val="507035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what is it, Strictly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the math-aware, it is an orthonormal transformation.</a:t>
            </a:r>
          </a:p>
          <a:p>
            <a:pPr lvl="1"/>
            <a:r>
              <a:rPr lang="en-US" dirty="0" smtClean="0"/>
              <a:t>This means that:</a:t>
            </a:r>
          </a:p>
          <a:p>
            <a:pPr lvl="2"/>
            <a:r>
              <a:rPr lang="en-US" dirty="0" smtClean="0"/>
              <a:t>The input and output contain exactly the same information</a:t>
            </a:r>
          </a:p>
          <a:p>
            <a:pPr lvl="2"/>
            <a:r>
              <a:rPr lang="en-US" dirty="0" smtClean="0"/>
              <a:t>It is exactly reversible</a:t>
            </a:r>
          </a:p>
          <a:p>
            <a:pPr lvl="2"/>
            <a:r>
              <a:rPr lang="en-US" dirty="0" smtClean="0"/>
              <a:t>It obeys that “convolution theorem”</a:t>
            </a:r>
          </a:p>
          <a:p>
            <a:pPr lvl="1"/>
            <a:r>
              <a:rPr lang="en-US" dirty="0" smtClean="0"/>
              <a:t>Its projected space is called the “Frequency domain”</a:t>
            </a:r>
          </a:p>
          <a:p>
            <a:pPr lvl="2"/>
            <a:r>
              <a:rPr lang="en-US" dirty="0" smtClean="0"/>
              <a:t>There are many “frequency domains”.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05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FFT does not calculate a power spectrum</a:t>
            </a:r>
          </a:p>
          <a:p>
            <a:pPr lvl="1"/>
            <a:r>
              <a:rPr lang="en-US" dirty="0" smtClean="0"/>
              <a:t>But of course you can calculate one from the FFT of a signal.</a:t>
            </a:r>
          </a:p>
          <a:p>
            <a:r>
              <a:rPr lang="en-US" dirty="0" smtClean="0"/>
              <a:t>An FFT is not a filterbank</a:t>
            </a:r>
          </a:p>
          <a:p>
            <a:pPr lvl="1"/>
            <a:r>
              <a:rPr lang="en-US" dirty="0" smtClean="0"/>
              <a:t>If you do block by block FFT, there is no frequency meaning to the joints between FFT’s.</a:t>
            </a:r>
          </a:p>
          <a:p>
            <a:r>
              <a:rPr lang="en-US" dirty="0" smtClean="0"/>
              <a:t>An FFT does not have some “measurement error”, it is a precise, exact mathematical function.</a:t>
            </a:r>
          </a:p>
        </p:txBody>
      </p:sp>
    </p:spTree>
    <p:extLst>
      <p:ext uri="{BB962C8B-B14F-4D97-AF65-F5344CB8AC3E}">
        <p14:creationId xmlns:p14="http://schemas.microsoft.com/office/powerpoint/2010/main" val="309225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may hear “FFT’s are not valid”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Yes, they are. Period.</a:t>
            </a:r>
          </a:p>
          <a:p>
            <a:endParaRPr lang="en-US" dirty="0"/>
          </a:p>
          <a:p>
            <a:pPr lvl="1"/>
            <a:r>
              <a:rPr lang="en-US" dirty="0" smtClean="0"/>
              <a:t>A (continuous time, continuous frequency) Fourier Transform may not be valid if (and only if)</a:t>
            </a:r>
          </a:p>
          <a:p>
            <a:pPr lvl="2"/>
            <a:r>
              <a:rPr lang="en-US" dirty="0" smtClean="0"/>
              <a:t>It has infinite energy in the input signal  AND</a:t>
            </a:r>
          </a:p>
          <a:p>
            <a:pPr lvl="2"/>
            <a:r>
              <a:rPr lang="en-US" dirty="0" smtClean="0"/>
              <a:t>It has infinite slope in the input signal</a:t>
            </a:r>
          </a:p>
          <a:p>
            <a:pPr lvl="1"/>
            <a:r>
              <a:rPr lang="en-US" dirty="0" smtClean="0"/>
              <a:t>But you can’t create either one of those in the real world, so unless we’re talking about strictly mathematical issues, the Fourier Transform works. </a:t>
            </a:r>
            <a:endParaRPr lang="en-US" dirty="0"/>
          </a:p>
          <a:p>
            <a:pPr lvl="1"/>
            <a:r>
              <a:rPr lang="en-US" dirty="0" smtClean="0"/>
              <a:t>Always.</a:t>
            </a:r>
          </a:p>
          <a:p>
            <a:r>
              <a:rPr lang="en-US" dirty="0" smtClean="0"/>
              <a:t>An FFT, by using an input consisting of samples that obey the sampling theorem, is valid. That’s part of being an orthonormal transform.</a:t>
            </a:r>
          </a:p>
          <a:p>
            <a:pPr lvl="1"/>
            <a:r>
              <a:rPr lang="en-US" dirty="0" smtClean="0"/>
              <a:t>Of course, you can still misuse it. You can also misuse a toothpick.</a:t>
            </a:r>
          </a:p>
        </p:txBody>
      </p:sp>
    </p:spTree>
    <p:extLst>
      <p:ext uri="{BB962C8B-B14F-4D97-AF65-F5344CB8AC3E}">
        <p14:creationId xmlns:p14="http://schemas.microsoft.com/office/powerpoint/2010/main" val="566404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now, the “Frequency Domain”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now you have probably caught it, there is no one “Frequency domain” beyond a single Fourier Transform (</a:t>
            </a:r>
            <a:r>
              <a:rPr lang="en-US" dirty="0" err="1" smtClean="0"/>
              <a:t>fft</a:t>
            </a:r>
            <a:r>
              <a:rPr lang="en-US" dirty="0" smtClean="0"/>
              <a:t>, </a:t>
            </a:r>
            <a:r>
              <a:rPr lang="en-US" dirty="0" err="1" smtClean="0"/>
              <a:t>dft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For a given transform, the frequency domain is defined as a complex spectrum from an FFT.</a:t>
            </a:r>
          </a:p>
          <a:p>
            <a:pPr lvl="1"/>
            <a:r>
              <a:rPr lang="en-US" dirty="0" smtClean="0"/>
              <a:t>For something that does successive FFT’s, like a waterfall plot, spectrogram, </a:t>
            </a:r>
            <a:r>
              <a:rPr lang="en-US" dirty="0" err="1" smtClean="0"/>
              <a:t>etc</a:t>
            </a:r>
            <a:r>
              <a:rPr lang="en-US" dirty="0" smtClean="0"/>
              <a:t>, the proper term is:</a:t>
            </a:r>
          </a:p>
          <a:p>
            <a:pPr lvl="2"/>
            <a:r>
              <a:rPr lang="en-US" dirty="0" smtClean="0"/>
              <a:t>TIME/Frequency domain.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05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properties of an 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FFT turns 2^n samples of time domain complex signal into 2^n complex numbers.</a:t>
            </a:r>
          </a:p>
          <a:p>
            <a:pPr lvl="1"/>
            <a:r>
              <a:rPr lang="en-US" dirty="0" smtClean="0"/>
              <a:t>Rarely (i.e. never) do we have complex input in most audio processing (although we can not completely rule that out for specialized things I won’t go into right now)</a:t>
            </a:r>
          </a:p>
          <a:p>
            <a:r>
              <a:rPr lang="en-US" dirty="0" smtClean="0"/>
              <a:t>For real input, the FFT has the same output, BUT</a:t>
            </a:r>
          </a:p>
          <a:p>
            <a:pPr lvl="1"/>
            <a:r>
              <a:rPr lang="en-US" dirty="0" smtClean="0"/>
              <a:t>You have 2 real, and 2^(n-1)-1 complex samples that are unique.</a:t>
            </a:r>
          </a:p>
          <a:p>
            <a:pPr lvl="1"/>
            <a:r>
              <a:rPr lang="en-US" dirty="0" smtClean="0"/>
              <a:t>The other samples are either zero (for the two real points) or complex conjugate of the 2^(n-1) complex samples.</a:t>
            </a:r>
          </a:p>
        </p:txBody>
      </p:sp>
    </p:spTree>
    <p:extLst>
      <p:ext uri="{BB962C8B-B14F-4D97-AF65-F5344CB8AC3E}">
        <p14:creationId xmlns:p14="http://schemas.microsoft.com/office/powerpoint/2010/main" val="2612949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U H ? ? ? ? ?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If I do an FFT on a 32 sample signal consisting of 1, 2, 3, </a:t>
            </a:r>
            <a:r>
              <a:rPr lang="en-US" dirty="0"/>
              <a:t>4,  </a:t>
            </a:r>
            <a:r>
              <a:rPr lang="en-US" dirty="0" smtClean="0"/>
              <a:t>… 32 I get: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528.000 +   0.000i   </a:t>
            </a:r>
            <a:r>
              <a:rPr lang="en-US" dirty="0" smtClean="0"/>
              <a:t>(note zero imaginary part)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16.000 + 162.451i </a:t>
            </a:r>
            <a:r>
              <a:rPr lang="en-US" dirty="0" smtClean="0">
                <a:solidFill>
                  <a:srgbClr val="FF0000"/>
                </a:solidFill>
              </a:rPr>
              <a:t>,  </a:t>
            </a:r>
            <a:r>
              <a:rPr lang="en-US" dirty="0"/>
              <a:t>-16.000 +  </a:t>
            </a:r>
            <a:r>
              <a:rPr lang="en-US" dirty="0" smtClean="0"/>
              <a:t>80.437i,  </a:t>
            </a:r>
            <a:r>
              <a:rPr lang="en-US" dirty="0"/>
              <a:t>-16.000 +  </a:t>
            </a:r>
            <a:r>
              <a:rPr lang="en-US" dirty="0" smtClean="0"/>
              <a:t>52.745i,   </a:t>
            </a:r>
            <a:r>
              <a:rPr lang="en-US" dirty="0"/>
              <a:t>-16.000 +  38.627i   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/>
              <a:t>16.000 +  </a:t>
            </a:r>
            <a:r>
              <a:rPr lang="en-US" dirty="0" smtClean="0"/>
              <a:t>29.934i,   </a:t>
            </a:r>
            <a:r>
              <a:rPr lang="en-US" dirty="0"/>
              <a:t>-16.000 +  </a:t>
            </a:r>
            <a:r>
              <a:rPr lang="en-US" dirty="0" smtClean="0"/>
              <a:t>23.946i,   </a:t>
            </a:r>
            <a:r>
              <a:rPr lang="en-US" dirty="0"/>
              <a:t>-16.000 +  </a:t>
            </a:r>
            <a:r>
              <a:rPr lang="en-US" dirty="0" smtClean="0"/>
              <a:t>19.496i,   </a:t>
            </a:r>
            <a:r>
              <a:rPr lang="en-US" dirty="0"/>
              <a:t>-16.000 +  </a:t>
            </a:r>
            <a:r>
              <a:rPr lang="en-US" dirty="0" smtClean="0"/>
              <a:t>16.000i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dirty="0">
                <a:solidFill>
                  <a:schemeClr val="accent2"/>
                </a:solidFill>
              </a:rPr>
              <a:t>16.000 +  </a:t>
            </a:r>
            <a:r>
              <a:rPr lang="en-US" dirty="0" smtClean="0">
                <a:solidFill>
                  <a:schemeClr val="accent2"/>
                </a:solidFill>
              </a:rPr>
              <a:t>13.131i,   </a:t>
            </a:r>
            <a:r>
              <a:rPr lang="en-US" dirty="0"/>
              <a:t>-16.000 +  10.691i </a:t>
            </a:r>
            <a:r>
              <a:rPr lang="en-US" dirty="0" smtClean="0"/>
              <a:t>,  </a:t>
            </a:r>
            <a:r>
              <a:rPr lang="en-US" dirty="0"/>
              <a:t>-16.000 +   </a:t>
            </a:r>
            <a:r>
              <a:rPr lang="en-US" dirty="0" smtClean="0"/>
              <a:t>8.552i ,  </a:t>
            </a:r>
            <a:r>
              <a:rPr lang="en-US" dirty="0"/>
              <a:t>-16.000 +   6.627i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-16.000 +   </a:t>
            </a:r>
            <a:r>
              <a:rPr lang="en-US" dirty="0" smtClean="0"/>
              <a:t>4.854i, 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-16.000 + 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3.183i,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-16.000 +   1.576i   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/>
              <a:t>-</a:t>
            </a:r>
            <a:r>
              <a:rPr lang="en-US" dirty="0"/>
              <a:t>16.000 +   0.000i  </a:t>
            </a:r>
            <a:r>
              <a:rPr lang="en-US" dirty="0" smtClean="0"/>
              <a:t>  (note zero imaginary part)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-16.000 -  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1.576i, 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-16.000 - 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3.183i,   </a:t>
            </a:r>
            <a:r>
              <a:rPr lang="en-US" dirty="0"/>
              <a:t>-16.000 -   </a:t>
            </a:r>
            <a:r>
              <a:rPr lang="en-US" dirty="0" smtClean="0"/>
              <a:t>4.854i,   </a:t>
            </a:r>
            <a:r>
              <a:rPr lang="en-US" dirty="0"/>
              <a:t>-16.000 -   </a:t>
            </a:r>
            <a:r>
              <a:rPr lang="en-US" dirty="0" smtClean="0"/>
              <a:t>6.627i  </a:t>
            </a:r>
          </a:p>
          <a:p>
            <a:r>
              <a:rPr lang="en-US" dirty="0" smtClean="0"/>
              <a:t> </a:t>
            </a:r>
            <a:r>
              <a:rPr lang="en-US" dirty="0"/>
              <a:t>-16.000 -   </a:t>
            </a:r>
            <a:r>
              <a:rPr lang="en-US" dirty="0" smtClean="0"/>
              <a:t>8.552i,   </a:t>
            </a:r>
            <a:r>
              <a:rPr lang="en-US" dirty="0"/>
              <a:t>-16.000 -  </a:t>
            </a:r>
            <a:r>
              <a:rPr lang="en-US" dirty="0" smtClean="0"/>
              <a:t>10.691i,   </a:t>
            </a:r>
            <a:r>
              <a:rPr lang="en-US" dirty="0">
                <a:solidFill>
                  <a:schemeClr val="accent2"/>
                </a:solidFill>
              </a:rPr>
              <a:t>-16.000 -  </a:t>
            </a:r>
            <a:r>
              <a:rPr lang="en-US" dirty="0" smtClean="0">
                <a:solidFill>
                  <a:schemeClr val="accent2"/>
                </a:solidFill>
              </a:rPr>
              <a:t>13.131i,   </a:t>
            </a:r>
            <a:r>
              <a:rPr lang="en-US" dirty="0"/>
              <a:t>-16.000 -  16.000i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-16.000 -  </a:t>
            </a:r>
            <a:r>
              <a:rPr lang="en-US" dirty="0" smtClean="0"/>
              <a:t>19.496i,   </a:t>
            </a:r>
            <a:r>
              <a:rPr lang="en-US" dirty="0"/>
              <a:t>-16.000 -  </a:t>
            </a:r>
            <a:r>
              <a:rPr lang="en-US" dirty="0" smtClean="0"/>
              <a:t>23.946i,  </a:t>
            </a:r>
            <a:r>
              <a:rPr lang="en-US" dirty="0"/>
              <a:t>-16.000 -  </a:t>
            </a:r>
            <a:r>
              <a:rPr lang="en-US" dirty="0" smtClean="0"/>
              <a:t>29.934i,   </a:t>
            </a:r>
            <a:r>
              <a:rPr lang="en-US" dirty="0"/>
              <a:t>-16.000 -  38.627i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-16.000 -  </a:t>
            </a:r>
            <a:r>
              <a:rPr lang="en-US" dirty="0" smtClean="0"/>
              <a:t>52.745i,  -16.000 </a:t>
            </a:r>
            <a:r>
              <a:rPr lang="en-US" dirty="0"/>
              <a:t>-  </a:t>
            </a:r>
            <a:r>
              <a:rPr lang="en-US" dirty="0" smtClean="0"/>
              <a:t>80.437i,   </a:t>
            </a:r>
            <a:r>
              <a:rPr lang="en-US" dirty="0">
                <a:solidFill>
                  <a:srgbClr val="FF0000"/>
                </a:solidFill>
              </a:rPr>
              <a:t>-16.000 - </a:t>
            </a:r>
            <a:r>
              <a:rPr lang="en-US" dirty="0" smtClean="0">
                <a:solidFill>
                  <a:srgbClr val="FF0000"/>
                </a:solidFill>
              </a:rPr>
              <a:t>162.451i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Note that each of the identically colored pairs (and all pairs, mirrored about the middle, real, value) is of the form x +- y </a:t>
            </a:r>
            <a:r>
              <a:rPr lang="en-US" dirty="0" err="1" smtClean="0"/>
              <a:t>i</a:t>
            </a:r>
            <a:r>
              <a:rPr lang="en-US" dirty="0" smtClean="0"/>
              <a:t>, where the sign of the imaginary part is opposite for the first vs. second value. This change of sign in the imaginary part is called the “complex conjugate”.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441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values in</a:t>
            </a:r>
          </a:p>
          <a:p>
            <a:r>
              <a:rPr lang="en-US" dirty="0" smtClean="0"/>
              <a:t>N values out</a:t>
            </a:r>
          </a:p>
          <a:p>
            <a:endParaRPr lang="en-US" dirty="0"/>
          </a:p>
          <a:p>
            <a:r>
              <a:rPr lang="en-US" dirty="0" smtClean="0"/>
              <a:t>But all but 2 of them are complex numbers</a:t>
            </a:r>
          </a:p>
          <a:p>
            <a:pPr lvl="1"/>
            <a:r>
              <a:rPr lang="en-US" dirty="0" smtClean="0"/>
              <a:t>That means N/2 -1 complex numbers.</a:t>
            </a:r>
          </a:p>
          <a:p>
            <a:endParaRPr lang="en-US" dirty="0"/>
          </a:p>
          <a:p>
            <a:r>
              <a:rPr lang="en-US" dirty="0" smtClean="0"/>
              <a:t>That’s where “phase” comes from.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766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other properties, </a:t>
            </a:r>
            <a:br>
              <a:rPr lang="en-US" dirty="0" smtClean="0"/>
            </a:br>
            <a:r>
              <a:rPr lang="en-US" dirty="0" smtClean="0"/>
              <a:t>symmetric input: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236220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X(t)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4876800"/>
            <a:ext cx="109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Abs(X(w))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3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 term: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 domain</a:t>
            </a:r>
          </a:p>
          <a:p>
            <a:pPr lvl="1"/>
            <a:r>
              <a:rPr lang="en-US" dirty="0" smtClean="0"/>
              <a:t>The “time domain” is a waveform, such as comes from your microphone, goes into your loudspeaker, or is encoded in some fashion in a recorder. It contains a value that represents the amplitude of something (here we presume audio) as a function of time.</a:t>
            </a:r>
          </a:p>
          <a:p>
            <a:pPr lvl="1"/>
            <a:endParaRPr lang="en-US" dirty="0"/>
          </a:p>
          <a:p>
            <a:r>
              <a:rPr lang="en-US" dirty="0" smtClean="0"/>
              <a:t>We will get to “frequency domain” in a minute or 30…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18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meaning of phase: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2101334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88881" y="2961611"/>
            <a:ext cx="3409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Amplitude of </a:t>
            </a:r>
            <a:r>
              <a:rPr lang="en-US" dirty="0" err="1" smtClean="0"/>
              <a:t>fft</a:t>
            </a:r>
            <a:r>
              <a:rPr lang="en-US" dirty="0" smtClean="0"/>
              <a:t> for either x1 or x2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3854538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of x1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87680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5835134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of x2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35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shift vs. time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shift (in radians)  = 2* pi * f * t;</a:t>
            </a:r>
          </a:p>
          <a:p>
            <a:endParaRPr lang="en-US" dirty="0"/>
          </a:p>
          <a:p>
            <a:r>
              <a:rPr lang="en-US" dirty="0" smtClean="0"/>
              <a:t>A constant delay means </a:t>
            </a:r>
            <a:r>
              <a:rPr lang="en-US" smtClean="0"/>
              <a:t>phase shift is a line</a:t>
            </a:r>
          </a:p>
        </p:txBody>
      </p:sp>
    </p:spTree>
    <p:extLst>
      <p:ext uri="{BB962C8B-B14F-4D97-AF65-F5344CB8AC3E}">
        <p14:creationId xmlns:p14="http://schemas.microsoft.com/office/powerpoint/2010/main" val="2243190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“real signal” thing: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means that we only use the first half of the transform.</a:t>
            </a:r>
          </a:p>
          <a:p>
            <a:pPr lvl="1"/>
            <a:r>
              <a:rPr lang="en-US" dirty="0" smtClean="0"/>
              <a:t>This is sometimes called a real to complex FFT</a:t>
            </a:r>
          </a:p>
          <a:p>
            <a:pPr lvl="1"/>
            <a:r>
              <a:rPr lang="en-US" dirty="0" smtClean="0"/>
              <a:t>If you do it that way, you save 40% of the processing.</a:t>
            </a:r>
          </a:p>
          <a:p>
            <a:pPr lvl="1"/>
            <a:r>
              <a:rPr lang="en-US" dirty="0" smtClean="0"/>
              <a:t>When we display the spectrum, we only display the first half (plus 1 for </a:t>
            </a:r>
            <a:r>
              <a:rPr lang="en-US" dirty="0" err="1" smtClean="0"/>
              <a:t>fs</a:t>
            </a:r>
            <a:r>
              <a:rPr lang="en-US" dirty="0" smtClean="0"/>
              <a:t>/2).</a:t>
            </a:r>
          </a:p>
          <a:p>
            <a:pPr lvl="1"/>
            <a:r>
              <a:rPr lang="en-US" dirty="0" smtClean="0"/>
              <a:t>The other half will always be mirrored. Always.</a:t>
            </a:r>
          </a:p>
        </p:txBody>
      </p:sp>
    </p:spTree>
    <p:extLst>
      <p:ext uri="{BB962C8B-B14F-4D97-AF65-F5344CB8AC3E}">
        <p14:creationId xmlns:p14="http://schemas.microsoft.com/office/powerpoint/2010/main" val="9891730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real data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47800"/>
            <a:ext cx="9144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10405" y="1803655"/>
            <a:ext cx="2523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of Ragtime Piano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048000"/>
            <a:ext cx="1951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Windowed Sample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4343400"/>
            <a:ext cx="2014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Spectrum in dB,</a:t>
            </a:r>
          </a:p>
          <a:p>
            <a:r>
              <a:rPr lang="en-US" dirty="0" smtClean="0"/>
              <a:t>Normalized to peak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53798" y="5791200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98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Windowed? Wait. </a:t>
            </a:r>
            <a:r>
              <a:rPr lang="en-US" dirty="0" err="1" smtClean="0"/>
              <a:t>Whazzis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FFT is “circular”, as far as it is concerned, the signal is continuous from the END to the beginning of the input data.</a:t>
            </a:r>
          </a:p>
          <a:p>
            <a:pPr lvl="1"/>
            <a:r>
              <a:rPr lang="en-US" dirty="0" smtClean="0"/>
              <a:t>If it’s not, you get artifacts from the discontinuity</a:t>
            </a:r>
          </a:p>
          <a:p>
            <a:pPr lvl="1"/>
            <a:r>
              <a:rPr lang="en-US" dirty="0" smtClean="0"/>
              <a:t>These artifacts are also called the “Rectangular Window”</a:t>
            </a:r>
          </a:p>
          <a:p>
            <a:endParaRPr lang="en-US" dirty="0"/>
          </a:p>
          <a:p>
            <a:r>
              <a:rPr lang="en-US" dirty="0" smtClean="0"/>
              <a:t>So you use a window to ensure that both ends of the data are zero. That way, no discontinuity.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1220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use for a window, then?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</a:t>
            </a:r>
            <a:r>
              <a:rPr lang="en-US" dirty="0" err="1" smtClean="0"/>
              <a:t>many’s</a:t>
            </a:r>
            <a:r>
              <a:rPr lang="en-US" dirty="0" smtClean="0"/>
              <a:t> of choices.</a:t>
            </a:r>
          </a:p>
          <a:p>
            <a:pPr lvl="1"/>
            <a:r>
              <a:rPr lang="en-US" dirty="0" err="1" smtClean="0"/>
              <a:t>Hann</a:t>
            </a:r>
            <a:r>
              <a:rPr lang="en-US" dirty="0" smtClean="0"/>
              <a:t> (sometimes mistakenly called </a:t>
            </a:r>
            <a:r>
              <a:rPr lang="en-US" dirty="0" err="1" smtClean="0"/>
              <a:t>Hanning</a:t>
            </a:r>
            <a:r>
              <a:rPr lang="en-US" dirty="0" smtClean="0"/>
              <a:t>)window. Dr. von </a:t>
            </a:r>
            <a:r>
              <a:rPr lang="en-US" dirty="0" err="1" smtClean="0"/>
              <a:t>Hann</a:t>
            </a:r>
            <a:r>
              <a:rPr lang="en-US" dirty="0" smtClean="0"/>
              <a:t> might object.</a:t>
            </a:r>
          </a:p>
          <a:p>
            <a:pPr lvl="1"/>
            <a:r>
              <a:rPr lang="en-US" dirty="0" smtClean="0"/>
              <a:t>Hamming window</a:t>
            </a:r>
          </a:p>
          <a:p>
            <a:pPr lvl="1"/>
            <a:r>
              <a:rPr lang="en-US" dirty="0" smtClean="0"/>
              <a:t>Kaiser window(s)</a:t>
            </a:r>
          </a:p>
          <a:p>
            <a:pPr lvl="1"/>
            <a:r>
              <a:rPr lang="en-US" dirty="0" smtClean="0"/>
              <a:t>Blackmun window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938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window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 a </a:t>
            </a:r>
            <a:r>
              <a:rPr lang="en-US" dirty="0" err="1" smtClean="0"/>
              <a:t>Hann</a:t>
            </a:r>
            <a:r>
              <a:rPr lang="en-US" dirty="0" smtClean="0"/>
              <a:t> window, almost exclusively.</a:t>
            </a:r>
          </a:p>
          <a:p>
            <a:endParaRPr lang="en-US" dirty="0"/>
          </a:p>
          <a:p>
            <a:r>
              <a:rPr lang="en-US" dirty="0" smtClean="0"/>
              <a:t>Why? Well, a window is nothing more or less than a </a:t>
            </a:r>
            <a:r>
              <a:rPr lang="en-US" dirty="0" err="1" smtClean="0"/>
              <a:t>lowpass</a:t>
            </a:r>
            <a:r>
              <a:rPr lang="en-US" dirty="0" smtClean="0"/>
              <a:t> filter.  It’s back to that convolution theorem, but we probably don’t want to discuss that today. </a:t>
            </a:r>
            <a:r>
              <a:rPr lang="en-US" dirty="0"/>
              <a:t> </a:t>
            </a:r>
            <a:r>
              <a:rPr lang="en-US" dirty="0" smtClean="0"/>
              <a:t>If we do, maybe at break?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719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window functions: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3276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3124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39553"/>
            <a:ext cx="3124200" cy="540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6700" y="141553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Hann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1371600"/>
            <a:ext cx="129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Rectangular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1419095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Blackman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2133600"/>
            <a:ext cx="1566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narrower</a:t>
            </a:r>
          </a:p>
          <a:p>
            <a:r>
              <a:rPr lang="en-US" dirty="0" err="1" smtClean="0"/>
              <a:t>passband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64746" y="4042272"/>
            <a:ext cx="2544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awful far-frequency</a:t>
            </a:r>
          </a:p>
          <a:p>
            <a:r>
              <a:rPr lang="en-US" dirty="0" smtClean="0"/>
              <a:t>rejection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2104402"/>
            <a:ext cx="1233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wider</a:t>
            </a:r>
          </a:p>
          <a:p>
            <a:r>
              <a:rPr lang="en-US" dirty="0" err="1" smtClean="0"/>
              <a:t>passband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55037" y="3752589"/>
            <a:ext cx="216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better rejection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002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Yes, it’s true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windows are a tradeoff between the width of the </a:t>
            </a:r>
            <a:r>
              <a:rPr lang="en-US" dirty="0" err="1" smtClean="0"/>
              <a:t>passband</a:t>
            </a:r>
            <a:r>
              <a:rPr lang="en-US" dirty="0" smtClean="0"/>
              <a:t> (i.e. the maximum) and the amount of far-frequency rejection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Hann</a:t>
            </a:r>
            <a:r>
              <a:rPr lang="en-US" dirty="0" smtClean="0"/>
              <a:t> window is very simple, and is a very good intermediate choice, with good far-frequency rejection, and not too much broadening of the peak.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448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you window?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conventional answer is “always”.</a:t>
            </a:r>
          </a:p>
          <a:p>
            <a:pPr lvl="1"/>
            <a:r>
              <a:rPr lang="en-US" dirty="0" smtClean="0"/>
              <a:t>But all generalities are false</a:t>
            </a:r>
          </a:p>
          <a:p>
            <a:pPr lvl="1"/>
            <a:r>
              <a:rPr lang="en-US" dirty="0" smtClean="0"/>
              <a:t>If you’re trying to calculate a spectrum, you ought to window.</a:t>
            </a:r>
          </a:p>
          <a:p>
            <a:pPr lvl="1"/>
            <a:r>
              <a:rPr lang="en-US" dirty="0" smtClean="0"/>
              <a:t>If you’re capturing a room response, maybe, maybe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0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time domain?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ears work by doing a very unusual kind of time/frequency analysis of the pressure at the eardrum. The pressure at the ear drum is a function of pressure vs. time, ergo it is in the time domain.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954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bio-break here.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are welcome, of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212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Doing a spectrum in Octave</a:t>
            </a:r>
            <a:br>
              <a:rPr lang="en-US" dirty="0" smtClean="0"/>
            </a:br>
            <a:r>
              <a:rPr lang="en-US" dirty="0" smtClean="0"/>
              <a:t>The setup: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clear all</a:t>
            </a:r>
          </a:p>
          <a:p>
            <a:pPr marL="0" indent="0">
              <a:buNone/>
            </a:pPr>
            <a:r>
              <a:rPr lang="en-US" dirty="0"/>
              <a:t>close all</a:t>
            </a:r>
          </a:p>
          <a:p>
            <a:pPr marL="0" indent="0">
              <a:buNone/>
            </a:pPr>
            <a:r>
              <a:rPr lang="en-US" dirty="0" err="1"/>
              <a:t>fclose</a:t>
            </a:r>
            <a:r>
              <a:rPr lang="en-US" dirty="0"/>
              <a:t> 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len</a:t>
            </a:r>
            <a:r>
              <a:rPr lang="en-US" dirty="0"/>
              <a:t>=2^12;</a:t>
            </a:r>
          </a:p>
          <a:p>
            <a:pPr marL="0" indent="0">
              <a:buNone/>
            </a:pPr>
            <a:r>
              <a:rPr lang="en-US" dirty="0" err="1"/>
              <a:t>fs</a:t>
            </a:r>
            <a:r>
              <a:rPr lang="en-US" dirty="0"/>
              <a:t>=44100;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wind=</a:t>
            </a:r>
            <a:r>
              <a:rPr lang="en-US" dirty="0" err="1"/>
              <a:t>hann</a:t>
            </a:r>
            <a:r>
              <a:rPr lang="en-US" dirty="0"/>
              <a:t>(</a:t>
            </a:r>
            <a:r>
              <a:rPr lang="en-US" dirty="0" err="1"/>
              <a:t>len</a:t>
            </a:r>
            <a:r>
              <a:rPr lang="en-US" dirty="0"/>
              <a:t>); # make the </a:t>
            </a:r>
            <a:r>
              <a:rPr lang="en-US" dirty="0" err="1"/>
              <a:t>hann</a:t>
            </a:r>
            <a:r>
              <a:rPr lang="en-US" dirty="0"/>
              <a:t> window</a:t>
            </a:r>
          </a:p>
          <a:p>
            <a:pPr marL="0" indent="0">
              <a:buNone/>
            </a:pPr>
            <a:r>
              <a:rPr lang="en-US" dirty="0" err="1"/>
              <a:t>slen</a:t>
            </a:r>
            <a:r>
              <a:rPr lang="en-US" dirty="0"/>
              <a:t>=</a:t>
            </a:r>
            <a:r>
              <a:rPr lang="en-US" dirty="0" err="1"/>
              <a:t>len</a:t>
            </a:r>
            <a:r>
              <a:rPr lang="en-US" dirty="0"/>
              <a:t>/2; # the shift length, i.e. 1/2 overlap.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x=</a:t>
            </a:r>
            <a:r>
              <a:rPr lang="en-US" dirty="0" err="1"/>
              <a:t>wavread</a:t>
            </a:r>
            <a:r>
              <a:rPr lang="en-US" dirty="0"/>
              <a:t>('01jt.wav');  # or you can specify any other wave file, of course.</a:t>
            </a:r>
          </a:p>
          <a:p>
            <a:pPr marL="0" indent="0">
              <a:buNone/>
            </a:pPr>
            <a:r>
              <a:rPr lang="en-US" dirty="0" err="1"/>
              <a:t>whos</a:t>
            </a:r>
            <a:r>
              <a:rPr lang="en-US" dirty="0"/>
              <a:t>   # shows the form of the file, n samples by 2 channels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flen</a:t>
            </a:r>
            <a:r>
              <a:rPr lang="en-US" dirty="0"/>
              <a:t>=length(x); # gets the length of the file in samples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nblk</a:t>
            </a:r>
            <a:r>
              <a:rPr lang="en-US" dirty="0"/>
              <a:t>=floor(</a:t>
            </a:r>
            <a:r>
              <a:rPr lang="en-US" dirty="0" err="1"/>
              <a:t>flen</a:t>
            </a:r>
            <a:r>
              <a:rPr lang="en-US" dirty="0"/>
              <a:t>*2/</a:t>
            </a:r>
            <a:r>
              <a:rPr lang="en-US" dirty="0" err="1"/>
              <a:t>len</a:t>
            </a:r>
            <a:r>
              <a:rPr lang="en-US" dirty="0"/>
              <a:t>)-1 # might clip the end of the file</a:t>
            </a:r>
          </a:p>
          <a:p>
            <a:pPr marL="0" indent="0">
              <a:buNone/>
            </a:pPr>
            <a:r>
              <a:rPr lang="en-US" dirty="0" err="1"/>
              <a:t>nonzeroblocks</a:t>
            </a:r>
            <a:r>
              <a:rPr lang="en-US" dirty="0"/>
              <a:t>=0;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lenspec</a:t>
            </a:r>
            <a:r>
              <a:rPr lang="en-US" dirty="0"/>
              <a:t>=</a:t>
            </a:r>
            <a:r>
              <a:rPr lang="en-US" dirty="0" err="1"/>
              <a:t>len</a:t>
            </a:r>
            <a:r>
              <a:rPr lang="en-US" dirty="0"/>
              <a:t>/2+1; # length of the spectrum</a:t>
            </a:r>
          </a:p>
          <a:p>
            <a:pPr marL="0" indent="0">
              <a:buNone/>
            </a:pPr>
            <a:r>
              <a:rPr lang="en-US" dirty="0" err="1"/>
              <a:t>sumspec</a:t>
            </a:r>
            <a:r>
              <a:rPr lang="en-US" dirty="0"/>
              <a:t>(1:lenspec,1:2)=0; # to keep overall power spectrum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255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dirty="0"/>
              <a:t>for ii = 1:1:nblk</a:t>
            </a:r>
          </a:p>
          <a:p>
            <a:pPr marL="0" indent="0">
              <a:buNone/>
            </a:pPr>
            <a:r>
              <a:rPr lang="en-US" sz="1050" dirty="0"/>
              <a:t>	work=x( ((ii-1)*</a:t>
            </a:r>
            <a:r>
              <a:rPr lang="en-US" sz="1050" dirty="0" err="1"/>
              <a:t>slen</a:t>
            </a:r>
            <a:r>
              <a:rPr lang="en-US" sz="1050" dirty="0"/>
              <a:t> +1):((ii+1)*</a:t>
            </a:r>
            <a:r>
              <a:rPr lang="en-US" sz="1050" dirty="0" err="1"/>
              <a:t>slen</a:t>
            </a:r>
            <a:r>
              <a:rPr lang="en-US" sz="1050" dirty="0"/>
              <a:t>) , 1:2); # pick one block of data</a:t>
            </a:r>
          </a:p>
          <a:p>
            <a:pPr marL="0" indent="0">
              <a:buNone/>
            </a:pPr>
            <a:r>
              <a:rPr lang="en-US" sz="1050" dirty="0"/>
              <a:t>	work(1:len,1)=work(1:len,1) .* wind;  # window left channel</a:t>
            </a:r>
          </a:p>
          <a:p>
            <a:pPr marL="0" indent="0">
              <a:buNone/>
            </a:pPr>
            <a:r>
              <a:rPr lang="en-US" sz="1050" dirty="0"/>
              <a:t>	work(1:len,2)=work(1:len,2) .* wind;  # ditto right channel</a:t>
            </a:r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err="1"/>
              <a:t>ss</a:t>
            </a:r>
            <a:r>
              <a:rPr lang="en-US" sz="1050" dirty="0"/>
              <a:t>=sum(sum(abs(work)))   # is there any energy here?</a:t>
            </a:r>
          </a:p>
          <a:p>
            <a:pPr marL="0" indent="0">
              <a:buNone/>
            </a:pPr>
            <a:r>
              <a:rPr lang="en-US" sz="1050" dirty="0"/>
              <a:t>	if </a:t>
            </a:r>
            <a:r>
              <a:rPr lang="en-US" sz="1050" dirty="0" err="1"/>
              <a:t>ss</a:t>
            </a:r>
            <a:r>
              <a:rPr lang="en-US" sz="1050" dirty="0"/>
              <a:t> &gt; 1/32768  # if it's smaller than that there is no signal.</a:t>
            </a:r>
          </a:p>
          <a:p>
            <a:pPr marL="0" indent="0">
              <a:buNone/>
            </a:pPr>
            <a:r>
              <a:rPr lang="en-US" sz="1050" dirty="0"/>
              <a:t>		</a:t>
            </a:r>
            <a:r>
              <a:rPr lang="en-US" sz="1050" dirty="0" err="1"/>
              <a:t>nonzeroblocks</a:t>
            </a:r>
            <a:r>
              <a:rPr lang="en-US" sz="1050" dirty="0"/>
              <a:t>=nonzeroblocks+1;</a:t>
            </a:r>
          </a:p>
          <a:p>
            <a:pPr marL="0" indent="0">
              <a:buNone/>
            </a:pPr>
            <a:r>
              <a:rPr lang="en-US" sz="1050" dirty="0"/>
              <a:t>		</a:t>
            </a:r>
            <a:r>
              <a:rPr lang="en-US" sz="1050" dirty="0" err="1"/>
              <a:t>workt</a:t>
            </a:r>
            <a:r>
              <a:rPr lang="en-US" sz="1050" dirty="0"/>
              <a:t>=</a:t>
            </a:r>
            <a:r>
              <a:rPr lang="en-US" sz="1050" dirty="0" err="1"/>
              <a:t>fft</a:t>
            </a:r>
            <a:r>
              <a:rPr lang="en-US" sz="1050" dirty="0"/>
              <a:t>(work); # take the transform</a:t>
            </a:r>
          </a:p>
          <a:p>
            <a:pPr marL="0" indent="0">
              <a:buNone/>
            </a:pPr>
            <a:r>
              <a:rPr lang="en-US" sz="1050" dirty="0"/>
              <a:t>		</a:t>
            </a:r>
            <a:r>
              <a:rPr lang="en-US" sz="1050" dirty="0" err="1"/>
              <a:t>ps</a:t>
            </a:r>
            <a:r>
              <a:rPr lang="en-US" sz="1050" dirty="0"/>
              <a:t>=</a:t>
            </a:r>
            <a:r>
              <a:rPr lang="en-US" sz="1050" dirty="0" err="1"/>
              <a:t>workt</a:t>
            </a:r>
            <a:r>
              <a:rPr lang="en-US" sz="1050" dirty="0"/>
              <a:t>(1:lenspec,1:2) .* </a:t>
            </a:r>
            <a:r>
              <a:rPr lang="en-US" sz="1050" dirty="0" err="1"/>
              <a:t>conj</a:t>
            </a:r>
            <a:r>
              <a:rPr lang="en-US" sz="1050" dirty="0"/>
              <a:t>(</a:t>
            </a:r>
            <a:r>
              <a:rPr lang="en-US" sz="1050" dirty="0" err="1"/>
              <a:t>workt</a:t>
            </a:r>
            <a:r>
              <a:rPr lang="en-US" sz="1050" dirty="0"/>
              <a:t>(1:lenspec,1:2));</a:t>
            </a:r>
          </a:p>
          <a:p>
            <a:pPr marL="0" indent="0">
              <a:buNone/>
            </a:pPr>
            <a:r>
              <a:rPr lang="en-US" sz="1050" dirty="0"/>
              <a:t>		</a:t>
            </a:r>
            <a:r>
              <a:rPr lang="en-US" sz="1050" dirty="0" err="1"/>
              <a:t>sumspec</a:t>
            </a:r>
            <a:r>
              <a:rPr lang="en-US" sz="1050" dirty="0"/>
              <a:t>=</a:t>
            </a:r>
            <a:r>
              <a:rPr lang="en-US" sz="1050" dirty="0" err="1"/>
              <a:t>sumspec</a:t>
            </a:r>
            <a:r>
              <a:rPr lang="en-US" sz="1050" dirty="0"/>
              <a:t> + </a:t>
            </a:r>
            <a:r>
              <a:rPr lang="en-US" sz="1050" dirty="0" err="1"/>
              <a:t>ps</a:t>
            </a:r>
            <a:r>
              <a:rPr lang="en-US" sz="1050" dirty="0"/>
              <a:t>; # keep overall power spec sum.</a:t>
            </a:r>
          </a:p>
          <a:p>
            <a:pPr marL="0" indent="0">
              <a:buNone/>
            </a:pPr>
            <a:r>
              <a:rPr lang="en-US" sz="1050" dirty="0"/>
              <a:t>		</a:t>
            </a:r>
            <a:r>
              <a:rPr lang="en-US" sz="1050" dirty="0" err="1"/>
              <a:t>psmax</a:t>
            </a:r>
            <a:r>
              <a:rPr lang="en-US" sz="1050" dirty="0"/>
              <a:t>=max(max(</a:t>
            </a:r>
            <a:r>
              <a:rPr lang="en-US" sz="1050" dirty="0" err="1"/>
              <a:t>ps</a:t>
            </a:r>
            <a:r>
              <a:rPr lang="en-US" sz="1050" dirty="0"/>
              <a:t>)); # find overall maximum</a:t>
            </a:r>
          </a:p>
          <a:p>
            <a:pPr marL="0" indent="0">
              <a:buNone/>
            </a:pPr>
            <a:r>
              <a:rPr lang="en-US" sz="1050" dirty="0"/>
              <a:t>		</a:t>
            </a:r>
            <a:r>
              <a:rPr lang="en-US" sz="1050" dirty="0" err="1"/>
              <a:t>ps</a:t>
            </a:r>
            <a:r>
              <a:rPr lang="en-US" sz="1050" dirty="0"/>
              <a:t>=</a:t>
            </a:r>
            <a:r>
              <a:rPr lang="en-US" sz="1050" dirty="0" err="1"/>
              <a:t>ps</a:t>
            </a:r>
            <a:r>
              <a:rPr lang="en-US" sz="1050" dirty="0"/>
              <a:t>/</a:t>
            </a:r>
            <a:r>
              <a:rPr lang="en-US" sz="1050" dirty="0" err="1"/>
              <a:t>psmax</a:t>
            </a:r>
            <a:r>
              <a:rPr lang="en-US" sz="1050" dirty="0"/>
              <a:t>; #normalize to peak for presentation</a:t>
            </a:r>
          </a:p>
          <a:p>
            <a:pPr marL="0" indent="0">
              <a:buNone/>
            </a:pPr>
            <a:r>
              <a:rPr lang="en-US" sz="1050" dirty="0"/>
              <a:t>		</a:t>
            </a:r>
            <a:r>
              <a:rPr lang="en-US" sz="1050" dirty="0" err="1"/>
              <a:t>ps</a:t>
            </a:r>
            <a:r>
              <a:rPr lang="en-US" sz="1050" dirty="0"/>
              <a:t>=max(ps,.00000000001); # put in minimum energy to avoid stuff</a:t>
            </a:r>
          </a:p>
          <a:p>
            <a:pPr marL="0" indent="0">
              <a:buNone/>
            </a:pPr>
            <a:r>
              <a:rPr lang="en-US" sz="1050" dirty="0"/>
              <a:t>		</a:t>
            </a:r>
            <a:r>
              <a:rPr lang="en-US" sz="1050" dirty="0" err="1"/>
              <a:t>ps</a:t>
            </a:r>
            <a:r>
              <a:rPr lang="en-US" sz="1050" dirty="0"/>
              <a:t>=log10(</a:t>
            </a:r>
            <a:r>
              <a:rPr lang="en-US" sz="1050" dirty="0" err="1"/>
              <a:t>ps</a:t>
            </a:r>
            <a:r>
              <a:rPr lang="en-US" sz="1050" dirty="0"/>
              <a:t>)*10; # dB spectrum.</a:t>
            </a:r>
          </a:p>
          <a:p>
            <a:pPr marL="0" indent="0">
              <a:buNone/>
            </a:pPr>
            <a:r>
              <a:rPr lang="en-US" sz="1050" dirty="0"/>
              <a:t>		subplot(2,1,1);</a:t>
            </a:r>
          </a:p>
          <a:p>
            <a:pPr marL="0" indent="0">
              <a:buNone/>
            </a:pPr>
            <a:r>
              <a:rPr lang="en-US" sz="1050" dirty="0"/>
              <a:t>		plot(work);</a:t>
            </a:r>
          </a:p>
          <a:p>
            <a:pPr marL="0" indent="0">
              <a:buNone/>
            </a:pPr>
            <a:r>
              <a:rPr lang="en-US" sz="1050" dirty="0"/>
              <a:t>		subplot(2,1,2)</a:t>
            </a:r>
          </a:p>
          <a:p>
            <a:pPr marL="0" indent="0">
              <a:buNone/>
            </a:pPr>
            <a:r>
              <a:rPr lang="en-US" sz="1050" dirty="0"/>
              <a:t>		plot(</a:t>
            </a:r>
            <a:r>
              <a:rPr lang="en-US" sz="1050" dirty="0" err="1"/>
              <a:t>ps</a:t>
            </a:r>
            <a:r>
              <a:rPr lang="en-US" sz="1050" dirty="0"/>
              <a:t>);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	end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err="1"/>
              <a:t>fflush</a:t>
            </a:r>
            <a:r>
              <a:rPr lang="en-US" sz="1050" dirty="0"/>
              <a:t>(</a:t>
            </a:r>
            <a:r>
              <a:rPr lang="en-US" sz="1050" dirty="0" err="1"/>
              <a:t>stdout</a:t>
            </a:r>
            <a:r>
              <a:rPr lang="en-US" sz="1050" dirty="0"/>
              <a:t>);  # this slows things down but makes sure</a:t>
            </a:r>
          </a:p>
          <a:p>
            <a:pPr marL="0" indent="0">
              <a:buNone/>
            </a:pPr>
            <a:r>
              <a:rPr lang="en-US" sz="1050" dirty="0"/>
              <a:t>			 # we see the output from the program</a:t>
            </a:r>
          </a:p>
          <a:p>
            <a:pPr marL="0" indent="0">
              <a:buNone/>
            </a:pPr>
            <a:r>
              <a:rPr lang="en-US" sz="1050" dirty="0"/>
              <a:t>	junk=input('hit </a:t>
            </a:r>
            <a:r>
              <a:rPr lang="en-US" sz="1050" dirty="0" err="1"/>
              <a:t>cr</a:t>
            </a:r>
            <a:r>
              <a:rPr lang="en-US" sz="1050" dirty="0" smtClean="0"/>
              <a:t>'); # paces it so humans can interact</a:t>
            </a:r>
            <a:endParaRPr lang="en-US" sz="1050" dirty="0"/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1050" dirty="0" smtClean="0"/>
              <a:t>end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204066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Yes, I know that’s a touch more than you bargained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the actual file is available at:</a:t>
            </a:r>
          </a:p>
          <a:p>
            <a:pPr lvl="1"/>
            <a:r>
              <a:rPr lang="en-US" dirty="0">
                <a:hlinkClick r:id="rId2"/>
              </a:rPr>
              <a:t>http://www.aes.org/sections/pnw/scripts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You can run it on your computer, by uploading octave, for free.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771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Something else you can do with Octave that is occasionally instructing: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clear all</a:t>
            </a:r>
          </a:p>
          <a:p>
            <a:pPr marL="0" indent="0">
              <a:buNone/>
            </a:pPr>
            <a:r>
              <a:rPr lang="en-US" dirty="0"/>
              <a:t>close all</a:t>
            </a:r>
          </a:p>
          <a:p>
            <a:pPr marL="0" indent="0">
              <a:buNone/>
            </a:pPr>
            <a:r>
              <a:rPr lang="en-US" dirty="0" err="1"/>
              <a:t>clc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fname</a:t>
            </a:r>
            <a:r>
              <a:rPr lang="en-US" dirty="0"/>
              <a:t>='01.wav'</a:t>
            </a:r>
          </a:p>
          <a:p>
            <a:pPr marL="0" indent="0">
              <a:buNone/>
            </a:pPr>
            <a:r>
              <a:rPr lang="en-US" dirty="0"/>
              <a:t>x=</a:t>
            </a:r>
            <a:r>
              <a:rPr lang="en-US" dirty="0" err="1"/>
              <a:t>wavread</a:t>
            </a:r>
            <a:r>
              <a:rPr lang="en-US" dirty="0"/>
              <a:t>(</a:t>
            </a:r>
            <a:r>
              <a:rPr lang="en-US" dirty="0" err="1"/>
              <a:t>fname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x=round(x*32768);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len</a:t>
            </a:r>
            <a:r>
              <a:rPr lang="en-US" dirty="0"/>
              <a:t>=length(x)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his=</a:t>
            </a:r>
            <a:r>
              <a:rPr lang="en-US" dirty="0" err="1"/>
              <a:t>histc</a:t>
            </a:r>
            <a:r>
              <a:rPr lang="en-US" dirty="0"/>
              <a:t>(x(:,1),-32768:32767); % channel 1</a:t>
            </a:r>
          </a:p>
          <a:p>
            <a:pPr marL="0" indent="0">
              <a:buNone/>
            </a:pPr>
            <a:r>
              <a:rPr lang="en-US" dirty="0"/>
              <a:t>his=</a:t>
            </a:r>
            <a:r>
              <a:rPr lang="en-US" dirty="0" err="1"/>
              <a:t>his+histc</a:t>
            </a:r>
            <a:r>
              <a:rPr lang="en-US" dirty="0"/>
              <a:t>(x(:,2),-32768:32767); %channel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tot=sum(his);</a:t>
            </a:r>
          </a:p>
          <a:p>
            <a:pPr marL="0" indent="0">
              <a:buNone/>
            </a:pPr>
            <a:r>
              <a:rPr lang="en-US" dirty="0"/>
              <a:t>his=his/tot;</a:t>
            </a:r>
          </a:p>
          <a:p>
            <a:pPr marL="0" indent="0">
              <a:buNone/>
            </a:pPr>
            <a:r>
              <a:rPr lang="en-US" dirty="0"/>
              <a:t>his=max(his, .000000000001);</a:t>
            </a:r>
          </a:p>
          <a:p>
            <a:pPr marL="0" indent="0">
              <a:buNone/>
            </a:pPr>
            <a:r>
              <a:rPr lang="en-US" dirty="0" err="1"/>
              <a:t>xax</a:t>
            </a:r>
            <a:r>
              <a:rPr lang="en-US" dirty="0"/>
              <a:t>=-32768:32767;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semilogy</a:t>
            </a:r>
            <a:r>
              <a:rPr lang="en-US" dirty="0"/>
              <a:t>(</a:t>
            </a:r>
            <a:r>
              <a:rPr lang="en-US" dirty="0" err="1"/>
              <a:t>xax,his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axis([-40000 40000 1e-10 </a:t>
            </a:r>
            <a:r>
              <a:rPr lang="en-US"/>
              <a:t>1e-1</a:t>
            </a:r>
            <a:r>
              <a:rPr lang="en-US" smtClean="0"/>
              <a:t>]);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518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get you?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5534"/>
            <a:ext cx="4724400" cy="5442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8315" y="1415534"/>
            <a:ext cx="332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Histogram of Ragtime Piano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15534"/>
            <a:ext cx="4800599" cy="536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99473" y="1415534"/>
            <a:ext cx="4337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Histogram of Modern Loud Production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486400" y="28194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3600" y="2667000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Clippity</a:t>
            </a:r>
            <a:r>
              <a:rPr lang="en-US" dirty="0" smtClean="0"/>
              <a:t>-clip!!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649516" y="3036332"/>
            <a:ext cx="503884" cy="164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981200" y="6324601"/>
            <a:ext cx="533400" cy="380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7374" y="6520933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Missing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363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it gets complicated: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take a probe signal designed by using lots and lots of </a:t>
            </a:r>
            <a:r>
              <a:rPr lang="en-US" dirty="0" err="1" smtClean="0"/>
              <a:t>allpass</a:t>
            </a:r>
            <a:r>
              <a:rPr lang="en-US" dirty="0" smtClean="0"/>
              <a:t> filters (i.e. filters that affect phase, but do not change spectrum) on an impulse (which has all frequencies).</a:t>
            </a:r>
          </a:p>
          <a:p>
            <a:pPr lvl="1"/>
            <a:r>
              <a:rPr lang="en-US" dirty="0" smtClean="0"/>
              <a:t>The result is not quite perfect, because we truncate the ends, but it looks like the next slide here.</a:t>
            </a:r>
          </a:p>
          <a:p>
            <a:pPr lvl="1"/>
            <a:r>
              <a:rPr lang="en-US" dirty="0" smtClean="0"/>
              <a:t>The way to generate this is the .m file “</a:t>
            </a:r>
            <a:r>
              <a:rPr lang="en-US" dirty="0" err="1" smtClean="0"/>
              <a:t>allpass.m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039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0" y="914400"/>
            <a:ext cx="167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Waveform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5410200"/>
            <a:ext cx="2246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spectrum in 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857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Pretty flat, eh? Now look at the phase!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39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6140646"/>
            <a:ext cx="5573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that is only the first 1000 points of a 512K transform!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498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Wild divergence in phase, created by an </a:t>
            </a:r>
            <a:r>
              <a:rPr lang="en-US" dirty="0" err="1" smtClean="0"/>
              <a:t>allpass</a:t>
            </a:r>
            <a:r>
              <a:rPr lang="en-US" dirty="0" smtClean="0"/>
              <a:t> filter, spreads out the signal from a single sample to many, many, many samples.</a:t>
            </a:r>
          </a:p>
          <a:p>
            <a:endParaRPr lang="en-US" dirty="0"/>
          </a:p>
          <a:p>
            <a:r>
              <a:rPr lang="en-US" dirty="0" smtClean="0"/>
              <a:t>This increases the energy of the signal after normalization.</a:t>
            </a:r>
          </a:p>
          <a:p>
            <a:endParaRPr lang="en-US" dirty="0"/>
          </a:p>
          <a:p>
            <a:r>
              <a:rPr lang="en-US" dirty="0" smtClean="0"/>
              <a:t>But, it probably makes figuring out when it started hard, right?</a:t>
            </a:r>
          </a:p>
          <a:p>
            <a:pPr lvl="1"/>
            <a:r>
              <a:rPr lang="en-US" dirty="0" smtClean="0"/>
              <a:t>Wrong.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6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why would we care about anything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 converts the time domain pressure into a set of signals, each of which constitutes a filtered version of the time domain signal, where the filtering provides frequency selectivity.</a:t>
            </a:r>
          </a:p>
          <a:p>
            <a:r>
              <a:rPr lang="en-US" dirty="0" smtClean="0"/>
              <a:t>In other words, the ear uses a </a:t>
            </a:r>
            <a:r>
              <a:rPr lang="en-US" dirty="0" err="1" smtClean="0"/>
              <a:t>lossy</a:t>
            </a:r>
            <a:r>
              <a:rPr lang="en-US" dirty="0" smtClean="0"/>
              <a:t>, unusual kind of time/frequency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42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First, let us calculate the impulse response of a nice, simple, 5</a:t>
            </a:r>
            <a:r>
              <a:rPr lang="en-US" baseline="30000" dirty="0" smtClean="0"/>
              <a:t>th</a:t>
            </a:r>
            <a:r>
              <a:rPr lang="en-US" dirty="0" smtClean="0"/>
              <a:t> order Butter worth filter directly.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9144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5200" y="3200400"/>
            <a:ext cx="143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to filter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62783" y="5184449"/>
            <a:ext cx="1861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from 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705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why don’t we just do that all the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the input signal is very low energy, it has maximum amplitude, but only for one sample.</a:t>
            </a:r>
          </a:p>
          <a:p>
            <a:pPr lvl="1"/>
            <a:r>
              <a:rPr lang="en-US" dirty="0" smtClean="0"/>
              <a:t>If we have any noise in the process, it will swamp the measurement signal</a:t>
            </a:r>
          </a:p>
          <a:p>
            <a:pPr lvl="1"/>
            <a:r>
              <a:rPr lang="en-US" dirty="0" smtClean="0"/>
              <a:t>There is no way to control other noise that may come from outside (i.e. in an acoustic setting)</a:t>
            </a:r>
          </a:p>
          <a:p>
            <a:r>
              <a:rPr lang="en-US" dirty="0" smtClean="0"/>
              <a:t>Many things (including circuits and loudspeaker drivers, microphones, </a:t>
            </a:r>
            <a:r>
              <a:rPr lang="en-US" dirty="0" err="1" smtClean="0"/>
              <a:t>etc</a:t>
            </a:r>
            <a:r>
              <a:rPr lang="en-US" dirty="0" smtClean="0"/>
              <a:t>) do not handle impulses very linearly.</a:t>
            </a:r>
          </a:p>
          <a:p>
            <a:pPr lvl="1"/>
            <a:r>
              <a:rPr lang="en-US" dirty="0" smtClean="0"/>
              <a:t>So the measurements contain more distortion than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791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use our probe signal, then.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76400"/>
            <a:ext cx="914399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2057400"/>
            <a:ext cx="134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Probe Signal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3179528"/>
            <a:ext cx="150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Filtered Probe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4370735"/>
            <a:ext cx="552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Amplitude of Transform of FP divided by transform of 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5561888"/>
            <a:ext cx="623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Inverse transform of the division of FPT/PST –  Impulse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52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Compare the Two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3999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4600" y="2133600"/>
            <a:ext cx="51786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 (obscured by green) is FFT method</a:t>
            </a:r>
          </a:p>
          <a:p>
            <a:r>
              <a:rPr lang="en-US" dirty="0" smtClean="0"/>
              <a:t>Green (covering red) is direct filtering</a:t>
            </a:r>
          </a:p>
          <a:p>
            <a:r>
              <a:rPr lang="en-US" dirty="0" smtClean="0"/>
              <a:t>Blue (maximum absolute value of 2e-13) is difference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4038600"/>
            <a:ext cx="4804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That, as they say, is “exact enough”, and the error</a:t>
            </a:r>
          </a:p>
          <a:p>
            <a:r>
              <a:rPr lang="en-US" dirty="0" smtClean="0"/>
              <a:t>is strictly calculation error </a:t>
            </a:r>
            <a:r>
              <a:rPr lang="en-US" smtClean="0"/>
              <a:t>and rounding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701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where’s the magic wand?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Well, it’s the convolution theorem.</a:t>
            </a:r>
          </a:p>
          <a:p>
            <a:pPr lvl="1"/>
            <a:r>
              <a:rPr lang="en-US" dirty="0" smtClean="0"/>
              <a:t>When you convolve things in the time domain (which is what filters do), you MULTIPLY them in the frequency domain.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When you DIVIDE things in the frequency domain, you DECONVOLVE things in the time domain.</a:t>
            </a:r>
          </a:p>
          <a:p>
            <a:pPr lvl="2"/>
            <a:r>
              <a:rPr lang="en-US" dirty="0" smtClean="0"/>
              <a:t>In other words, we removed all of that wild phase shift, and got our impulse response.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078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works both ways: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you MULTIPLY things in the time domain, you CONVOLVE them in the frequency domain.</a:t>
            </a:r>
          </a:p>
          <a:p>
            <a:pPr lvl="1"/>
            <a:r>
              <a:rPr lang="en-US" dirty="0" smtClean="0"/>
              <a:t>That’s what a window does to an FFT</a:t>
            </a:r>
          </a:p>
          <a:p>
            <a:pPr lvl="1"/>
            <a:r>
              <a:rPr lang="en-US" dirty="0" smtClean="0"/>
              <a:t>The rectangular window is just another window in that respect, and not a very nice one in the frequency domain</a:t>
            </a:r>
          </a:p>
          <a:p>
            <a:r>
              <a:rPr lang="en-US" dirty="0" smtClean="0"/>
              <a:t>Rarely do we </a:t>
            </a:r>
            <a:r>
              <a:rPr lang="en-US" dirty="0" err="1" smtClean="0"/>
              <a:t>deconvolve</a:t>
            </a:r>
            <a:r>
              <a:rPr lang="en-US" dirty="0" smtClean="0"/>
              <a:t> frequency domain signals by dividing in the time domain, however, the time domain has a tendency to have zeros, which is a bit inconvenient.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681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?Zeros?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what you’re trying to </a:t>
            </a:r>
            <a:r>
              <a:rPr lang="en-US" dirty="0" err="1" smtClean="0"/>
              <a:t>deconvolve</a:t>
            </a:r>
            <a:r>
              <a:rPr lang="en-US" dirty="0" smtClean="0"/>
              <a:t> by has any zeros, you’ve lost information forever</a:t>
            </a:r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deconvolution</a:t>
            </a:r>
            <a:r>
              <a:rPr lang="en-US" dirty="0" smtClean="0"/>
              <a:t> can never ever be exact.</a:t>
            </a:r>
          </a:p>
          <a:p>
            <a:pPr lvl="1"/>
            <a:r>
              <a:rPr lang="en-US" dirty="0" smtClean="0"/>
              <a:t>There are ways to kind of, sort of, handle this. Sometimes you have to do that.</a:t>
            </a:r>
          </a:p>
          <a:p>
            <a:pPr lvl="1"/>
            <a:r>
              <a:rPr lang="en-US" dirty="0" smtClean="0"/>
              <a:t>I prefer not to do that, ever, if I can avoid </a:t>
            </a:r>
            <a:r>
              <a:rPr lang="en-US" dirty="0" err="1" smtClean="0"/>
              <a:t>lossy</a:t>
            </a:r>
            <a:r>
              <a:rPr lang="en-US" dirty="0" smtClean="0"/>
              <a:t> least-mean-squares minimizations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444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“fast convolution”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Well, first, let us recall a few things:</a:t>
            </a:r>
          </a:p>
          <a:p>
            <a:pPr lvl="1"/>
            <a:r>
              <a:rPr lang="en-US" dirty="0" smtClean="0"/>
              <a:t>When you convolve two sequences, of length “m” and “n”, you wind up with a sequence of length “m+n-1”.</a:t>
            </a:r>
          </a:p>
          <a:p>
            <a:pPr lvl="1"/>
            <a:r>
              <a:rPr lang="en-US" dirty="0" smtClean="0"/>
              <a:t>In may cases, doing two forward transforms, a complex multiply, and an inverse transform, which works out to 12 log2(m+n-1), beats the heck out of m*n.</a:t>
            </a:r>
          </a:p>
          <a:p>
            <a:pPr lvl="1"/>
            <a:r>
              <a:rPr lang="en-US" dirty="0" smtClean="0"/>
              <a:t>That’s not the subject for today, so enough!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241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 of all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using transforms, you can do some really convenient things that would be a pain in the time domain.</a:t>
            </a:r>
          </a:p>
          <a:p>
            <a:endParaRPr lang="en-US" dirty="0"/>
          </a:p>
          <a:p>
            <a:r>
              <a:rPr lang="en-US" dirty="0" smtClean="0"/>
              <a:t>After this break (10 minutes, please) we’ll talk about (insert fanfare) the Analytic Envelope.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400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Ok, good, but how do I measure time delay?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a </a:t>
            </a:r>
            <a:r>
              <a:rPr lang="en-US" dirty="0" err="1" smtClean="0"/>
              <a:t>drylab</a:t>
            </a:r>
            <a:r>
              <a:rPr lang="en-US" dirty="0" smtClean="0"/>
              <a:t> example:</a:t>
            </a:r>
          </a:p>
          <a:p>
            <a:pPr lvl="1"/>
            <a:r>
              <a:rPr lang="en-US" dirty="0" smtClean="0"/>
              <a:t>We’ll take a signal, delay it by some number of samples, and add a filter to that, so we have both frequency shaping and time delay.</a:t>
            </a:r>
          </a:p>
          <a:p>
            <a:pPr lvl="1"/>
            <a:r>
              <a:rPr lang="en-US" dirty="0" smtClean="0"/>
              <a:t>We take that, do the same thing we did with the filter above, and look at the results.</a:t>
            </a:r>
          </a:p>
          <a:p>
            <a:pPr lvl="1"/>
            <a:r>
              <a:rPr lang="en-US" dirty="0" smtClean="0"/>
              <a:t>Then we use the “analytic envelope” and we see something else.</a:t>
            </a:r>
          </a:p>
          <a:p>
            <a:pPr lvl="1"/>
            <a:r>
              <a:rPr lang="en-US" dirty="0" smtClean="0"/>
              <a:t>Guess which one works best?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7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Time/frequency analysis – </a:t>
            </a:r>
            <a:r>
              <a:rPr lang="en-US" dirty="0" err="1" smtClean="0"/>
              <a:t>whaaaaaaaaaaaaa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filtering the time domain signal into many overlapping channels of time domain signal, the ear creates frequency separation, ergo providing resolution not just in time, but also in frequency.</a:t>
            </a:r>
          </a:p>
          <a:p>
            <a:endParaRPr lang="en-US" dirty="0"/>
          </a:p>
          <a:p>
            <a:r>
              <a:rPr lang="en-US" dirty="0" smtClean="0"/>
              <a:t>Note that the ear does NOT do an FFT, or anything of the sort.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240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get the impulse response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0" y="2438400"/>
            <a:ext cx="150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Filtered Probe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4724400"/>
            <a:ext cx="2792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Resulting Impulse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991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Ok, where is the overall delay in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Well, that raises several things:</a:t>
            </a:r>
          </a:p>
          <a:p>
            <a:pPr lvl="1"/>
            <a:r>
              <a:rPr lang="en-US" dirty="0" smtClean="0"/>
              <a:t>The delay isn’t constant with frequency</a:t>
            </a:r>
          </a:p>
          <a:p>
            <a:pPr lvl="1"/>
            <a:r>
              <a:rPr lang="en-US" dirty="0" smtClean="0"/>
              <a:t>The impulse response confuses the issue of delay</a:t>
            </a:r>
          </a:p>
          <a:p>
            <a:pPr lvl="1"/>
            <a:r>
              <a:rPr lang="en-US" dirty="0" smtClean="0"/>
              <a:t>The sampling rate makes all of that even worse?</a:t>
            </a:r>
          </a:p>
          <a:p>
            <a:pPr lvl="1"/>
            <a:endParaRPr lang="en-US" dirty="0"/>
          </a:p>
          <a:p>
            <a:r>
              <a:rPr lang="en-US" dirty="0" smtClean="0"/>
              <a:t>What we need is both the signal and its quadrature component, right?</a:t>
            </a:r>
          </a:p>
          <a:p>
            <a:pPr lvl="1"/>
            <a:r>
              <a:rPr lang="en-US" dirty="0" smtClean="0"/>
              <a:t>Yep. But, no, Virginia, I am not going to explain Hilbert Spaces. I’m just going to do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209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what’s the “analytic envelope”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It’s the absolute value (i.e. </a:t>
            </a:r>
            <a:r>
              <a:rPr lang="en-US" dirty="0" err="1" smtClean="0"/>
              <a:t>sqrt</a:t>
            </a:r>
            <a:r>
              <a:rPr lang="en-US" dirty="0" smtClean="0"/>
              <a:t>(real^2 + imag^2) of the inverse transform of the POSITIVE FREQUENCY CONTENT of the signal</a:t>
            </a:r>
          </a:p>
          <a:p>
            <a:endParaRPr lang="en-US" dirty="0"/>
          </a:p>
          <a:p>
            <a:r>
              <a:rPr lang="en-US" dirty="0" smtClean="0"/>
              <a:t>I.e. we zero the second half of the complex spectrum, that part that is always the complex conjugate. Remember that?</a:t>
            </a:r>
          </a:p>
          <a:p>
            <a:r>
              <a:rPr lang="en-US" dirty="0" smtClean="0"/>
              <a:t>Then we take the </a:t>
            </a:r>
            <a:r>
              <a:rPr lang="en-US" dirty="0" err="1" smtClean="0"/>
              <a:t>ifft</a:t>
            </a:r>
            <a:endParaRPr lang="en-US" dirty="0"/>
          </a:p>
          <a:p>
            <a:r>
              <a:rPr lang="en-US" dirty="0" smtClean="0"/>
              <a:t>Then we calculate the absolute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959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4724400"/>
            <a:ext cx="225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Analytic Envelope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19200" y="2743200"/>
            <a:ext cx="37338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3653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two things, you ask: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is that the signal should start at “100” on the plot</a:t>
            </a:r>
          </a:p>
          <a:p>
            <a:pPr lvl="1"/>
            <a:r>
              <a:rPr lang="en-US" dirty="0" smtClean="0"/>
              <a:t>But the filter adds delay.</a:t>
            </a:r>
          </a:p>
          <a:p>
            <a:pPr lvl="1"/>
            <a:endParaRPr lang="en-US" dirty="0"/>
          </a:p>
          <a:p>
            <a:r>
              <a:rPr lang="en-US" dirty="0" smtClean="0"/>
              <a:t>And then that second bump</a:t>
            </a:r>
          </a:p>
          <a:p>
            <a:pPr lvl="1"/>
            <a:r>
              <a:rPr lang="en-US" dirty="0" smtClean="0"/>
              <a:t>The filter delay as a function of frequency is rather extreme for this 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520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let’s put this all together: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calculate the frequency response of a system very accurately, using long-term signals that are not sweeps, and that can be analyzed without using swept-filter methods</a:t>
            </a:r>
          </a:p>
          <a:p>
            <a:r>
              <a:rPr lang="en-US" dirty="0" smtClean="0"/>
              <a:t>We can calculate system delays.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451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let’s add some noise: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1600200"/>
            <a:ext cx="314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Filtered Probe plus lots of noise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84107" y="4572000"/>
            <a:ext cx="2625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the analytic envelope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19200" y="3276600"/>
            <a:ext cx="2971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1219200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is -32.5 dB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6442598"/>
            <a:ext cx="680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too bad for a signal that’s less than 1000</a:t>
            </a:r>
            <a:r>
              <a:rPr lang="en-US" baseline="30000" dirty="0" smtClean="0"/>
              <a:t>th</a:t>
            </a:r>
            <a:r>
              <a:rPr lang="en-US" dirty="0" smtClean="0"/>
              <a:t> of the noise energy, eh?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870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let’s be reasonable: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23" y="1524000"/>
            <a:ext cx="9155723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0" y="4800600"/>
            <a:ext cx="1334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 dB SNR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307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r>
              <a:rPr lang="en-US" dirty="0" smtClean="0"/>
              <a:t>Synchronous detection works like a champ.</a:t>
            </a:r>
          </a:p>
          <a:p>
            <a:endParaRPr lang="en-US" dirty="0"/>
          </a:p>
          <a:p>
            <a:r>
              <a:rPr lang="en-US" dirty="0" smtClean="0"/>
              <a:t>But what does the frequency response look like with all that noise?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9144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7940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that says is simple: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measure the room response, you need more probe (signal) energy than the noise level in the room at that frequency:</a:t>
            </a:r>
          </a:p>
          <a:p>
            <a:pPr lvl="1"/>
            <a:r>
              <a:rPr lang="en-US" dirty="0" smtClean="0"/>
              <a:t>At least 10dB more is a good idea</a:t>
            </a:r>
          </a:p>
          <a:p>
            <a:pPr lvl="1"/>
            <a:endParaRPr lang="en-US" dirty="0"/>
          </a:p>
          <a:p>
            <a:r>
              <a:rPr lang="en-US" dirty="0" smtClean="0"/>
              <a:t>This is most often a problem at low frequencies</a:t>
            </a:r>
          </a:p>
          <a:p>
            <a:pPr lvl="1"/>
            <a:r>
              <a:rPr lang="en-US" dirty="0" smtClean="0"/>
              <a:t>But speakers are </a:t>
            </a:r>
            <a:r>
              <a:rPr lang="en-US" smtClean="0"/>
              <a:t>pretty powerful, too.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3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Time-frequency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something to be recalled here:</a:t>
            </a:r>
          </a:p>
          <a:p>
            <a:pPr lvl="1"/>
            <a:r>
              <a:rPr lang="en-US" dirty="0" smtClean="0"/>
              <a:t>The narrower the bandwidth of the filter, the worse (i.e. wider) the time resolution of a filter</a:t>
            </a:r>
          </a:p>
          <a:p>
            <a:pPr lvl="1"/>
            <a:r>
              <a:rPr lang="en-US" dirty="0" smtClean="0"/>
              <a:t>The wider the bandwidth of the filter, the better (i.e. narrower) the time resolution of a filter</a:t>
            </a:r>
          </a:p>
          <a:p>
            <a:pPr lvl="1"/>
            <a:endParaRPr lang="en-US" dirty="0"/>
          </a:p>
          <a:p>
            <a:r>
              <a:rPr lang="en-US" dirty="0" smtClean="0"/>
              <a:t>Later, we shall see why, but for now, suffice it to say that</a:t>
            </a:r>
          </a:p>
          <a:p>
            <a:pPr lvl="5"/>
            <a:r>
              <a:rPr lang="en-US" dirty="0" smtClean="0"/>
              <a:t>Bandwidth * </a:t>
            </a:r>
            <a:r>
              <a:rPr lang="en-US" dirty="0" err="1" smtClean="0"/>
              <a:t>time_resolution</a:t>
            </a:r>
            <a:r>
              <a:rPr lang="en-US" dirty="0" smtClean="0"/>
              <a:t> &gt;= c  (c = 1 or c = .5 depending on situation)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075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does make a point, though: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use a probe signal that does not reach the room noise level at some frequency, you won’t ever gather any information at that frequency.</a:t>
            </a:r>
          </a:p>
          <a:p>
            <a:endParaRPr lang="en-US" dirty="0"/>
          </a:p>
          <a:p>
            <a:r>
              <a:rPr lang="en-US" dirty="0" smtClean="0"/>
              <a:t>The various “two input” analyzers suffer from this particular issue, because the probe signal is the music that’s playing.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97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work,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work much like the synchronous detection shown above, but using the music signal as a probe signal.</a:t>
            </a:r>
          </a:p>
          <a:p>
            <a:endParaRPr lang="en-US" dirty="0"/>
          </a:p>
          <a:p>
            <a:r>
              <a:rPr lang="en-US" dirty="0" smtClean="0"/>
              <a:t>Due to their lack of control over the probe signal, they must carefully calculate (or at least one hopes so) how meaningful a measurement is at any given frequency.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9106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result in Dan’s Basement: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19200"/>
            <a:ext cx="9152709" cy="563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4600" y="1828800"/>
            <a:ext cx="4210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Frequency Response (loop back)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3352800"/>
            <a:ext cx="395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Magenta: with 10’ to back wall from </a:t>
            </a:r>
            <a:r>
              <a:rPr lang="en-US" dirty="0" err="1" smtClean="0"/>
              <a:t>mic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70811" y="4191000"/>
            <a:ext cx="406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Cyan: with 3’ to a large sheet of plywood.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5105400"/>
            <a:ext cx="2126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Envelopes, as above.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657600" y="5375978"/>
            <a:ext cx="381000" cy="164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88993" y="5136177"/>
            <a:ext cx="813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plywood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14800" y="5168367"/>
            <a:ext cx="990600" cy="622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14800" y="5168367"/>
            <a:ext cx="1598388" cy="622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562600" y="57912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82012" y="6324600"/>
            <a:ext cx="862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Back wall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114800" y="5136177"/>
            <a:ext cx="609600" cy="655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61829" y="4860590"/>
            <a:ext cx="962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Wood plus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961141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word about Smoothing </a:t>
            </a:r>
            <a:br>
              <a:rPr lang="en-US" dirty="0" smtClean="0"/>
            </a:br>
            <a:r>
              <a:rPr lang="en-US" dirty="0" smtClean="0"/>
              <a:t>Spectrum: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6391"/>
            <a:ext cx="8229600" cy="3988209"/>
          </a:xfrm>
        </p:spPr>
        <p:txBody>
          <a:bodyPr/>
          <a:lstStyle/>
          <a:p>
            <a:r>
              <a:rPr lang="en-US" sz="4400" dirty="0" smtClean="0"/>
              <a:t>That’s roughly the same as shortening the analysis length.</a:t>
            </a:r>
          </a:p>
          <a:p>
            <a:r>
              <a:rPr lang="en-US" sz="4400" dirty="0" smtClean="0"/>
              <a:t>Let’s plot one of the spectra in the previous plot on a shorter vs. longer analysis length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382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37364" y="508061"/>
            <a:ext cx="352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resolution frequency response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5562600"/>
            <a:ext cx="2165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128</a:t>
            </a:r>
            <a:r>
              <a:rPr lang="en-US" baseline="30000" dirty="0" smtClean="0"/>
              <a:t>th</a:t>
            </a:r>
            <a:r>
              <a:rPr lang="en-US" dirty="0" smtClean="0"/>
              <a:t> length analysis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3119" y="3613666"/>
            <a:ext cx="4975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Filtered Amplitude Response at 256 line smoothing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381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factor of 2 is expected.</a:t>
            </a:r>
          </a:p>
          <a:p>
            <a:endParaRPr lang="en-US" dirty="0"/>
          </a:p>
          <a:p>
            <a:r>
              <a:rPr lang="en-US" dirty="0" smtClean="0"/>
              <a:t>The shorter FFT provides the same resolution.</a:t>
            </a:r>
          </a:p>
          <a:p>
            <a:endParaRPr lang="en-US" dirty="0"/>
          </a:p>
          <a:p>
            <a:r>
              <a:rPr lang="en-US" dirty="0" smtClean="0"/>
              <a:t>As you may recall from the beginning of the talk, we need different time resolution at different frequencies</a:t>
            </a:r>
          </a:p>
          <a:p>
            <a:pPr lvl="1"/>
            <a:r>
              <a:rPr lang="en-US" dirty="0" smtClean="0"/>
              <a:t>i.e. this, by itself, does not provide an </a:t>
            </a:r>
            <a:r>
              <a:rPr lang="en-US" dirty="0" err="1" smtClean="0"/>
              <a:t>auditorily</a:t>
            </a:r>
            <a:r>
              <a:rPr lang="en-US" dirty="0" smtClean="0"/>
              <a:t> germane frequency response measurement, although it’s an accurate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34698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for some measurements using real input: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power point deck ends here, now you get to watch actual octave processing in action.</a:t>
            </a:r>
          </a:p>
          <a:p>
            <a:pPr lvl="1"/>
            <a:r>
              <a:rPr lang="en-US" dirty="0" smtClean="0"/>
              <a:t>I’ll try to do some step by step and plot the steps so you can see how this all plays out.</a:t>
            </a:r>
          </a:p>
          <a:p>
            <a:pPr lvl="1"/>
            <a:r>
              <a:rPr lang="en-US" dirty="0" smtClean="0"/>
              <a:t>I will also try to have some scripts you can refer </a:t>
            </a:r>
            <a:r>
              <a:rPr lang="en-US" smtClean="0"/>
              <a:t>to afterwards.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5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matters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 does not have constant filter bandwidth with frequency:</a:t>
            </a:r>
          </a:p>
          <a:p>
            <a:pPr lvl="1"/>
            <a:r>
              <a:rPr lang="en-US" dirty="0" smtClean="0"/>
              <a:t>At low frequencies, the filter bandwidth is approximately 70 Hz</a:t>
            </a:r>
          </a:p>
          <a:p>
            <a:pPr lvl="1"/>
            <a:r>
              <a:rPr lang="en-US" dirty="0" smtClean="0"/>
              <a:t>At high frequencies, it’s approximately ¼ octave.</a:t>
            </a:r>
          </a:p>
        </p:txBody>
      </p:sp>
    </p:spTree>
    <p:extLst>
      <p:ext uri="{BB962C8B-B14F-4D97-AF65-F5344CB8AC3E}">
        <p14:creationId xmlns:p14="http://schemas.microsoft.com/office/powerpoint/2010/main" val="159124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table of Band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      20</a:t>
            </a:r>
          </a:p>
          <a:p>
            <a:r>
              <a:rPr lang="en-US" dirty="0" smtClean="0"/>
              <a:t>      90       </a:t>
            </a:r>
          </a:p>
          <a:p>
            <a:r>
              <a:rPr lang="en-US" dirty="0" smtClean="0"/>
              <a:t>     161       </a:t>
            </a:r>
          </a:p>
          <a:p>
            <a:r>
              <a:rPr lang="en-US" dirty="0" smtClean="0"/>
              <a:t>     232       </a:t>
            </a:r>
          </a:p>
          <a:p>
            <a:r>
              <a:rPr lang="en-US" dirty="0" smtClean="0"/>
              <a:t>     303       </a:t>
            </a:r>
          </a:p>
          <a:p>
            <a:r>
              <a:rPr lang="en-US" dirty="0" smtClean="0"/>
              <a:t>     374       </a:t>
            </a:r>
          </a:p>
          <a:p>
            <a:r>
              <a:rPr lang="en-US" dirty="0" smtClean="0"/>
              <a:t>     445       </a:t>
            </a:r>
          </a:p>
          <a:p>
            <a:r>
              <a:rPr lang="en-US" dirty="0" smtClean="0"/>
              <a:t>     530       </a:t>
            </a:r>
          </a:p>
          <a:p>
            <a:r>
              <a:rPr lang="en-US" dirty="0" smtClean="0"/>
              <a:t>     631       </a:t>
            </a:r>
          </a:p>
          <a:p>
            <a:r>
              <a:rPr lang="en-US" dirty="0" smtClean="0"/>
              <a:t>     751       </a:t>
            </a:r>
          </a:p>
          <a:p>
            <a:r>
              <a:rPr lang="en-US" dirty="0" smtClean="0"/>
              <a:t>     894       </a:t>
            </a:r>
          </a:p>
          <a:p>
            <a:r>
              <a:rPr lang="en-US" dirty="0" smtClean="0"/>
              <a:t>    1064       </a:t>
            </a:r>
          </a:p>
          <a:p>
            <a:r>
              <a:rPr lang="en-US" dirty="0" smtClean="0"/>
              <a:t>    1266       </a:t>
            </a:r>
          </a:p>
          <a:p>
            <a:r>
              <a:rPr lang="en-US" dirty="0" smtClean="0"/>
              <a:t>    1506       </a:t>
            </a:r>
          </a:p>
          <a:p>
            <a:r>
              <a:rPr lang="en-US" dirty="0" smtClean="0"/>
              <a:t>    1792       </a:t>
            </a:r>
          </a:p>
          <a:p>
            <a:r>
              <a:rPr lang="en-US" dirty="0" smtClean="0"/>
              <a:t>    2132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676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67200" y="1443841"/>
            <a:ext cx="259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2536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 3017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 3589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 4269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 5077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 6038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 7181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 8540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10157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12079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14365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17084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20317  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 24162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22" y="6472518"/>
            <a:ext cx="902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 there are many overlapping filters and that this list is one set of bands edge to 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4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3951</Words>
  <Application>Microsoft Office PowerPoint</Application>
  <PresentationFormat>On-screen Show (4:3)</PresentationFormat>
  <Paragraphs>485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What the (&amp;^(@# Is an FFT?</vt:lpstr>
      <vt:lpstr>ATTENTION- THERE IS ONE RULE!</vt:lpstr>
      <vt:lpstr>First a term:</vt:lpstr>
      <vt:lpstr>Why the time domain?</vt:lpstr>
      <vt:lpstr>So, why would we care about anything else?</vt:lpstr>
      <vt:lpstr>Time/frequency analysis – whaaaaaaaaaaaaa?</vt:lpstr>
      <vt:lpstr>Time-frequency analysis</vt:lpstr>
      <vt:lpstr>This matters why?</vt:lpstr>
      <vt:lpstr>A table of Band Edges</vt:lpstr>
      <vt:lpstr>PowerPoint Presentation</vt:lpstr>
      <vt:lpstr>PowerPoint Presentation</vt:lpstr>
      <vt:lpstr>But, now, time resolution:</vt:lpstr>
      <vt:lpstr>My point?</vt:lpstr>
      <vt:lpstr>Why we care about frequency in audio</vt:lpstr>
      <vt:lpstr>What is an FFT?</vt:lpstr>
      <vt:lpstr>NO MATH!</vt:lpstr>
      <vt:lpstr>A bit of Formalism</vt:lpstr>
      <vt:lpstr>The FFT</vt:lpstr>
      <vt:lpstr>How much faster, did you say?</vt:lpstr>
      <vt:lpstr>To explain a bit more:</vt:lpstr>
      <vt:lpstr>Ok, that’s how fast it is. But what does it do?</vt:lpstr>
      <vt:lpstr>First, what is it, Strictly Speaking</vt:lpstr>
      <vt:lpstr>What it is NOT</vt:lpstr>
      <vt:lpstr>You may hear “FFT’s are not valid”</vt:lpstr>
      <vt:lpstr>Ok, now, the “Frequency Domain”</vt:lpstr>
      <vt:lpstr>Some properties of an FFT</vt:lpstr>
      <vt:lpstr>H U H ? ? ? ? ? ?</vt:lpstr>
      <vt:lpstr>In a nutshell:</vt:lpstr>
      <vt:lpstr>Some other properties,  symmetric input:</vt:lpstr>
      <vt:lpstr>The meaning of phase:</vt:lpstr>
      <vt:lpstr>Phase shift vs. time delay</vt:lpstr>
      <vt:lpstr>This “real signal” thing:</vt:lpstr>
      <vt:lpstr>An example of real data</vt:lpstr>
      <vt:lpstr>Windowed? Wait. Whazzis?</vt:lpstr>
      <vt:lpstr>What do you use for a window, then?</vt:lpstr>
      <vt:lpstr>What window to use?</vt:lpstr>
      <vt:lpstr>Some window functions:</vt:lpstr>
      <vt:lpstr>Yes, it’s true</vt:lpstr>
      <vt:lpstr>When do you window?</vt:lpstr>
      <vt:lpstr>Ok, bio-break here.</vt:lpstr>
      <vt:lpstr>Doing a spectrum in Octave The setup:</vt:lpstr>
      <vt:lpstr>The work:</vt:lpstr>
      <vt:lpstr>Yes, I know that’s a touch more than you bargained for…</vt:lpstr>
      <vt:lpstr>Something else you can do with Octave that is occasionally instructing:</vt:lpstr>
      <vt:lpstr>What does that get you?</vt:lpstr>
      <vt:lpstr>Now it gets complicated:</vt:lpstr>
      <vt:lpstr>PowerPoint Presentation</vt:lpstr>
      <vt:lpstr>Pretty flat, eh? Now look at the phase!</vt:lpstr>
      <vt:lpstr>The message?</vt:lpstr>
      <vt:lpstr>First, let us calculate the impulse response of a nice, simple, 5th order Butter worth filter directly.</vt:lpstr>
      <vt:lpstr>So, why don’t we just do that all the time?</vt:lpstr>
      <vt:lpstr>Let’s use our probe signal, then.</vt:lpstr>
      <vt:lpstr>Let’s Compare the Two</vt:lpstr>
      <vt:lpstr>Ok, where’s the magic wand?</vt:lpstr>
      <vt:lpstr>That works both ways:</vt:lpstr>
      <vt:lpstr>?Zeros?</vt:lpstr>
      <vt:lpstr>So, “fast convolution”</vt:lpstr>
      <vt:lpstr>The point of all this:</vt:lpstr>
      <vt:lpstr>Ok, good, but how do I measure time delay?</vt:lpstr>
      <vt:lpstr>First, get the impulse response</vt:lpstr>
      <vt:lpstr>Ok, where is the overall delay in that?</vt:lpstr>
      <vt:lpstr>So, what’s the “analytic envelope”</vt:lpstr>
      <vt:lpstr>Now What?</vt:lpstr>
      <vt:lpstr>Ok, two things, you ask:</vt:lpstr>
      <vt:lpstr>So, let’s put this all together:</vt:lpstr>
      <vt:lpstr>Now, let’s add some noise:</vt:lpstr>
      <vt:lpstr>Ok, let’s be reasonable:</vt:lpstr>
      <vt:lpstr>The point?</vt:lpstr>
      <vt:lpstr>What that says is simple:</vt:lpstr>
      <vt:lpstr>It does make a point, though:</vt:lpstr>
      <vt:lpstr>How do they work, now?</vt:lpstr>
      <vt:lpstr>A result in Dan’s Basement:</vt:lpstr>
      <vt:lpstr>A word about Smoothing  Spectrum:</vt:lpstr>
      <vt:lpstr>PowerPoint Presentation</vt:lpstr>
      <vt:lpstr>So?</vt:lpstr>
      <vt:lpstr>Now for some measurements using real input: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(&amp;^(@# Is an FFT?</dc:title>
  <dc:creator>jj</dc:creator>
  <cp:lastModifiedBy>jj</cp:lastModifiedBy>
  <cp:revision>58</cp:revision>
  <dcterms:created xsi:type="dcterms:W3CDTF">2012-01-09T14:01:10Z</dcterms:created>
  <dcterms:modified xsi:type="dcterms:W3CDTF">2012-01-27T01:03:51Z</dcterms:modified>
</cp:coreProperties>
</file>