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83" r:id="rId16"/>
    <p:sldId id="271" r:id="rId17"/>
    <p:sldId id="269" r:id="rId18"/>
    <p:sldId id="272" r:id="rId19"/>
    <p:sldId id="284" r:id="rId20"/>
    <p:sldId id="274" r:id="rId21"/>
    <p:sldId id="275" r:id="rId22"/>
    <p:sldId id="273" r:id="rId23"/>
    <p:sldId id="276" r:id="rId24"/>
    <p:sldId id="277" r:id="rId25"/>
    <p:sldId id="278" r:id="rId26"/>
    <p:sldId id="285" r:id="rId27"/>
    <p:sldId id="279" r:id="rId28"/>
    <p:sldId id="280" r:id="rId29"/>
    <p:sldId id="281" r:id="rId30"/>
    <p:sldId id="282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87" autoAdjust="0"/>
    <p:restoredTop sz="94622" autoAdjust="0"/>
  </p:normalViewPr>
  <p:slideViewPr>
    <p:cSldViewPr>
      <p:cViewPr varScale="1">
        <p:scale>
          <a:sx n="110" d="100"/>
          <a:sy n="110" d="100"/>
        </p:scale>
        <p:origin x="-164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9C6D275-F022-4A9E-A914-44C914F95BFB}" type="datetimeFigureOut">
              <a:rPr lang="en-US" smtClean="0"/>
              <a:t>5/16/2013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E33404-F59D-498E-B39C-F3A64028953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40299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E33404-F59D-498E-B39C-F3A64028953D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623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141A78B-D113-4B4E-BC7D-8CE061B5B0AE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17E5F2-1252-4A35-8B8A-0A1C34A04BA8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AEF890-8BDC-4BDA-AE0E-A0CEC526069F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75095-3554-46CB-9A4F-9B82F01C37F7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BA3CD2-6B73-4A3B-A072-11D09209017A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879702-C7F6-42E5-8EA3-BE78CA4F9379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231598-549E-47F8-990D-00711C49A6F4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E8CE8E-5667-4E33-80AB-B29BCCE88A8A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106717-78AB-4841-8F88-AE149C240236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2B0686-9B70-4CAE-9359-C81C29607969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66F93A-950E-4EF7-8FA3-0CD520737F2A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C51C100-4787-4AAA-AEEA-596AAD0B3594}" type="datetime1">
              <a:rPr lang="en-US" smtClean="0"/>
              <a:t>5/16/2013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2851AC8-621A-48DD-B5F8-8686474316F0}" type="slidenum">
              <a:rPr lang="en-US" smtClean="0"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5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1000" y="1066800"/>
            <a:ext cx="8461075" cy="8382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100" dirty="0" smtClean="0">
                <a:solidFill>
                  <a:schemeClr val="tx1"/>
                </a:solidFill>
              </a:rPr>
              <a:t>Pacific Northwest Audio Engineering Society Presentation</a:t>
            </a:r>
            <a:r>
              <a:rPr lang="en-US" sz="2800" dirty="0" smtClean="0">
                <a:solidFill>
                  <a:schemeClr val="tx1"/>
                </a:solidFill>
              </a:rPr>
              <a:t/>
            </a:r>
            <a:br>
              <a:rPr lang="en-US" sz="2800" dirty="0" smtClean="0">
                <a:solidFill>
                  <a:schemeClr val="tx1"/>
                </a:solidFill>
              </a:rPr>
            </a:br>
            <a:r>
              <a:rPr lang="en-US" sz="2400" b="1" i="1" dirty="0" smtClean="0">
                <a:solidFill>
                  <a:schemeClr val="tx1"/>
                </a:solidFill>
              </a:rPr>
              <a:t>The Transparent One and Audio Entrepreneurship</a:t>
            </a:r>
            <a:endParaRPr lang="en-US" sz="2400" b="1" i="1" dirty="0">
              <a:solidFill>
                <a:schemeClr val="tx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6172200" y="2209800"/>
            <a:ext cx="282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Rick Kernen – CEO, Vanatoo</a:t>
            </a:r>
          </a:p>
          <a:p>
            <a:r>
              <a:rPr lang="en-US" sz="1400" dirty="0" smtClean="0"/>
              <a:t>Gary Gesellchen – CTO, Vanatoo</a:t>
            </a:r>
            <a:endParaRPr lang="en-US" sz="1400" dirty="0"/>
          </a:p>
        </p:txBody>
      </p:sp>
      <p:sp>
        <p:nvSpPr>
          <p:cNvPr id="12" name="TextBox 11"/>
          <p:cNvSpPr txBox="1"/>
          <p:nvPr/>
        </p:nvSpPr>
        <p:spPr>
          <a:xfrm>
            <a:off x="764655" y="3276600"/>
            <a:ext cx="7666394" cy="20005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Introduction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AES Associate Member, attend several meetings/year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Mike and Rick tried a set of Transparent Ones at Opus 4 Studios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We offered to speak at meeting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No sales pitch!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Cover the Product Design and the Why’s &amp; How’s of the Business </a:t>
            </a:r>
            <a:endParaRPr lang="en-US" sz="20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04858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6634252" cy="44319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  <a:p>
            <a:endParaRPr lang="en-US" sz="1000" b="1" dirty="0" smtClean="0"/>
          </a:p>
          <a:p>
            <a:r>
              <a:rPr lang="en-US" sz="2000" b="1" dirty="0" smtClean="0"/>
              <a:t>The Wireless Quest:</a:t>
            </a:r>
            <a:endParaRPr lang="en-US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Wireless Chipsets – Proprietary, Point-to-Point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 Bluetooth – Not quite “HSAA” (Hardly Sucks At All!)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UPnP/DLNA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Avega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Apple AirPlay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No Good Choice – </a:t>
            </a:r>
            <a:r>
              <a:rPr lang="en-US" sz="2800" dirty="0" smtClean="0">
                <a:sym typeface="Webdings"/>
              </a:rPr>
              <a:t></a:t>
            </a:r>
            <a:r>
              <a:rPr lang="en-US" sz="2000" dirty="0" smtClean="0">
                <a:sym typeface="Webdings"/>
              </a:rPr>
              <a:t>Let User Choose!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External solution can follow device selection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Newer systems will work – </a:t>
            </a:r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  <a:sym typeface="Webdings"/>
              </a:rPr>
              <a:t>Obsolete Proof Design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Everybody Wins!</a:t>
            </a:r>
          </a:p>
          <a:p>
            <a:endParaRPr lang="en-US" sz="1000" dirty="0">
              <a:sym typeface="Webdings"/>
            </a:endParaRPr>
          </a:p>
          <a:p>
            <a:r>
              <a:rPr lang="en-US" sz="2000" dirty="0" smtClean="0">
                <a:sym typeface="Webdings"/>
              </a:rPr>
              <a:t>Oh, you have </a:t>
            </a:r>
            <a:r>
              <a:rPr lang="en-US" sz="2000" b="1" i="1" dirty="0" smtClean="0">
                <a:sym typeface="Webdings"/>
              </a:rPr>
              <a:t>8 seconds </a:t>
            </a:r>
            <a:r>
              <a:rPr lang="en-US" sz="2000" dirty="0" smtClean="0">
                <a:sym typeface="Webdings"/>
              </a:rPr>
              <a:t>to explain this?</a:t>
            </a:r>
            <a:endParaRPr lang="en-US" sz="2000" dirty="0">
              <a:sym typeface="Webding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10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68695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370" y="1570434"/>
            <a:ext cx="6420732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  <a:p>
            <a:endParaRPr lang="en-US" sz="1000" b="1" dirty="0" smtClean="0"/>
          </a:p>
          <a:p>
            <a:r>
              <a:rPr lang="en-US" sz="2000" b="1" dirty="0" smtClean="0"/>
              <a:t>Speaker Design: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Design Goals</a:t>
            </a:r>
            <a:endParaRPr lang="en-US" sz="2000" dirty="0" smtClean="0">
              <a:sym typeface="Webdings"/>
            </a:endParaRP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>
                <a:sym typeface="Webdings"/>
              </a:rPr>
              <a:t>No “BBC Curve”</a:t>
            </a:r>
            <a:endParaRPr lang="en-US" sz="2000" b="1" i="1" dirty="0">
              <a:solidFill>
                <a:schemeClr val="bg2">
                  <a:lumMod val="50000"/>
                </a:schemeClr>
              </a:solidFill>
              <a:sym typeface="Webdings"/>
            </a:endParaRP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Flat to below 50Hz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Reasonable playback volume in anticipated usage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As small as practicable</a:t>
            </a:r>
            <a:endParaRPr lang="en-US" sz="1000" dirty="0" smtClean="0">
              <a:sym typeface="Webding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  <a:sym typeface="Webdings"/>
              </a:rPr>
              <a:t>Leverage The Experts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4450972"/>
            <a:ext cx="2768468" cy="1698833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53986" y="4429519"/>
            <a:ext cx="1289511" cy="1698832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17116" y="4429519"/>
            <a:ext cx="1183884" cy="1729582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170289" y="6166103"/>
            <a:ext cx="198832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Neville Thiele  &amp;  Richard Small</a:t>
            </a:r>
            <a:endParaRPr lang="en-US" sz="1000" dirty="0"/>
          </a:p>
        </p:txBody>
      </p:sp>
      <p:sp>
        <p:nvSpPr>
          <p:cNvPr id="12" name="TextBox 11"/>
          <p:cNvSpPr txBox="1"/>
          <p:nvPr/>
        </p:nvSpPr>
        <p:spPr>
          <a:xfrm>
            <a:off x="4572000" y="6166103"/>
            <a:ext cx="1066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Floyd Toole</a:t>
            </a:r>
            <a:endParaRPr 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6669204" y="6165341"/>
            <a:ext cx="13317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 smtClean="0"/>
              <a:t>Wolfgang Klippel</a:t>
            </a:r>
            <a:endParaRPr lang="en-US" sz="1000" dirty="0"/>
          </a:p>
        </p:txBody>
      </p:sp>
      <p:sp>
        <p:nvSpPr>
          <p:cNvPr id="15" name="Footer Placeholder 1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11</a:t>
            </a:fld>
            <a:endParaRPr lang="en-US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20649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597967"/>
            <a:ext cx="3900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798" y="2362200"/>
            <a:ext cx="5881687" cy="3746338"/>
          </a:xfrm>
          <a:prstGeom prst="rect">
            <a:avLst/>
          </a:prstGeom>
        </p:spPr>
      </p:pic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12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18866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81109" y="885934"/>
            <a:ext cx="3900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595735"/>
            <a:ext cx="6205491" cy="4396087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039055" y="5988506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Sealed System Model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13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569075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00200"/>
            <a:ext cx="6758966" cy="461664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  <a:p>
            <a:endParaRPr lang="en-US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Settled on ~ “6</a:t>
            </a:r>
            <a:r>
              <a:rPr lang="en-US" sz="2000" baseline="30000" dirty="0" smtClean="0">
                <a:sym typeface="Webdings"/>
              </a:rPr>
              <a:t>th</a:t>
            </a:r>
            <a:r>
              <a:rPr lang="en-US" sz="2000" dirty="0" smtClean="0">
                <a:sym typeface="Webdings"/>
              </a:rPr>
              <a:t> Order Alignment”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Flat to below 50Hz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Controls Out of Band Displacement</a:t>
            </a:r>
            <a:endParaRPr lang="en-US" sz="2000" b="1" i="1" dirty="0" smtClean="0">
              <a:solidFill>
                <a:schemeClr val="bg2">
                  <a:lumMod val="50000"/>
                </a:schemeClr>
              </a:solidFill>
              <a:sym typeface="Webding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Settled on ~3 liter box, 5 ¼ Woofer, PR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Had it Working by “Prototype 10”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Measured Right, </a:t>
            </a:r>
            <a:r>
              <a:rPr lang="en-US" sz="2000" dirty="0">
                <a:sym typeface="Webdings"/>
              </a:rPr>
              <a:t>N</a:t>
            </a:r>
            <a:r>
              <a:rPr lang="en-US" sz="2000" dirty="0" smtClean="0">
                <a:sym typeface="Webdings"/>
              </a:rPr>
              <a:t>ot good enough sound (midrange)</a:t>
            </a:r>
          </a:p>
          <a:p>
            <a:pPr marL="342900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Back to the Model!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Nonlinear analysis pointed to Le(x) as biggest culprit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Licensed “XBL” woofer patent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Here come 5 more prototype rounds!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Measured Right, Sounded Right!</a:t>
            </a:r>
          </a:p>
          <a:p>
            <a:pPr marL="342900" indent="-342900">
              <a:buFont typeface="Arial" pitchFamily="34" charset="0"/>
              <a:buChar char="•"/>
            </a:pPr>
            <a:endParaRPr lang="en-US" sz="2000" dirty="0" smtClean="0">
              <a:sym typeface="Webdings"/>
            </a:endParaRPr>
          </a:p>
          <a:p>
            <a:endParaRPr lang="en-US" sz="2000" dirty="0" smtClean="0">
              <a:sym typeface="Webding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14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3339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7201" y="885934"/>
            <a:ext cx="3900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676400" y="5943852"/>
            <a:ext cx="6096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Pre - XBL Woofer Klippel Measurement (</a:t>
            </a:r>
            <a:r>
              <a:rPr lang="en-US" b="1" i="1" dirty="0" smtClean="0"/>
              <a:t>not</a:t>
            </a:r>
            <a:r>
              <a:rPr lang="en-US" dirty="0" smtClean="0"/>
              <a:t> Production!)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15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7575" y="1373705"/>
            <a:ext cx="3457025" cy="44746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4119031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7201" y="885934"/>
            <a:ext cx="3900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361" y="1600200"/>
            <a:ext cx="7110424" cy="4438937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2971800" y="6049536"/>
            <a:ext cx="328554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Passive Radiator System Model</a:t>
            </a:r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16</a:t>
            </a:fld>
            <a:endParaRPr lang="en-US" dirty="0"/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408296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00200"/>
            <a:ext cx="6645089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  <a:p>
            <a:endParaRPr lang="en-US" sz="1000" b="1" dirty="0" smtClean="0"/>
          </a:p>
          <a:p>
            <a:r>
              <a:rPr lang="en-US" sz="2000" b="1" dirty="0" smtClean="0"/>
              <a:t>Electronics Design: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Listened to different Class D Amps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Not all sounded alike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D2Audio most like reference system (NAD/Adcom)</a:t>
            </a:r>
            <a:endParaRPr lang="en-US" sz="2000" b="1" i="1" dirty="0" smtClean="0">
              <a:solidFill>
                <a:schemeClr val="bg2">
                  <a:lumMod val="50000"/>
                </a:schemeClr>
              </a:solidFill>
              <a:sym typeface="Webding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D2Audio also has great Features, Tools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Digital domain internals at 48KHz/24Bits</a:t>
            </a:r>
            <a:endParaRPr lang="en-US" sz="2000" dirty="0">
              <a:sym typeface="Webdings"/>
            </a:endParaRP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Direct digital input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Integrated DSP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Canvas programming front-end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Analog Input a Given – Required an ADC!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USB Input Desired – Required USB to S/PDIF converter</a:t>
            </a:r>
            <a:endParaRPr lang="en-US" sz="2000" dirty="0">
              <a:sym typeface="Webdings"/>
            </a:endParaRPr>
          </a:p>
          <a:p>
            <a:endParaRPr lang="en-US" sz="2000" dirty="0" smtClean="0">
              <a:sym typeface="Webding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17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801951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888521" y="885934"/>
            <a:ext cx="3900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18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600" y="1752600"/>
            <a:ext cx="7417279" cy="45184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2978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885934"/>
            <a:ext cx="39007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 </a:t>
            </a:r>
            <a:r>
              <a:rPr lang="en-US" sz="2400" b="1" i="1" dirty="0" smtClean="0"/>
              <a:t>(Cont’d)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19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5400" y="1584664"/>
            <a:ext cx="6136501" cy="45066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3522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914400" y="1600200"/>
            <a:ext cx="7315464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Overview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Journey is better when you know where your headed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Conversation, not Lecture – Ask Questions!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Reality was spaghetti – Roughly chronological view of Vanatoo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Background on us and Vanatoo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Entrepreneurship – Our experience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Design Cycle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The Manufacturing Cycle (with China)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Distribution and Sales Channels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Marketing and the Future</a:t>
            </a:r>
          </a:p>
          <a:p>
            <a:endParaRPr lang="en-US" sz="1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Break</a:t>
            </a:r>
            <a:endParaRPr lang="en-US" sz="2000" dirty="0"/>
          </a:p>
          <a:p>
            <a:endParaRPr lang="en-US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How about a Little Night Music?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143259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6358087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Manufacturing Cycle</a:t>
            </a:r>
          </a:p>
          <a:p>
            <a:endParaRPr lang="en-US" sz="1000" b="1" dirty="0" smtClean="0"/>
          </a:p>
          <a:p>
            <a:r>
              <a:rPr lang="en-US" sz="2000" b="1" dirty="0" smtClean="0"/>
              <a:t>Vendor Selection:</a:t>
            </a:r>
            <a:endParaRPr lang="en-US" sz="2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Started with detailed Product Specification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Asked for quote from Misco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Loudspeaker Industry Sourcebook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Driver Design and Production</a:t>
            </a:r>
            <a:endParaRPr lang="en-US" sz="2000" dirty="0">
              <a:sym typeface="Webdings"/>
            </a:endParaRP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Box Factory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Electronics Design and Production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US Office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Short List of 3-4 Companies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Received detailed quotes from Philippines and China</a:t>
            </a:r>
            <a:endParaRPr lang="en-US" sz="2000" dirty="0">
              <a:sym typeface="Webdings"/>
            </a:endParaRPr>
          </a:p>
          <a:p>
            <a:pPr marL="800100" lvl="2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Chinese Company won our Evaluation</a:t>
            </a:r>
          </a:p>
          <a:p>
            <a:pPr marL="800100" lvl="2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So, now we’re doing business in China!</a:t>
            </a:r>
            <a:endParaRPr lang="en-US" sz="2000" dirty="0">
              <a:sym typeface="Webding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20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37181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57990" y="1597967"/>
            <a:ext cx="513922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Manufacturing Cycle  (Cont’d)</a:t>
            </a:r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1531938" y="30432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1332" y="3043238"/>
            <a:ext cx="7429500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590800" y="2362200"/>
            <a:ext cx="379315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Suggested China Do’s and Don’ts</a:t>
            </a:r>
            <a:endParaRPr lang="en-US" sz="2000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21</a:t>
            </a:fld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91928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6742423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Manufacturing Cycle  </a:t>
            </a:r>
            <a:r>
              <a:rPr lang="en-US" sz="2400" b="1" i="1" dirty="0"/>
              <a:t>(</a:t>
            </a:r>
            <a:r>
              <a:rPr lang="en-US" sz="2400" b="1" i="1" dirty="0" smtClean="0"/>
              <a:t>Cont’d)</a:t>
            </a:r>
          </a:p>
          <a:p>
            <a:endParaRPr lang="en-US" sz="1000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Chinese Manufacturer was integral part of Design Cycle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We owned Features, Performance, Final Decisions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Wanted them to own quality of drivers and electronics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Very much an iterative process: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They did not understand the design we wanted</a:t>
            </a:r>
            <a:endParaRPr lang="en-US" sz="2000" dirty="0">
              <a:sym typeface="Webdings"/>
            </a:endParaRP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They do not use speaker models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Kept trying to steer us toward “normal” designs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Build – Test – Iterate cycle continued for ~18 months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Electronics went in circles for extended periods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Ended-Up Better than original specifications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Hired 3</a:t>
            </a:r>
            <a:r>
              <a:rPr lang="en-US" sz="2000" baseline="30000" dirty="0" smtClean="0">
                <a:sym typeface="Webdings"/>
              </a:rPr>
              <a:t>rd</a:t>
            </a:r>
            <a:r>
              <a:rPr lang="en-US" sz="2000" dirty="0" smtClean="0">
                <a:sym typeface="Webdings"/>
              </a:rPr>
              <a:t> Party Inspection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>
                <a:sym typeface="Webdings"/>
              </a:rPr>
              <a:t>Coordinated International Shipping</a:t>
            </a:r>
            <a:endParaRPr lang="en-US" sz="2000" dirty="0">
              <a:sym typeface="Webdings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22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117378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7088992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Distribution and Sales Channels</a:t>
            </a:r>
          </a:p>
          <a:p>
            <a:endParaRPr lang="en-US" sz="1000" dirty="0"/>
          </a:p>
          <a:p>
            <a:r>
              <a:rPr lang="en-US" sz="2000" b="1" dirty="0" smtClean="0"/>
              <a:t>Retail or Online?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Need to know at the outset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Not much retail “shelf space” for audio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Deep pockets required for mass market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Technical nature not a fit for “Big Box” stores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Audio is/has gone online – Our competition is already there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Direct Sales are a Better Value for Customer</a:t>
            </a:r>
          </a:p>
          <a:p>
            <a:endParaRPr lang="en-US" sz="1000" dirty="0"/>
          </a:p>
          <a:p>
            <a:r>
              <a:rPr lang="en-US" sz="2000" b="1" dirty="0" smtClean="0"/>
              <a:t>Online Sales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Sell from Vanatoo.com and Amazon.com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Use Amazon as catalog – Coast/Coast coverage 24/7!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Use FBA as Warehouse and Fulfillment Partner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23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245996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6515117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Distribution and Sales Channels  </a:t>
            </a:r>
            <a:r>
              <a:rPr lang="en-US" sz="2400" b="1" i="1" dirty="0" smtClean="0"/>
              <a:t>(Cont’d)</a:t>
            </a:r>
          </a:p>
          <a:p>
            <a:endParaRPr lang="en-US" sz="1000" dirty="0"/>
          </a:p>
          <a:p>
            <a:r>
              <a:rPr lang="en-US" sz="2000" b="1" dirty="0" smtClean="0"/>
              <a:t>Establish Retailer Network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Enhances online-only credibility of an unknown entity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Enhances visibility (joint promotion)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Drives Sales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Self-Distribution required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Wash/Ore reception has been good at “Stereo Stores”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California, Here We Come!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24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799037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059611" y="1497992"/>
            <a:ext cx="40039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Marketing and Our Future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25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9611" y="2590800"/>
            <a:ext cx="7391400" cy="229872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606699" y="5203968"/>
            <a:ext cx="4302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dirty="0" smtClean="0"/>
              <a:t>The Engineer’s View of Sales &amp; Marketing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67709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7291868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Marketing and Our </a:t>
            </a:r>
            <a:r>
              <a:rPr lang="en-US" sz="2400" b="1" dirty="0" smtClean="0"/>
              <a:t>Future  </a:t>
            </a:r>
            <a:r>
              <a:rPr lang="en-US" sz="2400" b="1" i="1" dirty="0" smtClean="0"/>
              <a:t>(Cont’d)</a:t>
            </a:r>
            <a:endParaRPr lang="en-US" sz="2400" b="1" i="1" dirty="0" smtClean="0"/>
          </a:p>
          <a:p>
            <a:endParaRPr lang="en-US" sz="1000" dirty="0"/>
          </a:p>
          <a:p>
            <a:r>
              <a:rPr lang="en-US" sz="2000" b="1" dirty="0" smtClean="0"/>
              <a:t>Our Plan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Build High Quality Website (clean, professional, informative)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Establish Coast-Coast Availability (Amazon)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Influence Customers thru Professional Reviews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Get Customer Reviews (Amazon, </a:t>
            </a:r>
            <a:r>
              <a:rPr lang="en-US" sz="2000" dirty="0"/>
              <a:t>o</a:t>
            </a:r>
            <a:r>
              <a:rPr lang="en-US" sz="2000" dirty="0" smtClean="0"/>
              <a:t>ur Website)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Participate in Social Media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Facebook/ Twitter / Forums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Buy Advertising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Print / Online / Pay-Per-Click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Attend “Audio Shows”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RMAF / THE Show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26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207258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6334235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Marketing and Our Future  </a:t>
            </a:r>
            <a:r>
              <a:rPr lang="en-US" sz="2400" b="1" i="1" dirty="0" smtClean="0"/>
              <a:t>(Cont’d)</a:t>
            </a:r>
          </a:p>
          <a:p>
            <a:endParaRPr lang="en-US" sz="1000" dirty="0"/>
          </a:p>
          <a:p>
            <a:r>
              <a:rPr lang="en-US" sz="2000" b="1" dirty="0" smtClean="0"/>
              <a:t>Results to Date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/>
              <a:t>Product Quality and Reliability have been Very Good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Website gets mostly good feedback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8 Professional Reviews – No Payola!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Editor’s Choice – Best Buy 2013 – 4.5/5.0 Mice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24 Customer Reviews on Amazon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23 five Stars, 1 Four Stars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Social Media does not come naturally to us!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Paid Advertising has been Limited/Spotty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Print / Email Opt-In / AdWords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27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5888393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6670801" cy="276998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Marketing and Our Future  </a:t>
            </a:r>
            <a:r>
              <a:rPr lang="en-US" sz="2400" b="1" i="1" dirty="0" smtClean="0"/>
              <a:t>(Cont’d)</a:t>
            </a:r>
          </a:p>
          <a:p>
            <a:endParaRPr lang="en-US" sz="1000" dirty="0"/>
          </a:p>
          <a:p>
            <a:r>
              <a:rPr lang="en-US" sz="2000" b="1" dirty="0" smtClean="0"/>
              <a:t>Results to Date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</a:rPr>
              <a:t>Sales are the Only Metric!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Low/Mid/High Projections in Business Plan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Currently running to Mid Projection after 8 Months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Cash Is KING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Cash Flow is Positive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Allowing us to ramp-up Promotion in 2013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28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031949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6593856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Marketing and Our Future  </a:t>
            </a:r>
            <a:r>
              <a:rPr lang="en-US" sz="2400" b="1" i="1" dirty="0" smtClean="0"/>
              <a:t>(Cont’d)</a:t>
            </a:r>
          </a:p>
          <a:p>
            <a:endParaRPr lang="en-US" sz="1000" dirty="0"/>
          </a:p>
          <a:p>
            <a:r>
              <a:rPr lang="en-US" sz="2000" b="1" dirty="0" smtClean="0"/>
              <a:t>Vanatoo Future</a:t>
            </a:r>
            <a:endParaRPr lang="en-US" sz="2000" dirty="0" smtClean="0"/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Offer Turn-Key Wireless Bundles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Considering Value-Add Peripherals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Vanatoo Custom / 3</a:t>
            </a:r>
            <a:r>
              <a:rPr lang="en-US" sz="2000" baseline="30000" dirty="0" smtClean="0"/>
              <a:t>rd</a:t>
            </a:r>
            <a:r>
              <a:rPr lang="en-US" sz="2000" dirty="0" smtClean="0"/>
              <a:t> Party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Ramping-Up SEO for better Search Listings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More Effort on Social Media Marketing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Additional Powered Speaker Products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Smaller / Larger / Hipper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Integrated Wireless is the Future – When Standardized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Add Marketing/Sales Partner to Vanatoo?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29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382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914400" y="1600200"/>
            <a:ext cx="6946773" cy="32316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Background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Rick Kernen – CEO, Electrical Engineer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Gary Gesellchen – CTO, Mechanical Engineer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20</a:t>
            </a:r>
            <a:r>
              <a:rPr lang="en-US" sz="2000" baseline="30000" dirty="0" smtClean="0"/>
              <a:t>+</a:t>
            </a:r>
            <a:r>
              <a:rPr lang="en-US" sz="2000" dirty="0" smtClean="0"/>
              <a:t> Years at Tally (Mannesmann Tally, TallyGenicom)</a:t>
            </a:r>
          </a:p>
          <a:p>
            <a:pPr marL="800100" lvl="1" indent="-342900">
              <a:buFont typeface="Constantia" pitchFamily="18" charset="0"/>
              <a:buChar char="–"/>
            </a:pPr>
            <a:r>
              <a:rPr lang="en-US" sz="2000" dirty="0" smtClean="0"/>
              <a:t>Rick was VP of R&amp;D, Gary was Engineering Director</a:t>
            </a:r>
          </a:p>
          <a:p>
            <a:pPr marL="800100" lvl="1" indent="-342900">
              <a:buFont typeface="Constantia" pitchFamily="18" charset="0"/>
              <a:buChar char="–"/>
            </a:pPr>
            <a:r>
              <a:rPr lang="en-US" sz="2000" dirty="0" smtClean="0"/>
              <a:t>$500M in products with our fingerprints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Private Equity “Investment” Ownership by 2007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We are </a:t>
            </a:r>
            <a:r>
              <a:rPr lang="en-US" sz="2000" b="1" i="1" dirty="0" smtClean="0"/>
              <a:t>Innovators!</a:t>
            </a:r>
            <a:r>
              <a:rPr lang="en-US" sz="2000" dirty="0" smtClean="0"/>
              <a:t>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Take summer </a:t>
            </a:r>
            <a:r>
              <a:rPr lang="en-US" sz="2000" dirty="0"/>
              <a:t>o</a:t>
            </a:r>
            <a:r>
              <a:rPr lang="en-US" sz="2000" dirty="0" smtClean="0"/>
              <a:t>ff, regroup in fall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Decide if there is a business opportunity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3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904022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90798" y="2438400"/>
            <a:ext cx="395666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6000" dirty="0" smtClean="0"/>
              <a:t>Thank You!</a:t>
            </a:r>
            <a:endParaRPr lang="en-US" sz="6000" dirty="0"/>
          </a:p>
        </p:txBody>
      </p:sp>
      <p:sp>
        <p:nvSpPr>
          <p:cNvPr id="6" name="TextBox 5"/>
          <p:cNvSpPr txBox="1"/>
          <p:nvPr/>
        </p:nvSpPr>
        <p:spPr>
          <a:xfrm>
            <a:off x="5546302" y="4572000"/>
            <a:ext cx="282227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Rick Kernen – CEO, Vanatoo</a:t>
            </a:r>
          </a:p>
          <a:p>
            <a:r>
              <a:rPr lang="en-US" sz="1400" dirty="0" smtClean="0"/>
              <a:t>Gary Gesellchen – CTO, Vanatoo</a:t>
            </a:r>
            <a:endParaRPr lang="en-US" sz="1400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30</a:t>
            </a:fld>
            <a:endParaRPr lang="en-US" dirty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15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7744171" cy="40010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Business Opportunity (</a:t>
            </a:r>
            <a:r>
              <a:rPr lang="en-US" sz="2400" b="1" i="1" dirty="0" smtClean="0"/>
              <a:t>2007 Landscape</a:t>
            </a:r>
            <a:r>
              <a:rPr lang="en-US" sz="2400" b="1" dirty="0" smtClean="0"/>
              <a:t>)</a:t>
            </a:r>
          </a:p>
          <a:p>
            <a:endParaRPr lang="en-US" sz="1000" dirty="0" smtClean="0"/>
          </a:p>
          <a:p>
            <a:r>
              <a:rPr lang="en-US" sz="2000" b="1" i="1" dirty="0" smtClean="0"/>
              <a:t>Market disruptions spell Opportunity</a:t>
            </a:r>
          </a:p>
          <a:p>
            <a:endParaRPr lang="en-US" sz="1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Music is almost 100% digital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Legal downloads </a:t>
            </a:r>
            <a:r>
              <a:rPr lang="en-US" sz="2000" dirty="0"/>
              <a:t>a</a:t>
            </a:r>
            <a:r>
              <a:rPr lang="en-US" sz="2000" dirty="0" smtClean="0"/>
              <a:t>rrive – iTunes hits 1 billion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Streaming and Internet Radio are making inroads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Downloaded/Streamed music is locked to computers or portables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802.11 Wi-Fi is becoming common in households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Class D amps start gaining acceptance in Hi-Fi market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Bose and others make small cool/doable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</a:rPr>
              <a:t>The iPhone is introduced</a:t>
            </a:r>
          </a:p>
          <a:p>
            <a:endParaRPr lang="en-US" sz="1000" b="1" i="1" dirty="0"/>
          </a:p>
          <a:p>
            <a:r>
              <a:rPr lang="en-US" sz="2000" b="1" i="1" dirty="0" smtClean="0"/>
              <a:t>There is enough disruption to create Opportunity!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4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79207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898453" y="1600200"/>
            <a:ext cx="50323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Opportunity – But Where to Play?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913989" y="2233822"/>
            <a:ext cx="231076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Service or Product?</a:t>
            </a:r>
            <a:endParaRPr lang="en-US" sz="2000" dirty="0"/>
          </a:p>
        </p:txBody>
      </p:sp>
      <p:sp>
        <p:nvSpPr>
          <p:cNvPr id="7" name="TextBox 6"/>
          <p:cNvSpPr txBox="1"/>
          <p:nvPr/>
        </p:nvSpPr>
        <p:spPr>
          <a:xfrm>
            <a:off x="3533412" y="2514600"/>
            <a:ext cx="2370008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Reseller or Custom?</a:t>
            </a:r>
            <a:endParaRPr lang="en-US" sz="2000" dirty="0"/>
          </a:p>
        </p:txBody>
      </p:sp>
      <p:sp>
        <p:nvSpPr>
          <p:cNvPr id="10" name="TextBox 9"/>
          <p:cNvSpPr txBox="1"/>
          <p:nvPr/>
        </p:nvSpPr>
        <p:spPr>
          <a:xfrm>
            <a:off x="6719655" y="2714655"/>
            <a:ext cx="1656287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Build or Buy?</a:t>
            </a:r>
            <a:endParaRPr lang="en-US" sz="2000" dirty="0"/>
          </a:p>
        </p:txBody>
      </p:sp>
      <p:sp>
        <p:nvSpPr>
          <p:cNvPr id="3" name="TextBox 2"/>
          <p:cNvSpPr txBox="1"/>
          <p:nvPr/>
        </p:nvSpPr>
        <p:spPr>
          <a:xfrm>
            <a:off x="876999" y="3429000"/>
            <a:ext cx="7467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Play to our Strengths – Speakers, Electronics, Networking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Play to Needs – Get music off computer, into room</a:t>
            </a:r>
          </a:p>
          <a:p>
            <a:endParaRPr lang="en-US" sz="1000" dirty="0" smtClean="0"/>
          </a:p>
          <a:p>
            <a:r>
              <a:rPr lang="en-US" sz="2800" dirty="0" smtClean="0">
                <a:sym typeface="Webdings"/>
              </a:rPr>
              <a:t></a:t>
            </a:r>
            <a:r>
              <a:rPr lang="en-US" sz="2000" dirty="0" smtClean="0">
                <a:sym typeface="Webdings"/>
              </a:rPr>
              <a:t>Wireless Powered Speaker!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Market needs it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>
                <a:sym typeface="Webdings"/>
              </a:rPr>
              <a:t>We have know-how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  <a:sym typeface="Webdings"/>
              </a:rPr>
              <a:t>We love this stuff!</a:t>
            </a:r>
          </a:p>
          <a:p>
            <a:endParaRPr lang="en-US" sz="1000" b="1" i="1" dirty="0">
              <a:solidFill>
                <a:schemeClr val="bg2">
                  <a:lumMod val="50000"/>
                </a:schemeClr>
              </a:solidFill>
              <a:sym typeface="Webdings"/>
            </a:endParaRPr>
          </a:p>
          <a:p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</a:rPr>
              <a:t>Uh-Oh, now we’re Entrepreneurs!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5</a:t>
            </a:fld>
            <a:endParaRPr lang="en-US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43370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6453433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Entrepreneurship (</a:t>
            </a:r>
            <a:r>
              <a:rPr lang="en-US" sz="2400" b="1" i="1" dirty="0" smtClean="0"/>
              <a:t>Our Version)</a:t>
            </a:r>
            <a:endParaRPr lang="en-US" sz="2400" b="1" dirty="0" smtClean="0"/>
          </a:p>
          <a:p>
            <a:endParaRPr lang="en-US" sz="1000" dirty="0" smtClean="0"/>
          </a:p>
          <a:p>
            <a:r>
              <a:rPr lang="en-US" sz="2000" b="1" i="1" dirty="0" smtClean="0"/>
              <a:t>If you hang your shingle out, you’re an Entrepreneur</a:t>
            </a:r>
          </a:p>
          <a:p>
            <a:endParaRPr lang="en-US" sz="1000" dirty="0" smtClean="0"/>
          </a:p>
          <a:p>
            <a:r>
              <a:rPr lang="en-US" sz="2000" dirty="0" smtClean="0"/>
              <a:t>Here are some questions to answer:</a:t>
            </a:r>
            <a:endParaRPr lang="en-US" sz="2000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What do you want to do?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Why do you want to do it?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Is there a market?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Do you believe in yourself?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Can you live with failure (economically, emotionally)?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Sole Proprietorship or larger Partnership?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Do you believe in your Partner(s)?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Are you going to be BIG or small?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Whose money are you going to spend?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6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89772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7671011" cy="430887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Entrepreneurship (</a:t>
            </a:r>
            <a:r>
              <a:rPr lang="en-US" sz="2400" b="1" i="1" dirty="0" smtClean="0"/>
              <a:t>Cont’d)</a:t>
            </a:r>
            <a:endParaRPr lang="en-US" sz="2400" b="1" dirty="0" smtClean="0"/>
          </a:p>
          <a:p>
            <a:endParaRPr lang="en-US" sz="1000" b="1" dirty="0" smtClean="0"/>
          </a:p>
          <a:p>
            <a:r>
              <a:rPr lang="en-US" sz="2000" b="1" dirty="0" smtClean="0"/>
              <a:t>Do Your Homework:</a:t>
            </a:r>
            <a:endParaRPr lang="en-US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Read Business and Startup Books/Articles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Identify and Know your Competition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Identify and Know your Customer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What / Why / How they Buy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Research options for reaching your Customer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Online / Retail / Distribution Channels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How will your customer find you?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b="1" i="1" dirty="0" smtClean="0">
                <a:solidFill>
                  <a:schemeClr val="bg2">
                    <a:lumMod val="50000"/>
                  </a:schemeClr>
                </a:solidFill>
              </a:rPr>
              <a:t>Know your costs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Know your budget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Leave your comfort zone – No such thing as “Not My Job!”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Personal advice is plentiful. Listen, but make </a:t>
            </a:r>
            <a:r>
              <a:rPr lang="en-US" sz="2000" u="sng" dirty="0" smtClean="0"/>
              <a:t>your own</a:t>
            </a:r>
            <a:r>
              <a:rPr lang="en-US" sz="2000" dirty="0" smtClean="0"/>
              <a:t> decisions!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7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773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7903189" cy="35394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Entrepreneurship (</a:t>
            </a:r>
            <a:r>
              <a:rPr lang="en-US" sz="2400" b="1" i="1" dirty="0" smtClean="0"/>
              <a:t>Cont’d)</a:t>
            </a:r>
            <a:endParaRPr lang="en-US" sz="2400" b="1" dirty="0" smtClean="0"/>
          </a:p>
          <a:p>
            <a:endParaRPr lang="en-US" sz="1000" b="1" dirty="0" smtClean="0"/>
          </a:p>
          <a:p>
            <a:r>
              <a:rPr lang="en-US" sz="2000" b="1" dirty="0" smtClean="0"/>
              <a:t>Corporate Structure:</a:t>
            </a:r>
            <a:endParaRPr lang="en-US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Don’t skimp on the Legal Stuff!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Don’t take anything on faith – Put it in Writing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Don’t agree to anything you can’t live with</a:t>
            </a:r>
          </a:p>
          <a:p>
            <a:endParaRPr lang="en-US" sz="1000" dirty="0"/>
          </a:p>
          <a:p>
            <a:r>
              <a:rPr lang="en-US" sz="2000" b="1" dirty="0" smtClean="0"/>
              <a:t>Vanatoo Specifics: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LLC with Washington State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Detailed Partnership Agreement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Understanding of Division of Labor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Largely a “Virtual Company”, meaning we contract others as needed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8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31113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914400" y="1600200"/>
            <a:ext cx="7156446" cy="458587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The Design Cycle</a:t>
            </a:r>
          </a:p>
          <a:p>
            <a:endParaRPr lang="en-US" sz="1000" b="1" dirty="0" smtClean="0"/>
          </a:p>
          <a:p>
            <a:r>
              <a:rPr lang="en-US" sz="2000" b="1" dirty="0" smtClean="0"/>
              <a:t>Market Research:</a:t>
            </a:r>
            <a:endParaRPr lang="en-US" sz="2000" b="1" dirty="0"/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Reports are expensive – Summaries and Reports of Reports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Everybody wants “Wireless”, Don’t agree what it means!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Men still like the idea of a big system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Women don’t want it taking over the space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en-US" sz="2000" dirty="0" smtClean="0"/>
              <a:t>Bass Sells</a:t>
            </a:r>
          </a:p>
          <a:p>
            <a:endParaRPr lang="en-US" sz="1000" dirty="0" smtClean="0"/>
          </a:p>
          <a:p>
            <a:r>
              <a:rPr lang="en-US" sz="2800" dirty="0" smtClean="0">
                <a:sym typeface="Webdings"/>
              </a:rPr>
              <a:t></a:t>
            </a:r>
            <a:r>
              <a:rPr lang="en-US" sz="2000" dirty="0" smtClean="0">
                <a:sym typeface="Webdings"/>
              </a:rPr>
              <a:t>Make it Small with Big Bass!</a:t>
            </a:r>
          </a:p>
          <a:p>
            <a:endParaRPr lang="en-US" sz="2000" dirty="0">
              <a:sym typeface="Webdings"/>
            </a:endParaRPr>
          </a:p>
          <a:p>
            <a:pPr marL="342900" indent="-342900">
              <a:buFont typeface="Arial" pitchFamily="34" charset="0"/>
              <a:buChar char="•"/>
            </a:pPr>
            <a:r>
              <a:rPr lang="en-US" sz="2000" dirty="0" smtClean="0"/>
              <a:t>Is Sound Quality an Afterthought?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We were told:  “If it doesn’t suck, you’re golden”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Important to Us, our Customers, our Marketing Message</a:t>
            </a:r>
          </a:p>
          <a:p>
            <a:pPr marL="800100" lvl="1" indent="-342900">
              <a:buFont typeface="Constantia" pitchFamily="18" charset="0"/>
              <a:buChar char="‐"/>
            </a:pPr>
            <a:r>
              <a:rPr lang="en-US" sz="2000" dirty="0" smtClean="0"/>
              <a:t>Going to be better than “doesn’t suck”!</a:t>
            </a: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Vanatoo PNW-AES Presentation   May 16, 2013</a:t>
            </a:r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51AC8-621A-48DD-B5F8-8686474316F0}" type="slidenum">
              <a:rPr lang="en-US" smtClean="0"/>
              <a:t>9</a:t>
            </a:fld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10400" y="762000"/>
            <a:ext cx="2021905" cy="7095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8221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676</TotalTime>
  <Words>1748</Words>
  <Application>Microsoft Office PowerPoint</Application>
  <PresentationFormat>On-screen Show (4:3)</PresentationFormat>
  <Paragraphs>341</Paragraphs>
  <Slides>30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Flow</vt:lpstr>
      <vt:lpstr>Pacific Northwest Audio Engineering Society Presentation The Transparent One and Audio Entrepreneurship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Pacific Northwest Audio Engineering Society</dc:title>
  <dc:creator>Windows User</dc:creator>
  <cp:lastModifiedBy>Windows User</cp:lastModifiedBy>
  <cp:revision>73</cp:revision>
  <dcterms:created xsi:type="dcterms:W3CDTF">2013-05-15T20:06:01Z</dcterms:created>
  <dcterms:modified xsi:type="dcterms:W3CDTF">2013-05-16T22:07:10Z</dcterms:modified>
</cp:coreProperties>
</file>