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89" r:id="rId4"/>
    <p:sldId id="292" r:id="rId5"/>
    <p:sldId id="293" r:id="rId6"/>
    <p:sldId id="291" r:id="rId7"/>
    <p:sldId id="290" r:id="rId8"/>
    <p:sldId id="295" r:id="rId9"/>
    <p:sldId id="276" r:id="rId10"/>
    <p:sldId id="257" r:id="rId11"/>
    <p:sldId id="258" r:id="rId12"/>
    <p:sldId id="259" r:id="rId13"/>
    <p:sldId id="260" r:id="rId14"/>
    <p:sldId id="261" r:id="rId15"/>
    <p:sldId id="262" r:id="rId16"/>
    <p:sldId id="264" r:id="rId17"/>
    <p:sldId id="266" r:id="rId18"/>
    <p:sldId id="265" r:id="rId19"/>
    <p:sldId id="267" r:id="rId20"/>
    <p:sldId id="268" r:id="rId21"/>
    <p:sldId id="270" r:id="rId22"/>
    <p:sldId id="269" r:id="rId23"/>
    <p:sldId id="271" r:id="rId24"/>
    <p:sldId id="304" r:id="rId25"/>
    <p:sldId id="272" r:id="rId26"/>
    <p:sldId id="273" r:id="rId27"/>
    <p:sldId id="274" r:id="rId28"/>
    <p:sldId id="275" r:id="rId29"/>
    <p:sldId id="277" r:id="rId30"/>
    <p:sldId id="278" r:id="rId31"/>
    <p:sldId id="279" r:id="rId32"/>
    <p:sldId id="280" r:id="rId33"/>
    <p:sldId id="284" r:id="rId34"/>
    <p:sldId id="281" r:id="rId35"/>
    <p:sldId id="296" r:id="rId36"/>
    <p:sldId id="283" r:id="rId37"/>
    <p:sldId id="294" r:id="rId38"/>
    <p:sldId id="285" r:id="rId39"/>
    <p:sldId id="286" r:id="rId40"/>
    <p:sldId id="287" r:id="rId41"/>
    <p:sldId id="328" r:id="rId42"/>
    <p:sldId id="329" r:id="rId43"/>
    <p:sldId id="288" r:id="rId44"/>
    <p:sldId id="297" r:id="rId45"/>
    <p:sldId id="298" r:id="rId46"/>
    <p:sldId id="299" r:id="rId47"/>
    <p:sldId id="300" r:id="rId48"/>
    <p:sldId id="301" r:id="rId49"/>
    <p:sldId id="302" r:id="rId50"/>
    <p:sldId id="303" r:id="rId51"/>
    <p:sldId id="305" r:id="rId52"/>
    <p:sldId id="306" r:id="rId53"/>
    <p:sldId id="307" r:id="rId54"/>
    <p:sldId id="308"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138"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C52BD8-857B-4E0C-925F-470F98383629}"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91138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52BD8-857B-4E0C-925F-470F98383629}"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30252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52BD8-857B-4E0C-925F-470F98383629}"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10817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52BD8-857B-4E0C-925F-470F98383629}"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15557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2BD8-857B-4E0C-925F-470F98383629}"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9685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52BD8-857B-4E0C-925F-470F98383629}"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414169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52BD8-857B-4E0C-925F-470F98383629}" type="datetimeFigureOut">
              <a:rPr lang="en-US" smtClean="0"/>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270727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52BD8-857B-4E0C-925F-470F98383629}" type="datetimeFigureOut">
              <a:rPr lang="en-US" smtClean="0"/>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254021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52BD8-857B-4E0C-925F-470F98383629}" type="datetimeFigureOut">
              <a:rPr lang="en-US" smtClean="0"/>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25744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52BD8-857B-4E0C-925F-470F98383629}"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21576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52BD8-857B-4E0C-925F-470F98383629}"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ADCB0-B649-4CAF-B5DE-864C3414786A}" type="slidenum">
              <a:rPr lang="en-US" smtClean="0"/>
              <a:t>‹#›</a:t>
            </a:fld>
            <a:endParaRPr lang="en-US"/>
          </a:p>
        </p:txBody>
      </p:sp>
    </p:spTree>
    <p:extLst>
      <p:ext uri="{BB962C8B-B14F-4D97-AF65-F5344CB8AC3E}">
        <p14:creationId xmlns:p14="http://schemas.microsoft.com/office/powerpoint/2010/main" val="38756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52BD8-857B-4E0C-925F-470F98383629}" type="datetimeFigureOut">
              <a:rPr lang="en-US" smtClean="0"/>
              <a:t>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ADCB0-B649-4CAF-B5DE-864C3414786A}" type="slidenum">
              <a:rPr lang="en-US" smtClean="0"/>
              <a:t>‹#›</a:t>
            </a:fld>
            <a:endParaRPr lang="en-US"/>
          </a:p>
        </p:txBody>
      </p:sp>
    </p:spTree>
    <p:extLst>
      <p:ext uri="{BB962C8B-B14F-4D97-AF65-F5344CB8AC3E}">
        <p14:creationId xmlns:p14="http://schemas.microsoft.com/office/powerpoint/2010/main" val="111419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latin typeface="Aharoni" panose="02010803020104030203" pitchFamily="2" charset="-79"/>
                <a:cs typeface="Aharoni" panose="02010803020104030203" pitchFamily="2" charset="-79"/>
              </a:rPr>
              <a:t>Sampling Rate Conversion</a:t>
            </a:r>
            <a:endParaRPr lang="en-US" sz="96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lstStyle/>
          <a:p>
            <a:r>
              <a:rPr lang="en-US" dirty="0" smtClean="0"/>
              <a:t>J. D. Johnston</a:t>
            </a:r>
          </a:p>
          <a:p>
            <a:r>
              <a:rPr lang="en-US" dirty="0" smtClean="0"/>
              <a:t>Factotum</a:t>
            </a:r>
            <a:endParaRPr lang="en-US" dirty="0"/>
          </a:p>
          <a:p>
            <a:r>
              <a:rPr lang="en-US" dirty="0" smtClean="0"/>
              <a:t>An </a:t>
            </a:r>
            <a:r>
              <a:rPr lang="en-US" smtClean="0"/>
              <a:t>Audio Company</a:t>
            </a:r>
            <a:endParaRPr lang="en-US" dirty="0" smtClean="0"/>
          </a:p>
        </p:txBody>
      </p:sp>
    </p:spTree>
    <p:extLst>
      <p:ext uri="{BB962C8B-B14F-4D97-AF65-F5344CB8AC3E}">
        <p14:creationId xmlns:p14="http://schemas.microsoft.com/office/powerpoint/2010/main" val="213891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why do I care about Sampling Rate Conversion?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recording is at 96kHz.  Your target is a CD. </a:t>
            </a:r>
          </a:p>
          <a:p>
            <a:endParaRPr lang="en-US" dirty="0"/>
          </a:p>
          <a:p>
            <a:r>
              <a:rPr lang="en-US" dirty="0" smtClean="0"/>
              <a:t>You have CD material.  You want it at 48kHz.</a:t>
            </a:r>
          </a:p>
          <a:p>
            <a:endParaRPr lang="en-US" dirty="0"/>
          </a:p>
          <a:p>
            <a:r>
              <a:rPr lang="en-US" dirty="0" smtClean="0"/>
              <a:t>You have 48kHz material. You need it on CD.</a:t>
            </a:r>
          </a:p>
          <a:p>
            <a:endParaRPr lang="en-US" dirty="0"/>
          </a:p>
          <a:p>
            <a:r>
              <a:rPr lang="en-US" dirty="0" smtClean="0"/>
              <a:t>You want to do a nonlinear process, and not have the distortion alias back into the pass band and sound like (rude and gross expletive deleted).</a:t>
            </a:r>
          </a:p>
          <a:p>
            <a:endParaRPr lang="en-US" dirty="0"/>
          </a:p>
          <a:p>
            <a:r>
              <a:rPr lang="en-US" dirty="0" smtClean="0"/>
              <a:t>You need a half-sample delay (or some other fractional sample delay).</a:t>
            </a:r>
            <a:endParaRPr lang="en-US" dirty="0"/>
          </a:p>
        </p:txBody>
      </p:sp>
    </p:spTree>
    <p:extLst>
      <p:ext uri="{BB962C8B-B14F-4D97-AF65-F5344CB8AC3E}">
        <p14:creationId xmlns:p14="http://schemas.microsoft.com/office/powerpoint/2010/main" val="608798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basic problem to be addressed?</a:t>
            </a:r>
            <a:endParaRPr lang="en-US" dirty="0"/>
          </a:p>
        </p:txBody>
      </p:sp>
      <p:sp>
        <p:nvSpPr>
          <p:cNvPr id="3" name="Content Placeholder 2"/>
          <p:cNvSpPr>
            <a:spLocks noGrp="1"/>
          </p:cNvSpPr>
          <p:nvPr>
            <p:ph idx="1"/>
          </p:nvPr>
        </p:nvSpPr>
        <p:spPr/>
        <p:txBody>
          <a:bodyPr/>
          <a:lstStyle/>
          <a:p>
            <a:r>
              <a:rPr lang="en-US" dirty="0" smtClean="0"/>
              <a:t>You have samples coming in at some rate</a:t>
            </a:r>
          </a:p>
          <a:p>
            <a:pPr marL="0" indent="0">
              <a:buNone/>
            </a:pPr>
            <a:endParaRPr lang="en-US" dirty="0"/>
          </a:p>
          <a:p>
            <a:pPr marL="0" indent="0">
              <a:buNone/>
            </a:pPr>
            <a:r>
              <a:rPr lang="en-US" dirty="0" smtClean="0"/>
              <a:t>AND</a:t>
            </a:r>
          </a:p>
          <a:p>
            <a:endParaRPr lang="en-US" dirty="0"/>
          </a:p>
          <a:p>
            <a:r>
              <a:rPr lang="en-US" dirty="0" smtClean="0"/>
              <a:t>You need samples out at a different rate, or</a:t>
            </a:r>
          </a:p>
          <a:p>
            <a:endParaRPr lang="en-US" dirty="0"/>
          </a:p>
          <a:p>
            <a:r>
              <a:rPr lang="en-US" dirty="0" smtClean="0"/>
              <a:t>You need a delay of a fractional sample.</a:t>
            </a:r>
          </a:p>
        </p:txBody>
      </p:sp>
    </p:spTree>
    <p:extLst>
      <p:ext uri="{BB962C8B-B14F-4D97-AF65-F5344CB8AC3E}">
        <p14:creationId xmlns:p14="http://schemas.microsoft.com/office/powerpoint/2010/main" val="2837557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interpolate, yes?</a:t>
            </a:r>
            <a:endParaRPr lang="en-US" dirty="0"/>
          </a:p>
        </p:txBody>
      </p:sp>
      <p:sp>
        <p:nvSpPr>
          <p:cNvPr id="3" name="Content Placeholder 2"/>
          <p:cNvSpPr>
            <a:spLocks noGrp="1"/>
          </p:cNvSpPr>
          <p:nvPr>
            <p:ph idx="1"/>
          </p:nvPr>
        </p:nvSpPr>
        <p:spPr/>
        <p:txBody>
          <a:bodyPr>
            <a:normAutofit lnSpcReduction="10000"/>
          </a:bodyPr>
          <a:lstStyle/>
          <a:p>
            <a:r>
              <a:rPr lang="en-US" dirty="0" smtClean="0"/>
              <a:t>Well, yes, that’s what you’re going to do, but this isn’t like you interpolate an image.</a:t>
            </a:r>
          </a:p>
          <a:p>
            <a:pPr lvl="1"/>
            <a:r>
              <a:rPr lang="en-US" dirty="0" smtClean="0"/>
              <a:t>This is audio. It is heard by the ear. Therefore, you need something that introduces no artifacts in the frequency domain.</a:t>
            </a:r>
          </a:p>
          <a:p>
            <a:pPr lvl="1"/>
            <a:r>
              <a:rPr lang="en-US" dirty="0" smtClean="0"/>
              <a:t>You need to keep the passband (20-20k, typically) reasonably flat.</a:t>
            </a:r>
          </a:p>
          <a:p>
            <a:pPr lvl="1"/>
            <a:endParaRPr lang="en-US" dirty="0"/>
          </a:p>
          <a:p>
            <a:r>
              <a:rPr lang="en-US" dirty="0" smtClean="0"/>
              <a:t>Yes, you need to “fill in” or “average” samples, but we’ll look at what happens when you oversimplify this problem.</a:t>
            </a:r>
          </a:p>
          <a:p>
            <a:endParaRPr lang="en-US" dirty="0" smtClean="0"/>
          </a:p>
          <a:p>
            <a:r>
              <a:rPr lang="en-US" dirty="0" smtClean="0"/>
              <a:t>Remember, both time and frequency must be addressed to </a:t>
            </a:r>
            <a:r>
              <a:rPr lang="en-US" smtClean="0"/>
              <a:t>satisfy what you ***hear***.</a:t>
            </a:r>
            <a:endParaRPr lang="en-US" dirty="0"/>
          </a:p>
        </p:txBody>
      </p:sp>
    </p:spTree>
    <p:extLst>
      <p:ext uri="{BB962C8B-B14F-4D97-AF65-F5344CB8AC3E}">
        <p14:creationId xmlns:p14="http://schemas.microsoft.com/office/powerpoint/2010/main" val="181919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Before we start, let us design a signal to work with.</a:t>
            </a:r>
            <a:endParaRPr lang="en-US" dirty="0"/>
          </a:p>
        </p:txBody>
      </p:sp>
      <p:sp>
        <p:nvSpPr>
          <p:cNvPr id="3" name="Content Placeholder 2"/>
          <p:cNvSpPr>
            <a:spLocks noGrp="1"/>
          </p:cNvSpPr>
          <p:nvPr>
            <p:ph idx="1"/>
          </p:nvPr>
        </p:nvSpPr>
        <p:spPr>
          <a:xfrm>
            <a:off x="838200" y="1249960"/>
            <a:ext cx="10515600" cy="5318620"/>
          </a:xfrm>
        </p:spPr>
        <p:txBody>
          <a:bodyPr>
            <a:normAutofit fontScale="32500" lnSpcReduction="20000"/>
          </a:bodyPr>
          <a:lstStyle/>
          <a:p>
            <a:pPr marL="0" indent="0">
              <a:buNone/>
            </a:pPr>
            <a:r>
              <a:rPr lang="en-US" dirty="0" err="1"/>
              <a:t>clc</a:t>
            </a:r>
            <a:endParaRPr lang="en-US" dirty="0"/>
          </a:p>
          <a:p>
            <a:pPr marL="0" indent="0">
              <a:buNone/>
            </a:pPr>
            <a:r>
              <a:rPr lang="en-US" dirty="0"/>
              <a:t>clear all</a:t>
            </a:r>
          </a:p>
          <a:p>
            <a:pPr marL="0" indent="0">
              <a:buNone/>
            </a:pPr>
            <a:r>
              <a:rPr lang="en-US" dirty="0"/>
              <a:t>close all</a:t>
            </a:r>
          </a:p>
          <a:p>
            <a:pPr marL="0" indent="0">
              <a:buNone/>
            </a:pPr>
            <a:r>
              <a:rPr lang="en-US" dirty="0"/>
              <a:t> </a:t>
            </a:r>
          </a:p>
          <a:p>
            <a:pPr marL="0" indent="0">
              <a:buNone/>
            </a:pPr>
            <a:r>
              <a:rPr lang="en-US" dirty="0"/>
              <a:t>fs=44100; % set sampling rate</a:t>
            </a:r>
          </a:p>
          <a:p>
            <a:pPr marL="0" indent="0">
              <a:buNone/>
            </a:pPr>
            <a:r>
              <a:rPr lang="en-US" dirty="0"/>
              <a:t> </a:t>
            </a:r>
          </a:p>
          <a:p>
            <a:pPr marL="0" indent="0">
              <a:buNone/>
            </a:pPr>
            <a:r>
              <a:rPr lang="en-US" dirty="0"/>
              <a:t>l=16384; %set signal length</a:t>
            </a:r>
          </a:p>
          <a:p>
            <a:pPr marL="0" indent="0">
              <a:buNone/>
            </a:pPr>
            <a:r>
              <a:rPr lang="en-US" dirty="0"/>
              <a:t> </a:t>
            </a:r>
          </a:p>
          <a:p>
            <a:pPr marL="0" indent="0">
              <a:buNone/>
            </a:pPr>
            <a:r>
              <a:rPr lang="en-US" dirty="0" err="1"/>
              <a:t>xt</a:t>
            </a:r>
            <a:r>
              <a:rPr lang="en-US" dirty="0"/>
              <a:t>(1:l)=0;%initialize variable</a:t>
            </a:r>
          </a:p>
          <a:p>
            <a:pPr marL="0" indent="0">
              <a:buNone/>
            </a:pPr>
            <a:r>
              <a:rPr lang="en-US" dirty="0"/>
              <a:t> </a:t>
            </a:r>
          </a:p>
          <a:p>
            <a:pPr marL="0" indent="0">
              <a:buNone/>
            </a:pPr>
            <a:r>
              <a:rPr lang="en-US" dirty="0"/>
              <a:t>bottom=round(20/44100*l)+1;%set lowest frequency</a:t>
            </a:r>
          </a:p>
          <a:p>
            <a:pPr marL="0" indent="0">
              <a:buNone/>
            </a:pPr>
            <a:r>
              <a:rPr lang="en-US" dirty="0"/>
              <a:t> </a:t>
            </a:r>
          </a:p>
          <a:p>
            <a:pPr marL="0" indent="0">
              <a:buNone/>
            </a:pPr>
            <a:r>
              <a:rPr lang="en-US" dirty="0"/>
              <a:t>top=round(20000/44100*l)+1;%and highest</a:t>
            </a:r>
          </a:p>
          <a:p>
            <a:pPr marL="0" indent="0">
              <a:buNone/>
            </a:pPr>
            <a:r>
              <a:rPr lang="en-US" dirty="0"/>
              <a:t> </a:t>
            </a:r>
          </a:p>
          <a:p>
            <a:pPr marL="0" indent="0">
              <a:buNone/>
            </a:pPr>
            <a:r>
              <a:rPr lang="en-US" dirty="0"/>
              <a:t>for ii=</a:t>
            </a:r>
            <a:r>
              <a:rPr lang="en-US" dirty="0" err="1"/>
              <a:t>bottom:top</a:t>
            </a:r>
            <a:endParaRPr lang="en-US" dirty="0"/>
          </a:p>
          <a:p>
            <a:pPr marL="0" indent="0">
              <a:buNone/>
            </a:pPr>
            <a:r>
              <a:rPr lang="en-US" dirty="0"/>
              <a:t>    phi=rand()*2*pi;</a:t>
            </a:r>
          </a:p>
          <a:p>
            <a:pPr marL="0" indent="0">
              <a:buNone/>
            </a:pPr>
            <a:r>
              <a:rPr lang="en-US" dirty="0"/>
              <a:t>    </a:t>
            </a:r>
            <a:r>
              <a:rPr lang="en-US" dirty="0" err="1"/>
              <a:t>xt</a:t>
            </a:r>
            <a:r>
              <a:rPr lang="en-US" dirty="0"/>
              <a:t>(ii)=</a:t>
            </a:r>
            <a:r>
              <a:rPr lang="en-US" dirty="0" err="1"/>
              <a:t>sqrt</a:t>
            </a:r>
            <a:r>
              <a:rPr lang="en-US" dirty="0"/>
              <a:t>(1</a:t>
            </a:r>
            <a:r>
              <a:rPr lang="en-US" dirty="0" smtClean="0"/>
              <a:t>/(ii-1))*(</a:t>
            </a:r>
            <a:r>
              <a:rPr lang="en-US" dirty="0"/>
              <a:t>cos(phi)+ </a:t>
            </a:r>
            <a:r>
              <a:rPr lang="en-US" dirty="0" err="1"/>
              <a:t>i</a:t>
            </a:r>
            <a:r>
              <a:rPr lang="en-US" dirty="0"/>
              <a:t>*sin(phi));</a:t>
            </a:r>
          </a:p>
          <a:p>
            <a:pPr marL="0" indent="0">
              <a:buNone/>
            </a:pPr>
            <a:r>
              <a:rPr lang="en-US" dirty="0"/>
              <a:t>end % generate the signal transform at -3dB/octave and random phase</a:t>
            </a:r>
          </a:p>
          <a:p>
            <a:pPr marL="0" indent="0">
              <a:buNone/>
            </a:pPr>
            <a:r>
              <a:rPr lang="en-US" dirty="0"/>
              <a:t> </a:t>
            </a:r>
          </a:p>
          <a:p>
            <a:pPr marL="0" indent="0">
              <a:buNone/>
            </a:pPr>
            <a:r>
              <a:rPr lang="en-US" dirty="0" err="1"/>
              <a:t>xt</a:t>
            </a:r>
            <a:r>
              <a:rPr lang="en-US" dirty="0"/>
              <a:t>(l:-1:(l/2+2))=</a:t>
            </a:r>
            <a:r>
              <a:rPr lang="en-US" dirty="0" err="1"/>
              <a:t>conj</a:t>
            </a:r>
            <a:r>
              <a:rPr lang="en-US" dirty="0"/>
              <a:t>(</a:t>
            </a:r>
            <a:r>
              <a:rPr lang="en-US" dirty="0" err="1"/>
              <a:t>xt</a:t>
            </a:r>
            <a:r>
              <a:rPr lang="en-US" dirty="0"/>
              <a:t>(2:(l/2))); %conjugate for real signal</a:t>
            </a:r>
          </a:p>
          <a:p>
            <a:pPr marL="0" indent="0">
              <a:buNone/>
            </a:pPr>
            <a:r>
              <a:rPr lang="en-US" dirty="0"/>
              <a:t>x=</a:t>
            </a:r>
            <a:r>
              <a:rPr lang="en-US" dirty="0" err="1"/>
              <a:t>ifft</a:t>
            </a:r>
            <a:r>
              <a:rPr lang="en-US" dirty="0"/>
              <a:t>(</a:t>
            </a:r>
            <a:r>
              <a:rPr lang="en-US" dirty="0" err="1"/>
              <a:t>xt</a:t>
            </a:r>
            <a:r>
              <a:rPr lang="en-US" dirty="0"/>
              <a:t>);%inverse transform to make time signal</a:t>
            </a:r>
          </a:p>
          <a:p>
            <a:pPr marL="0" indent="0">
              <a:buNone/>
            </a:pPr>
            <a:r>
              <a:rPr lang="en-US" dirty="0"/>
              <a:t>x=x/(max(abs(x)))*(1-2^-</a:t>
            </a:r>
            <a:r>
              <a:rPr lang="en-US" dirty="0" smtClean="0"/>
              <a:t>15); </a:t>
            </a:r>
            <a:r>
              <a:rPr lang="en-US" dirty="0"/>
              <a:t>% Maximize level</a:t>
            </a:r>
          </a:p>
          <a:p>
            <a:pPr marL="0" indent="0">
              <a:buNone/>
            </a:pPr>
            <a:endParaRPr lang="en-US" dirty="0"/>
          </a:p>
        </p:txBody>
      </p:sp>
      <p:sp>
        <p:nvSpPr>
          <p:cNvPr id="5" name="TextBox 4"/>
          <p:cNvSpPr txBox="1"/>
          <p:nvPr/>
        </p:nvSpPr>
        <p:spPr>
          <a:xfrm>
            <a:off x="6096000" y="2239861"/>
            <a:ext cx="4228051" cy="3139321"/>
          </a:xfrm>
          <a:prstGeom prst="rect">
            <a:avLst/>
          </a:prstGeom>
          <a:noFill/>
        </p:spPr>
        <p:txBody>
          <a:bodyPr wrap="square" rtlCol="0">
            <a:spAutoFit/>
          </a:bodyPr>
          <a:lstStyle/>
          <a:p>
            <a:r>
              <a:rPr lang="en-US" dirty="0" smtClean="0"/>
              <a:t>This </a:t>
            </a:r>
            <a:r>
              <a:rPr lang="en-US" dirty="0" err="1" smtClean="0"/>
              <a:t>matlab</a:t>
            </a:r>
            <a:r>
              <a:rPr lang="en-US" dirty="0" smtClean="0"/>
              <a:t> program is intended to demonstrate how one can generate a signal with a very clear signature for further analysis.</a:t>
            </a:r>
          </a:p>
          <a:p>
            <a:endParaRPr lang="en-US" dirty="0"/>
          </a:p>
          <a:p>
            <a:r>
              <a:rPr lang="en-US" dirty="0" smtClean="0"/>
              <a:t>You don’t have to understand it.</a:t>
            </a:r>
          </a:p>
          <a:p>
            <a:endParaRPr lang="en-US" dirty="0"/>
          </a:p>
          <a:p>
            <a:r>
              <a:rPr lang="en-US" dirty="0" smtClean="0"/>
              <a:t>On the other hand, you can use it to generate 20-20kHz pink noise, too, if you want.  You can set the signal length to any power of 2 that’s useful, too.</a:t>
            </a:r>
            <a:endParaRPr lang="en-US" dirty="0"/>
          </a:p>
        </p:txBody>
      </p:sp>
    </p:spTree>
    <p:extLst>
      <p:ext uri="{BB962C8B-B14F-4D97-AF65-F5344CB8AC3E}">
        <p14:creationId xmlns:p14="http://schemas.microsoft.com/office/powerpoint/2010/main" val="2543950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975"/>
            <a:ext cx="12192000" cy="5838050"/>
          </a:xfrm>
          <a:prstGeom prst="rect">
            <a:avLst/>
          </a:prstGeom>
        </p:spPr>
      </p:pic>
      <p:sp>
        <p:nvSpPr>
          <p:cNvPr id="5" name="TextBox 4"/>
          <p:cNvSpPr txBox="1"/>
          <p:nvPr/>
        </p:nvSpPr>
        <p:spPr>
          <a:xfrm>
            <a:off x="3254928" y="1080427"/>
            <a:ext cx="5368954" cy="369116"/>
          </a:xfrm>
          <a:prstGeom prst="rect">
            <a:avLst/>
          </a:prstGeom>
          <a:noFill/>
        </p:spPr>
        <p:txBody>
          <a:bodyPr wrap="square" rtlCol="0">
            <a:spAutoFit/>
          </a:bodyPr>
          <a:lstStyle/>
          <a:p>
            <a:r>
              <a:rPr lang="en-US" dirty="0" smtClean="0"/>
              <a:t>Part of time waveform</a:t>
            </a:r>
            <a:endParaRPr lang="en-US" dirty="0"/>
          </a:p>
        </p:txBody>
      </p:sp>
      <p:sp>
        <p:nvSpPr>
          <p:cNvPr id="6" name="TextBox 5"/>
          <p:cNvSpPr txBox="1"/>
          <p:nvPr/>
        </p:nvSpPr>
        <p:spPr>
          <a:xfrm>
            <a:off x="3707934" y="4882393"/>
            <a:ext cx="3758268" cy="369115"/>
          </a:xfrm>
          <a:prstGeom prst="rect">
            <a:avLst/>
          </a:prstGeom>
          <a:noFill/>
        </p:spPr>
        <p:txBody>
          <a:bodyPr wrap="square" rtlCol="0">
            <a:spAutoFit/>
          </a:bodyPr>
          <a:lstStyle/>
          <a:p>
            <a:r>
              <a:rPr lang="en-US" dirty="0" smtClean="0"/>
              <a:t>Power Spectrum of waveform</a:t>
            </a:r>
            <a:endParaRPr lang="en-US" dirty="0"/>
          </a:p>
        </p:txBody>
      </p:sp>
      <p:sp>
        <p:nvSpPr>
          <p:cNvPr id="2" name="TextBox 1"/>
          <p:cNvSpPr txBox="1"/>
          <p:nvPr/>
        </p:nvSpPr>
        <p:spPr>
          <a:xfrm>
            <a:off x="3855308" y="197708"/>
            <a:ext cx="3610894" cy="646331"/>
          </a:xfrm>
          <a:prstGeom prst="rect">
            <a:avLst/>
          </a:prstGeom>
          <a:noFill/>
        </p:spPr>
        <p:txBody>
          <a:bodyPr wrap="square" rtlCol="0">
            <a:spAutoFit/>
          </a:bodyPr>
          <a:lstStyle/>
          <a:p>
            <a:r>
              <a:rPr lang="en-US" dirty="0" smtClean="0"/>
              <a:t>Pink Noise – Time waveform (top) and Power spectrum (bottom)</a:t>
            </a:r>
            <a:endParaRPr lang="en-US" dirty="0"/>
          </a:p>
        </p:txBody>
      </p:sp>
    </p:spTree>
    <p:extLst>
      <p:ext uri="{BB962C8B-B14F-4D97-AF65-F5344CB8AC3E}">
        <p14:creationId xmlns:p14="http://schemas.microsoft.com/office/powerpoint/2010/main" val="4903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plotted like that?</a:t>
            </a:r>
            <a:endParaRPr lang="en-US" dirty="0"/>
          </a:p>
        </p:txBody>
      </p:sp>
      <p:sp>
        <p:nvSpPr>
          <p:cNvPr id="3" name="Content Placeholder 2"/>
          <p:cNvSpPr>
            <a:spLocks noGrp="1"/>
          </p:cNvSpPr>
          <p:nvPr>
            <p:ph idx="1"/>
          </p:nvPr>
        </p:nvSpPr>
        <p:spPr/>
        <p:txBody>
          <a:bodyPr/>
          <a:lstStyle/>
          <a:p>
            <a:r>
              <a:rPr lang="en-US" dirty="0" smtClean="0"/>
              <a:t>The entire time waveform is too long to see details. It’s hard enough here.</a:t>
            </a:r>
          </a:p>
          <a:p>
            <a:r>
              <a:rPr lang="en-US" dirty="0" smtClean="0"/>
              <a:t>I never saw a pink noise spectrum that smooth, what’s with that, anyhow?</a:t>
            </a:r>
          </a:p>
          <a:p>
            <a:pPr lvl="1"/>
            <a:r>
              <a:rPr lang="en-US" dirty="0" smtClean="0"/>
              <a:t>Well, for starters, it was made that way. It is extremely precise.</a:t>
            </a:r>
          </a:p>
          <a:p>
            <a:pPr lvl="1"/>
            <a:r>
              <a:rPr lang="en-US" dirty="0" smtClean="0"/>
              <a:t>I analyzed the whole waveform. If you think back 2 slides, you can see it has to be that way, and no other.</a:t>
            </a:r>
          </a:p>
          <a:p>
            <a:pPr lvl="1"/>
            <a:r>
              <a:rPr lang="en-US" dirty="0" smtClean="0"/>
              <a:t>This is a safe way to be sure you have good pink noise. Feel free to grab that script if you like, and use it as a noise generator. It ought to work in octave as well, just might take longer to run.</a:t>
            </a:r>
          </a:p>
        </p:txBody>
      </p:sp>
    </p:spTree>
    <p:extLst>
      <p:ext uri="{BB962C8B-B14F-4D97-AF65-F5344CB8AC3E}">
        <p14:creationId xmlns:p14="http://schemas.microsoft.com/office/powerpoint/2010/main" val="261913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by the by, at 44100 Hz sampling rate.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we wanted 88200 Hz sampling rate! Wait, now what?</a:t>
            </a:r>
          </a:p>
          <a:p>
            <a:endParaRPr lang="en-US" dirty="0" smtClean="0"/>
          </a:p>
          <a:p>
            <a:r>
              <a:rPr lang="en-US" dirty="0"/>
              <a:t>We could insert zeros between each two </a:t>
            </a:r>
            <a:r>
              <a:rPr lang="en-US" dirty="0" smtClean="0"/>
              <a:t>samples</a:t>
            </a:r>
            <a:endParaRPr lang="en-US" dirty="0"/>
          </a:p>
          <a:p>
            <a:r>
              <a:rPr lang="en-US" dirty="0" smtClean="0"/>
              <a:t>We could double each sample.</a:t>
            </a:r>
          </a:p>
          <a:p>
            <a:r>
              <a:rPr lang="en-US" dirty="0" smtClean="0"/>
              <a:t>That ought to work, right? You get the right number of samples at least. </a:t>
            </a:r>
          </a:p>
          <a:p>
            <a:endParaRPr lang="en-US" dirty="0" smtClean="0"/>
          </a:p>
          <a:p>
            <a:r>
              <a:rPr lang="en-US" dirty="0" smtClean="0"/>
              <a:t>Thank heaven we don’t need to convert to 48kHz!  How can you make part of a sample?</a:t>
            </a:r>
          </a:p>
          <a:p>
            <a:endParaRPr lang="en-US" dirty="0"/>
          </a:p>
          <a:p>
            <a:r>
              <a:rPr lang="en-US" dirty="0" smtClean="0"/>
              <a:t>Well, let’s do the “zero” thing first, ok?</a:t>
            </a:r>
            <a:endParaRPr lang="en-US" dirty="0"/>
          </a:p>
        </p:txBody>
      </p:sp>
    </p:spTree>
    <p:extLst>
      <p:ext uri="{BB962C8B-B14F-4D97-AF65-F5344CB8AC3E}">
        <p14:creationId xmlns:p14="http://schemas.microsoft.com/office/powerpoint/2010/main" val="132639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insert zeros first and see what happens!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83" y="1690688"/>
            <a:ext cx="11566234" cy="5167312"/>
          </a:xfrm>
          <a:prstGeom prst="rect">
            <a:avLst/>
          </a:prstGeom>
        </p:spPr>
      </p:pic>
    </p:spTree>
    <p:extLst>
      <p:ext uri="{BB962C8B-B14F-4D97-AF65-F5344CB8AC3E}">
        <p14:creationId xmlns:p14="http://schemas.microsoft.com/office/powerpoint/2010/main" val="16365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double the samples.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1709"/>
            <a:ext cx="12192000" cy="5103562"/>
          </a:xfrm>
          <a:prstGeom prst="rect">
            <a:avLst/>
          </a:prstGeom>
        </p:spPr>
      </p:pic>
    </p:spTree>
    <p:extLst>
      <p:ext uri="{BB962C8B-B14F-4D97-AF65-F5344CB8AC3E}">
        <p14:creationId xmlns:p14="http://schemas.microsoft.com/office/powerpoint/2010/main" val="377099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What?</a:t>
            </a:r>
            <a:endParaRPr lang="en-US" dirty="0"/>
          </a:p>
        </p:txBody>
      </p:sp>
      <p:sp>
        <p:nvSpPr>
          <p:cNvPr id="3" name="Content Placeholder 2"/>
          <p:cNvSpPr>
            <a:spLocks noGrp="1"/>
          </p:cNvSpPr>
          <p:nvPr>
            <p:ph idx="1"/>
          </p:nvPr>
        </p:nvSpPr>
        <p:spPr/>
        <p:txBody>
          <a:bodyPr>
            <a:normAutofit lnSpcReduction="10000"/>
          </a:bodyPr>
          <a:lstStyle/>
          <a:p>
            <a:r>
              <a:rPr lang="en-US" dirty="0" smtClean="0"/>
              <a:t>Inserting zeros adds this whole other THING to the signal!</a:t>
            </a:r>
          </a:p>
          <a:p>
            <a:pPr lvl="1"/>
            <a:r>
              <a:rPr lang="en-US" dirty="0" smtClean="0"/>
              <a:t>It’s the first image of the original signal.  Remember how aliasing works? Imaging is the same.</a:t>
            </a:r>
          </a:p>
          <a:p>
            <a:pPr lvl="1"/>
            <a:r>
              <a:rPr lang="en-US" dirty="0" smtClean="0"/>
              <a:t>This first image is a problem, obviously. The spectrum is inverted, and it’s all above 20khz.</a:t>
            </a:r>
          </a:p>
          <a:p>
            <a:pPr lvl="1"/>
            <a:r>
              <a:rPr lang="en-US" dirty="0" smtClean="0"/>
              <a:t>You know, we could filter that out, right?</a:t>
            </a:r>
          </a:p>
          <a:p>
            <a:r>
              <a:rPr lang="en-US" dirty="0" smtClean="0"/>
              <a:t>Doubling the samples adds that other thing, and creates frequency shaping.</a:t>
            </a:r>
          </a:p>
          <a:p>
            <a:pPr lvl="1"/>
            <a:r>
              <a:rPr lang="en-US" dirty="0" smtClean="0"/>
              <a:t>Yep, its that image again, but now we’ve added about the worst possible filter to the signal.</a:t>
            </a:r>
          </a:p>
          <a:p>
            <a:pPr lvl="1"/>
            <a:r>
              <a:rPr lang="en-US" dirty="0" smtClean="0"/>
              <a:t>Not only does it have that extra “stuff”, it’s got frequency shaping we don’t want in the part we want.</a:t>
            </a:r>
            <a:endParaRPr lang="en-US" dirty="0"/>
          </a:p>
        </p:txBody>
      </p:sp>
    </p:spTree>
    <p:extLst>
      <p:ext uri="{BB962C8B-B14F-4D97-AF65-F5344CB8AC3E}">
        <p14:creationId xmlns:p14="http://schemas.microsoft.com/office/powerpoint/2010/main" val="26563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ONE RULE IN THIS TALK</a:t>
            </a:r>
            <a:endParaRPr lang="en-US" dirty="0"/>
          </a:p>
        </p:txBody>
      </p:sp>
      <p:sp>
        <p:nvSpPr>
          <p:cNvPr id="3" name="Content Placeholder 2"/>
          <p:cNvSpPr>
            <a:spLocks noGrp="1"/>
          </p:cNvSpPr>
          <p:nvPr>
            <p:ph idx="1"/>
          </p:nvPr>
        </p:nvSpPr>
        <p:spPr/>
        <p:txBody>
          <a:bodyPr/>
          <a:lstStyle/>
          <a:p>
            <a:r>
              <a:rPr lang="en-US" dirty="0" smtClean="0"/>
              <a:t>If you don’t get what’s going on:</a:t>
            </a:r>
          </a:p>
          <a:p>
            <a:endParaRPr lang="en-US" dirty="0"/>
          </a:p>
          <a:p>
            <a:pPr marL="457200" lvl="1" indent="0">
              <a:buNone/>
            </a:pPr>
            <a:r>
              <a:rPr lang="en-US" sz="9600" dirty="0" smtClean="0">
                <a:solidFill>
                  <a:srgbClr val="FF0000"/>
                </a:solidFill>
              </a:rPr>
              <a:t>ASK A QUESTION!</a:t>
            </a:r>
          </a:p>
          <a:p>
            <a:pPr marL="457200" lvl="1" indent="0">
              <a:buNone/>
            </a:pPr>
            <a:endParaRPr lang="en-US" sz="2800" dirty="0" smtClean="0"/>
          </a:p>
          <a:p>
            <a:pPr lvl="1"/>
            <a:r>
              <a:rPr lang="en-US" sz="2800" dirty="0" smtClean="0"/>
              <a:t>DO NOT WAIT</a:t>
            </a:r>
            <a:endParaRPr lang="en-US" sz="2800" dirty="0"/>
          </a:p>
        </p:txBody>
      </p:sp>
    </p:spTree>
    <p:extLst>
      <p:ext uri="{BB962C8B-B14F-4D97-AF65-F5344CB8AC3E}">
        <p14:creationId xmlns:p14="http://schemas.microsoft.com/office/powerpoint/2010/main" val="1403116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a:t>
            </a:r>
            <a:endParaRPr lang="en-US" dirty="0"/>
          </a:p>
        </p:txBody>
      </p:sp>
      <p:sp>
        <p:nvSpPr>
          <p:cNvPr id="4" name="Rectangle 3"/>
          <p:cNvSpPr/>
          <p:nvPr/>
        </p:nvSpPr>
        <p:spPr>
          <a:xfrm>
            <a:off x="2051222" y="2607276"/>
            <a:ext cx="2051221" cy="144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Insert zero between every 2 samples</a:t>
            </a:r>
          </a:p>
        </p:txBody>
      </p:sp>
      <p:sp>
        <p:nvSpPr>
          <p:cNvPr id="5" name="Rectangle 4"/>
          <p:cNvSpPr/>
          <p:nvPr/>
        </p:nvSpPr>
        <p:spPr>
          <a:xfrm>
            <a:off x="5721178" y="2594919"/>
            <a:ext cx="2100649" cy="1421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Filter, removing frequencies above 20kHz.</a:t>
            </a:r>
            <a:endParaRPr lang="en-US" dirty="0"/>
          </a:p>
        </p:txBody>
      </p:sp>
      <p:cxnSp>
        <p:nvCxnSpPr>
          <p:cNvPr id="7" name="Straight Arrow Connector 6"/>
          <p:cNvCxnSpPr>
            <a:endCxn id="4" idx="1"/>
          </p:cNvCxnSpPr>
          <p:nvPr/>
        </p:nvCxnSpPr>
        <p:spPr>
          <a:xfrm flipV="1">
            <a:off x="939114" y="3330146"/>
            <a:ext cx="1112108"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flipV="1">
            <a:off x="4102443" y="3305433"/>
            <a:ext cx="1618735" cy="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flipV="1">
            <a:off x="7821827" y="3262184"/>
            <a:ext cx="149516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5388" y="2683815"/>
            <a:ext cx="932934" cy="646331"/>
          </a:xfrm>
          <a:prstGeom prst="rect">
            <a:avLst/>
          </a:prstGeom>
          <a:noFill/>
        </p:spPr>
        <p:txBody>
          <a:bodyPr wrap="square" rtlCol="0">
            <a:spAutoFit/>
          </a:bodyPr>
          <a:lstStyle/>
          <a:p>
            <a:r>
              <a:rPr lang="en-US" dirty="0" smtClean="0"/>
              <a:t>Input</a:t>
            </a:r>
          </a:p>
          <a:p>
            <a:r>
              <a:rPr lang="en-US" dirty="0" smtClean="0"/>
              <a:t>44.1kHz</a:t>
            </a:r>
            <a:endParaRPr lang="en-US" dirty="0"/>
          </a:p>
        </p:txBody>
      </p:sp>
      <p:sp>
        <p:nvSpPr>
          <p:cNvPr id="14" name="TextBox 13"/>
          <p:cNvSpPr txBox="1"/>
          <p:nvPr/>
        </p:nvSpPr>
        <p:spPr>
          <a:xfrm>
            <a:off x="4368113" y="2360478"/>
            <a:ext cx="1087395" cy="923330"/>
          </a:xfrm>
          <a:prstGeom prst="rect">
            <a:avLst/>
          </a:prstGeom>
          <a:noFill/>
        </p:spPr>
        <p:txBody>
          <a:bodyPr wrap="square" rtlCol="0">
            <a:spAutoFit/>
          </a:bodyPr>
          <a:lstStyle/>
          <a:p>
            <a:r>
              <a:rPr lang="en-US" dirty="0" smtClean="0"/>
              <a:t>Imaged</a:t>
            </a:r>
          </a:p>
          <a:p>
            <a:r>
              <a:rPr lang="en-US" dirty="0" smtClean="0"/>
              <a:t>88.2kHz</a:t>
            </a:r>
          </a:p>
          <a:p>
            <a:r>
              <a:rPr lang="en-US" dirty="0" smtClean="0"/>
              <a:t>Signal</a:t>
            </a:r>
            <a:endParaRPr lang="en-US" dirty="0"/>
          </a:p>
        </p:txBody>
      </p:sp>
      <p:sp>
        <p:nvSpPr>
          <p:cNvPr id="15" name="TextBox 14"/>
          <p:cNvSpPr txBox="1"/>
          <p:nvPr/>
        </p:nvSpPr>
        <p:spPr>
          <a:xfrm>
            <a:off x="8361284" y="2892852"/>
            <a:ext cx="1010213" cy="369332"/>
          </a:xfrm>
          <a:prstGeom prst="rect">
            <a:avLst/>
          </a:prstGeom>
          <a:noFill/>
        </p:spPr>
        <p:txBody>
          <a:bodyPr wrap="none" rtlCol="0">
            <a:spAutoFit/>
          </a:bodyPr>
          <a:lstStyle/>
          <a:p>
            <a:r>
              <a:rPr lang="en-US" dirty="0" smtClean="0"/>
              <a:t>EUREKA!</a:t>
            </a:r>
            <a:endParaRPr lang="en-US" dirty="0"/>
          </a:p>
        </p:txBody>
      </p:sp>
      <p:sp>
        <p:nvSpPr>
          <p:cNvPr id="16" name="TextBox 15"/>
          <p:cNvSpPr txBox="1"/>
          <p:nvPr/>
        </p:nvSpPr>
        <p:spPr>
          <a:xfrm>
            <a:off x="4911810" y="5733535"/>
            <a:ext cx="1738681" cy="369332"/>
          </a:xfrm>
          <a:prstGeom prst="rect">
            <a:avLst/>
          </a:prstGeom>
          <a:noFill/>
        </p:spPr>
        <p:txBody>
          <a:bodyPr wrap="none" rtlCol="0">
            <a:spAutoFit/>
          </a:bodyPr>
          <a:lstStyle/>
          <a:p>
            <a:r>
              <a:rPr lang="en-US" dirty="0" smtClean="0"/>
              <a:t>Nope, not quite!</a:t>
            </a:r>
            <a:endParaRPr lang="en-US" dirty="0"/>
          </a:p>
        </p:txBody>
      </p:sp>
      <p:sp>
        <p:nvSpPr>
          <p:cNvPr id="17" name="TextBox 16"/>
          <p:cNvSpPr txBox="1"/>
          <p:nvPr/>
        </p:nvSpPr>
        <p:spPr>
          <a:xfrm>
            <a:off x="9724768" y="2594919"/>
            <a:ext cx="1717589" cy="1200329"/>
          </a:xfrm>
          <a:prstGeom prst="rect">
            <a:avLst/>
          </a:prstGeom>
          <a:noFill/>
        </p:spPr>
        <p:txBody>
          <a:bodyPr wrap="square" rtlCol="0">
            <a:spAutoFit/>
          </a:bodyPr>
          <a:lstStyle/>
          <a:p>
            <a:r>
              <a:rPr lang="en-US" dirty="0" smtClean="0"/>
              <a:t>No, wait, it’s a factor of 2 too small. What happened?</a:t>
            </a:r>
            <a:endParaRPr lang="en-US" dirty="0"/>
          </a:p>
        </p:txBody>
      </p:sp>
    </p:spTree>
    <p:extLst>
      <p:ext uri="{BB962C8B-B14F-4D97-AF65-F5344CB8AC3E}">
        <p14:creationId xmlns:p14="http://schemas.microsoft.com/office/powerpoint/2010/main" val="104222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factor of 2</a:t>
            </a:r>
            <a:endParaRPr lang="en-US" dirty="0"/>
          </a:p>
        </p:txBody>
      </p:sp>
      <p:sp>
        <p:nvSpPr>
          <p:cNvPr id="3" name="Content Placeholder 2"/>
          <p:cNvSpPr>
            <a:spLocks noGrp="1"/>
          </p:cNvSpPr>
          <p:nvPr>
            <p:ph idx="1"/>
          </p:nvPr>
        </p:nvSpPr>
        <p:spPr>
          <a:xfrm>
            <a:off x="838200" y="1411357"/>
            <a:ext cx="10515600" cy="5068956"/>
          </a:xfrm>
        </p:spPr>
        <p:txBody>
          <a:bodyPr>
            <a:normAutofit fontScale="92500" lnSpcReduction="10000"/>
          </a:bodyPr>
          <a:lstStyle/>
          <a:p>
            <a:r>
              <a:rPr lang="en-US" dirty="0" smtClean="0"/>
              <a:t>When you put a zero between every two samples, you reduced the time that the non-zero signal applies to by a factor of 2. So there is half the energy.</a:t>
            </a:r>
          </a:p>
          <a:p>
            <a:endParaRPr lang="en-US" dirty="0"/>
          </a:p>
          <a:p>
            <a:r>
              <a:rPr lang="en-US" dirty="0" smtClean="0"/>
              <a:t>You also put an image with half of THAT energy above the filter passband. So you lost another factor of 2 in energy. So, now we have ¼ of the original energy. </a:t>
            </a:r>
            <a:r>
              <a:rPr lang="en-US" dirty="0"/>
              <a:t> </a:t>
            </a:r>
            <a:r>
              <a:rPr lang="en-US" dirty="0" smtClean="0"/>
              <a:t>So we need 4 times the energy.</a:t>
            </a:r>
          </a:p>
          <a:p>
            <a:endParaRPr lang="en-US" dirty="0"/>
          </a:p>
          <a:p>
            <a:r>
              <a:rPr lang="en-US" dirty="0" err="1" smtClean="0"/>
              <a:t>Sqrt</a:t>
            </a:r>
            <a:r>
              <a:rPr lang="en-US" dirty="0" smtClean="0"/>
              <a:t>(4) = 2. So you need a gain of 2 somewhere. (energy is amplitude squared)</a:t>
            </a:r>
          </a:p>
          <a:p>
            <a:endParaRPr lang="en-US" dirty="0"/>
          </a:p>
          <a:p>
            <a:r>
              <a:rPr lang="en-US" dirty="0" smtClean="0"/>
              <a:t>This does in fact generalize, if you interpolate by ‘n’ you must also multiply the signal by ‘n’ at some point.</a:t>
            </a:r>
            <a:endParaRPr lang="en-US" dirty="0"/>
          </a:p>
        </p:txBody>
      </p:sp>
    </p:spTree>
    <p:extLst>
      <p:ext uri="{BB962C8B-B14F-4D97-AF65-F5344CB8AC3E}">
        <p14:creationId xmlns:p14="http://schemas.microsoft.com/office/powerpoint/2010/main" val="55825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a:t>
            </a:r>
            <a:endParaRPr lang="en-US" dirty="0"/>
          </a:p>
        </p:txBody>
      </p:sp>
      <p:sp>
        <p:nvSpPr>
          <p:cNvPr id="4" name="Rectangle 3"/>
          <p:cNvSpPr/>
          <p:nvPr/>
        </p:nvSpPr>
        <p:spPr>
          <a:xfrm>
            <a:off x="2051222" y="2607276"/>
            <a:ext cx="2051221" cy="144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every other sample as a zero</a:t>
            </a:r>
          </a:p>
        </p:txBody>
      </p:sp>
      <p:sp>
        <p:nvSpPr>
          <p:cNvPr id="5" name="Rectangle 4"/>
          <p:cNvSpPr/>
          <p:nvPr/>
        </p:nvSpPr>
        <p:spPr>
          <a:xfrm>
            <a:off x="5721178" y="2594919"/>
            <a:ext cx="2100649" cy="1421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Filter, removing frequencies above 20kHz.</a:t>
            </a:r>
            <a:endParaRPr lang="en-US" dirty="0"/>
          </a:p>
        </p:txBody>
      </p:sp>
      <p:cxnSp>
        <p:nvCxnSpPr>
          <p:cNvPr id="7" name="Straight Arrow Connector 6"/>
          <p:cNvCxnSpPr>
            <a:endCxn id="4" idx="1"/>
          </p:cNvCxnSpPr>
          <p:nvPr/>
        </p:nvCxnSpPr>
        <p:spPr>
          <a:xfrm flipV="1">
            <a:off x="939114" y="3330146"/>
            <a:ext cx="1112108" cy="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flipV="1">
            <a:off x="4102443" y="3305433"/>
            <a:ext cx="1618735" cy="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flipV="1">
            <a:off x="7821827" y="3262184"/>
            <a:ext cx="149516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5388" y="2683815"/>
            <a:ext cx="932934" cy="646331"/>
          </a:xfrm>
          <a:prstGeom prst="rect">
            <a:avLst/>
          </a:prstGeom>
          <a:noFill/>
        </p:spPr>
        <p:txBody>
          <a:bodyPr wrap="square" rtlCol="0">
            <a:spAutoFit/>
          </a:bodyPr>
          <a:lstStyle/>
          <a:p>
            <a:r>
              <a:rPr lang="en-US" dirty="0" smtClean="0"/>
              <a:t>Input</a:t>
            </a:r>
          </a:p>
          <a:p>
            <a:r>
              <a:rPr lang="en-US" dirty="0" smtClean="0"/>
              <a:t>44.1kHz</a:t>
            </a:r>
            <a:endParaRPr lang="en-US" dirty="0"/>
          </a:p>
        </p:txBody>
      </p:sp>
      <p:sp>
        <p:nvSpPr>
          <p:cNvPr id="14" name="TextBox 13"/>
          <p:cNvSpPr txBox="1"/>
          <p:nvPr/>
        </p:nvSpPr>
        <p:spPr>
          <a:xfrm>
            <a:off x="4368113" y="2360478"/>
            <a:ext cx="1087395" cy="923330"/>
          </a:xfrm>
          <a:prstGeom prst="rect">
            <a:avLst/>
          </a:prstGeom>
          <a:noFill/>
        </p:spPr>
        <p:txBody>
          <a:bodyPr wrap="square" rtlCol="0">
            <a:spAutoFit/>
          </a:bodyPr>
          <a:lstStyle/>
          <a:p>
            <a:r>
              <a:rPr lang="en-US" dirty="0" smtClean="0"/>
              <a:t>Imaged</a:t>
            </a:r>
          </a:p>
          <a:p>
            <a:r>
              <a:rPr lang="en-US" dirty="0" smtClean="0"/>
              <a:t>88.2kHz</a:t>
            </a:r>
          </a:p>
          <a:p>
            <a:r>
              <a:rPr lang="en-US" dirty="0" smtClean="0"/>
              <a:t>Signal</a:t>
            </a:r>
            <a:endParaRPr lang="en-US" dirty="0"/>
          </a:p>
        </p:txBody>
      </p:sp>
      <p:sp>
        <p:nvSpPr>
          <p:cNvPr id="15" name="TextBox 14"/>
          <p:cNvSpPr txBox="1"/>
          <p:nvPr/>
        </p:nvSpPr>
        <p:spPr>
          <a:xfrm>
            <a:off x="9724768" y="2876715"/>
            <a:ext cx="955711" cy="369332"/>
          </a:xfrm>
          <a:prstGeom prst="rect">
            <a:avLst/>
          </a:prstGeom>
          <a:noFill/>
        </p:spPr>
        <p:txBody>
          <a:bodyPr wrap="none" rtlCol="0">
            <a:spAutoFit/>
          </a:bodyPr>
          <a:lstStyle/>
          <a:p>
            <a:r>
              <a:rPr lang="en-US" dirty="0" smtClean="0"/>
              <a:t>EURIKA!</a:t>
            </a:r>
            <a:endParaRPr lang="en-US" dirty="0"/>
          </a:p>
        </p:txBody>
      </p:sp>
      <p:sp>
        <p:nvSpPr>
          <p:cNvPr id="3" name="Oval 2"/>
          <p:cNvSpPr/>
          <p:nvPr/>
        </p:nvSpPr>
        <p:spPr>
          <a:xfrm>
            <a:off x="9316995" y="3078377"/>
            <a:ext cx="407773" cy="367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8" name="Straight Arrow Connector 7"/>
          <p:cNvCxnSpPr/>
          <p:nvPr/>
        </p:nvCxnSpPr>
        <p:spPr>
          <a:xfrm flipV="1">
            <a:off x="9520881" y="3445990"/>
            <a:ext cx="30892" cy="96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40562" y="4497859"/>
            <a:ext cx="284206" cy="369332"/>
          </a:xfrm>
          <a:prstGeom prst="rect">
            <a:avLst/>
          </a:prstGeom>
          <a:noFill/>
        </p:spPr>
        <p:txBody>
          <a:bodyPr wrap="square" rtlCol="0">
            <a:spAutoFit/>
          </a:bodyPr>
          <a:lstStyle/>
          <a:p>
            <a:r>
              <a:rPr lang="en-US" dirty="0" smtClean="0"/>
              <a:t>2</a:t>
            </a:r>
            <a:endParaRPr lang="en-US" dirty="0"/>
          </a:p>
        </p:txBody>
      </p:sp>
      <p:cxnSp>
        <p:nvCxnSpPr>
          <p:cNvPr id="18" name="Straight Arrow Connector 17"/>
          <p:cNvCxnSpPr>
            <a:stCxn id="3" idx="6"/>
          </p:cNvCxnSpPr>
          <p:nvPr/>
        </p:nvCxnSpPr>
        <p:spPr>
          <a:xfrm flipV="1">
            <a:off x="9724768" y="3262183"/>
            <a:ext cx="7166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50427" y="2382102"/>
            <a:ext cx="1143000" cy="923330"/>
          </a:xfrm>
          <a:prstGeom prst="rect">
            <a:avLst/>
          </a:prstGeom>
          <a:noFill/>
        </p:spPr>
        <p:txBody>
          <a:bodyPr wrap="square" rtlCol="0">
            <a:spAutoFit/>
          </a:bodyPr>
          <a:lstStyle/>
          <a:p>
            <a:r>
              <a:rPr lang="en-US" dirty="0" smtClean="0"/>
              <a:t>Lower amplitude </a:t>
            </a:r>
          </a:p>
          <a:p>
            <a:r>
              <a:rPr lang="en-US" dirty="0" smtClean="0"/>
              <a:t>signal</a:t>
            </a:r>
            <a:endParaRPr lang="en-US" dirty="0"/>
          </a:p>
        </p:txBody>
      </p:sp>
      <p:sp>
        <p:nvSpPr>
          <p:cNvPr id="6" name="TextBox 5"/>
          <p:cNvSpPr txBox="1"/>
          <p:nvPr/>
        </p:nvSpPr>
        <p:spPr>
          <a:xfrm>
            <a:off x="2189527" y="6090407"/>
            <a:ext cx="8390823" cy="369332"/>
          </a:xfrm>
          <a:prstGeom prst="rect">
            <a:avLst/>
          </a:prstGeom>
          <a:noFill/>
        </p:spPr>
        <p:txBody>
          <a:bodyPr wrap="none" rtlCol="0">
            <a:spAutoFit/>
          </a:bodyPr>
          <a:lstStyle/>
          <a:p>
            <a:r>
              <a:rPr lang="en-US" dirty="0" smtClean="0"/>
              <a:t>(of course you build that factor into the filter values, but now be careful </a:t>
            </a:r>
            <a:r>
              <a:rPr lang="en-US" dirty="0" err="1" smtClean="0"/>
              <a:t>downsampling</a:t>
            </a:r>
            <a:r>
              <a:rPr lang="en-US" dirty="0" smtClean="0"/>
              <a:t>)</a:t>
            </a:r>
            <a:endParaRPr lang="en-US" dirty="0"/>
          </a:p>
        </p:txBody>
      </p:sp>
    </p:spTree>
    <p:extLst>
      <p:ext uri="{BB962C8B-B14F-4D97-AF65-F5344CB8AC3E}">
        <p14:creationId xmlns:p14="http://schemas.microsoft.com/office/powerpoint/2010/main" val="3413277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that filter, now?</a:t>
            </a:r>
            <a:endParaRPr lang="en-US" dirty="0"/>
          </a:p>
        </p:txBody>
      </p:sp>
      <p:sp>
        <p:nvSpPr>
          <p:cNvPr id="3" name="Content Placeholder 2"/>
          <p:cNvSpPr>
            <a:spLocks noGrp="1"/>
          </p:cNvSpPr>
          <p:nvPr>
            <p:ph idx="1"/>
          </p:nvPr>
        </p:nvSpPr>
        <p:spPr/>
        <p:txBody>
          <a:bodyPr/>
          <a:lstStyle/>
          <a:p>
            <a:r>
              <a:rPr lang="en-US" dirty="0" smtClean="0"/>
              <a:t>There are many ways to design filters.  Clearly, you want a filter that starts to roll off after 20khz.</a:t>
            </a:r>
          </a:p>
          <a:p>
            <a:endParaRPr lang="en-US" dirty="0" smtClean="0"/>
          </a:p>
          <a:p>
            <a:r>
              <a:rPr lang="en-US" dirty="0" smtClean="0"/>
              <a:t>You want a filter that is done rolling off before 44100-20000 Hz, or 24100 Hz, since the image starts at that frequency.</a:t>
            </a:r>
          </a:p>
          <a:p>
            <a:endParaRPr lang="en-US" dirty="0"/>
          </a:p>
          <a:p>
            <a:r>
              <a:rPr lang="en-US" dirty="0" smtClean="0"/>
              <a:t>NOTE: </a:t>
            </a:r>
            <a:r>
              <a:rPr lang="en-US" dirty="0" smtClean="0">
                <a:solidFill>
                  <a:srgbClr val="FF0000"/>
                </a:solidFill>
              </a:rPr>
              <a:t>This assumes that bandwidth was properly limited in the first place. With some systems, that may be a very erroneous assumption, in which case you want a steeper filter, one that cuts off at 22.05kHz.</a:t>
            </a:r>
            <a:endParaRPr lang="en-US" dirty="0">
              <a:solidFill>
                <a:srgbClr val="FF0000"/>
              </a:solidFill>
            </a:endParaRPr>
          </a:p>
        </p:txBody>
      </p:sp>
    </p:spTree>
    <p:extLst>
      <p:ext uri="{BB962C8B-B14F-4D97-AF65-F5344CB8AC3E}">
        <p14:creationId xmlns:p14="http://schemas.microsoft.com/office/powerpoint/2010/main" val="1662807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smtClean="0"/>
              <a:t>I have run statistics on literally thousands, if not 10’s of thousands of CD tracks</a:t>
            </a:r>
          </a:p>
          <a:p>
            <a:endParaRPr lang="en-US" dirty="0"/>
          </a:p>
          <a:p>
            <a:r>
              <a:rPr lang="en-US" dirty="0" smtClean="0"/>
              <a:t>Some of the antialiasing is, shall we say, exceptionally questionable</a:t>
            </a:r>
          </a:p>
          <a:p>
            <a:endParaRPr lang="en-US" dirty="0"/>
          </a:p>
          <a:p>
            <a:r>
              <a:rPr lang="en-US" dirty="0" smtClean="0"/>
              <a:t>Ditto some of the </a:t>
            </a:r>
            <a:r>
              <a:rPr lang="en-US" dirty="0" err="1" smtClean="0"/>
              <a:t>quantizer</a:t>
            </a:r>
            <a:r>
              <a:rPr lang="en-US" dirty="0" smtClean="0"/>
              <a:t> loading</a:t>
            </a:r>
          </a:p>
          <a:p>
            <a:endParaRPr lang="en-US" dirty="0"/>
          </a:p>
          <a:p>
            <a:r>
              <a:rPr lang="en-US" dirty="0" smtClean="0"/>
              <a:t>Also, some of the clipping is mind-boggling. But that was last year’s talk.</a:t>
            </a:r>
            <a:endParaRPr lang="en-US" dirty="0"/>
          </a:p>
        </p:txBody>
      </p:sp>
    </p:spTree>
    <p:extLst>
      <p:ext uri="{BB962C8B-B14F-4D97-AF65-F5344CB8AC3E}">
        <p14:creationId xmlns:p14="http://schemas.microsoft.com/office/powerpoint/2010/main" val="686672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filter, part 2:</a:t>
            </a:r>
            <a:endParaRPr lang="en-US" dirty="0"/>
          </a:p>
        </p:txBody>
      </p:sp>
      <p:sp>
        <p:nvSpPr>
          <p:cNvPr id="3" name="Content Placeholder 2"/>
          <p:cNvSpPr>
            <a:spLocks noGrp="1"/>
          </p:cNvSpPr>
          <p:nvPr>
            <p:ph idx="1"/>
          </p:nvPr>
        </p:nvSpPr>
        <p:spPr/>
        <p:txBody>
          <a:bodyPr/>
          <a:lstStyle/>
          <a:p>
            <a:r>
              <a:rPr lang="en-US" dirty="0" smtClean="0"/>
              <a:t>In most cases, a symmetric FIR (convolutional) filter is used. This kind of filter has a fixed (constant) delay over all frequencies, which means</a:t>
            </a:r>
          </a:p>
          <a:p>
            <a:pPr lvl="1"/>
            <a:r>
              <a:rPr lang="en-US" dirty="0" smtClean="0"/>
              <a:t>It has a phase shift, relative to the input, of 2*pi*f*t, where f is the frequency of interest, and t is the time delay. This “linear phase” means that the signal is purely delayed, all frequencies arrive at the same instant.</a:t>
            </a:r>
          </a:p>
          <a:p>
            <a:pPr lvl="1"/>
            <a:r>
              <a:rPr lang="en-US" dirty="0" smtClean="0"/>
              <a:t>It has a substantial amount of energy before the middle (main lobe) of the filter, being symmetric.</a:t>
            </a:r>
          </a:p>
          <a:p>
            <a:pPr lvl="1"/>
            <a:r>
              <a:rPr lang="en-US" dirty="0" smtClean="0"/>
              <a:t>If it’s poorly designed, or is too short, you can get pre-echo.</a:t>
            </a:r>
          </a:p>
          <a:p>
            <a:pPr lvl="2"/>
            <a:r>
              <a:rPr lang="en-US" dirty="0" smtClean="0"/>
              <a:t>Oddly, that doesn’t happen if it’s </a:t>
            </a:r>
            <a:r>
              <a:rPr lang="en-US" u="sng" dirty="0" smtClean="0"/>
              <a:t>not</a:t>
            </a:r>
            <a:r>
              <a:rPr lang="en-US" dirty="0" smtClean="0"/>
              <a:t> too short.</a:t>
            </a:r>
          </a:p>
          <a:p>
            <a:pPr lvl="2"/>
            <a:r>
              <a:rPr lang="en-US" dirty="0" smtClean="0"/>
              <a:t>That’s another story</a:t>
            </a:r>
          </a:p>
          <a:p>
            <a:pPr lvl="1"/>
            <a:r>
              <a:rPr lang="en-US" dirty="0" smtClean="0"/>
              <a:t>This kind of filter design accounts for most filters in use</a:t>
            </a:r>
            <a:endParaRPr lang="en-US" dirty="0"/>
          </a:p>
        </p:txBody>
      </p:sp>
    </p:spTree>
    <p:extLst>
      <p:ext uri="{BB962C8B-B14F-4D97-AF65-F5344CB8AC3E}">
        <p14:creationId xmlns:p14="http://schemas.microsoft.com/office/powerpoint/2010/main" val="2990330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kinds of filters</a:t>
            </a:r>
            <a:endParaRPr lang="en-US" dirty="0"/>
          </a:p>
        </p:txBody>
      </p:sp>
      <p:sp>
        <p:nvSpPr>
          <p:cNvPr id="3" name="Content Placeholder 2"/>
          <p:cNvSpPr>
            <a:spLocks noGrp="1"/>
          </p:cNvSpPr>
          <p:nvPr>
            <p:ph idx="1"/>
          </p:nvPr>
        </p:nvSpPr>
        <p:spPr>
          <a:xfrm>
            <a:off x="838200" y="1825624"/>
            <a:ext cx="10515600" cy="4726177"/>
          </a:xfrm>
        </p:spPr>
        <p:txBody>
          <a:bodyPr>
            <a:normAutofit fontScale="92500" lnSpcReduction="10000"/>
          </a:bodyPr>
          <a:lstStyle/>
          <a:p>
            <a:r>
              <a:rPr lang="en-US" dirty="0" smtClean="0"/>
              <a:t>There are classic IIR solutions. Generally these are “minimum phase”.</a:t>
            </a:r>
          </a:p>
          <a:p>
            <a:pPr lvl="1"/>
            <a:r>
              <a:rPr lang="en-US" dirty="0" smtClean="0"/>
              <a:t>They require much more mantissa length in the filter coefficients and the data stored internally in the filter</a:t>
            </a:r>
          </a:p>
          <a:p>
            <a:pPr lvl="1"/>
            <a:r>
              <a:rPr lang="en-US" dirty="0" smtClean="0"/>
              <a:t>They have rather whopping phase shift around the transition frequency</a:t>
            </a:r>
          </a:p>
          <a:p>
            <a:pPr lvl="1"/>
            <a:r>
              <a:rPr lang="en-US" dirty="0" smtClean="0"/>
              <a:t>Most people don’t like them.</a:t>
            </a:r>
          </a:p>
          <a:p>
            <a:pPr lvl="1"/>
            <a:r>
              <a:rPr lang="en-US" dirty="0" smtClean="0"/>
              <a:t>They might save some operations per sample vs. a straightforward implementation of the </a:t>
            </a:r>
            <a:r>
              <a:rPr lang="en-US" dirty="0" err="1" smtClean="0"/>
              <a:t>upsampler</a:t>
            </a:r>
            <a:r>
              <a:rPr lang="en-US" dirty="0" smtClean="0"/>
              <a:t>.</a:t>
            </a:r>
          </a:p>
          <a:p>
            <a:pPr lvl="1"/>
            <a:r>
              <a:rPr lang="en-US" dirty="0" smtClean="0"/>
              <a:t>They *cannot* have constant time delay over frequency.</a:t>
            </a:r>
          </a:p>
          <a:p>
            <a:r>
              <a:rPr lang="en-US" dirty="0" smtClean="0"/>
              <a:t>There are so-called “</a:t>
            </a:r>
            <a:r>
              <a:rPr lang="en-US" dirty="0" err="1" smtClean="0"/>
              <a:t>apodizing</a:t>
            </a:r>
            <a:r>
              <a:rPr lang="en-US" dirty="0" smtClean="0"/>
              <a:t>” filters.</a:t>
            </a:r>
          </a:p>
          <a:p>
            <a:pPr lvl="1"/>
            <a:r>
              <a:rPr lang="en-US" dirty="0" smtClean="0"/>
              <a:t>Among the things they do are a tradeoff between the symmetric and the minimum phase filter, so they have some time delay, but the time delay varies somewhat with frequency.</a:t>
            </a:r>
          </a:p>
          <a:p>
            <a:pPr lvl="1"/>
            <a:r>
              <a:rPr lang="en-US" dirty="0" smtClean="0"/>
              <a:t>They can be generated from Symmetric FIR’s. They are sometimes implemented as FIR’s.</a:t>
            </a:r>
            <a:endParaRPr lang="en-US" dirty="0"/>
          </a:p>
        </p:txBody>
      </p:sp>
    </p:spTree>
    <p:extLst>
      <p:ext uri="{BB962C8B-B14F-4D97-AF65-F5344CB8AC3E}">
        <p14:creationId xmlns:p14="http://schemas.microsoft.com/office/powerpoint/2010/main" val="484802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there’s half-band filters</a:t>
            </a:r>
            <a:endParaRPr lang="en-US" dirty="0"/>
          </a:p>
        </p:txBody>
      </p:sp>
      <p:sp>
        <p:nvSpPr>
          <p:cNvPr id="3" name="Content Placeholder 2"/>
          <p:cNvSpPr>
            <a:spLocks noGrp="1"/>
          </p:cNvSpPr>
          <p:nvPr>
            <p:ph idx="1"/>
          </p:nvPr>
        </p:nvSpPr>
        <p:spPr/>
        <p:txBody>
          <a:bodyPr>
            <a:normAutofit lnSpcReduction="10000"/>
          </a:bodyPr>
          <a:lstStyle/>
          <a:p>
            <a:r>
              <a:rPr lang="en-US" dirty="0" smtClean="0"/>
              <a:t>They add efficiency, since every other tap is zero, except at the center of the filter.</a:t>
            </a:r>
          </a:p>
          <a:p>
            <a:pPr lvl="1"/>
            <a:r>
              <a:rPr lang="en-US" dirty="0" smtClean="0"/>
              <a:t>These can work for properly sampled signals, but there is a hitch</a:t>
            </a:r>
          </a:p>
          <a:p>
            <a:pPr lvl="1"/>
            <a:r>
              <a:rPr lang="en-US" dirty="0" smtClean="0"/>
              <a:t>You can’t control the response at fs/2 like you should be able to</a:t>
            </a:r>
          </a:p>
          <a:p>
            <a:pPr lvl="1"/>
            <a:r>
              <a:rPr lang="en-US" dirty="0" smtClean="0"/>
              <a:t>This is a much more complex thing than expected, if you want to know, read Ingrid </a:t>
            </a:r>
            <a:r>
              <a:rPr lang="en-US" dirty="0" err="1" smtClean="0"/>
              <a:t>Debauchies</a:t>
            </a:r>
            <a:r>
              <a:rPr lang="en-US" dirty="0" smtClean="0"/>
              <a:t> work on “regularity” of wavelets.</a:t>
            </a:r>
          </a:p>
          <a:p>
            <a:pPr lvl="2"/>
            <a:r>
              <a:rPr lang="en-US" dirty="0" smtClean="0"/>
              <a:t>Now I have a headache, too.</a:t>
            </a:r>
          </a:p>
          <a:p>
            <a:endParaRPr lang="en-US" dirty="0"/>
          </a:p>
          <a:p>
            <a:r>
              <a:rPr lang="en-US" dirty="0" smtClean="0"/>
              <a:t>Personally, I won’t use them, I don’t trust my input signals enough to do that.</a:t>
            </a:r>
          </a:p>
          <a:p>
            <a:r>
              <a:rPr lang="en-US" dirty="0" smtClean="0"/>
              <a:t>What’s more, they are bad, bad news for </a:t>
            </a:r>
            <a:r>
              <a:rPr lang="en-US" dirty="0" err="1" smtClean="0"/>
              <a:t>downsampling</a:t>
            </a:r>
            <a:r>
              <a:rPr lang="en-US" dirty="0" smtClean="0"/>
              <a:t>.</a:t>
            </a:r>
            <a:endParaRPr lang="en-US" dirty="0"/>
          </a:p>
        </p:txBody>
      </p:sp>
    </p:spTree>
    <p:extLst>
      <p:ext uri="{BB962C8B-B14F-4D97-AF65-F5344CB8AC3E}">
        <p14:creationId xmlns:p14="http://schemas.microsoft.com/office/powerpoint/2010/main" val="577047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then, the practical system for a 2x </a:t>
            </a:r>
            <a:r>
              <a:rPr lang="en-US" dirty="0" err="1" smtClean="0"/>
              <a:t>upsampler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You may have noticed that every other sample into the </a:t>
            </a:r>
            <a:r>
              <a:rPr lang="en-US" dirty="0" err="1" smtClean="0"/>
              <a:t>upsampler</a:t>
            </a:r>
            <a:r>
              <a:rPr lang="en-US" dirty="0" smtClean="0"/>
              <a:t> is zero. So in terms of running your filter, you only have to run the even half of the filter taps vs. the input signal for the first output sample.</a:t>
            </a:r>
          </a:p>
          <a:p>
            <a:r>
              <a:rPr lang="en-US" dirty="0" smtClean="0"/>
              <a:t>Then, you run the odd half of the filter taps vs. the input signal for the second sample.</a:t>
            </a:r>
          </a:p>
          <a:p>
            <a:endParaRPr lang="en-US" dirty="0"/>
          </a:p>
          <a:p>
            <a:r>
              <a:rPr lang="en-US" dirty="0" smtClean="0"/>
              <a:t>What? Yep. You only have to do HALF the filter for each output sample.</a:t>
            </a:r>
          </a:p>
          <a:p>
            <a:pPr marL="0" indent="0">
              <a:buNone/>
            </a:pPr>
            <a:endParaRPr lang="en-US" dirty="0"/>
          </a:p>
        </p:txBody>
      </p:sp>
    </p:spTree>
    <p:extLst>
      <p:ext uri="{BB962C8B-B14F-4D97-AF65-F5344CB8AC3E}">
        <p14:creationId xmlns:p14="http://schemas.microsoft.com/office/powerpoint/2010/main" val="2861754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now you’ve seen the results, what do we observe?</a:t>
            </a:r>
            <a:endParaRPr lang="en-US" dirty="0"/>
          </a:p>
        </p:txBody>
      </p:sp>
      <p:sp>
        <p:nvSpPr>
          <p:cNvPr id="3" name="Content Placeholder 2"/>
          <p:cNvSpPr>
            <a:spLocks noGrp="1"/>
          </p:cNvSpPr>
          <p:nvPr>
            <p:ph idx="1"/>
          </p:nvPr>
        </p:nvSpPr>
        <p:spPr/>
        <p:txBody>
          <a:bodyPr/>
          <a:lstStyle/>
          <a:p>
            <a:r>
              <a:rPr lang="en-US" dirty="0" smtClean="0"/>
              <a:t>When </a:t>
            </a:r>
            <a:r>
              <a:rPr lang="en-US" dirty="0" err="1" smtClean="0"/>
              <a:t>upsampling</a:t>
            </a:r>
            <a:r>
              <a:rPr lang="en-US" dirty="0" smtClean="0"/>
              <a:t>, it is necessary to remove signal images that occur beyond fs/2 for the original sampling rate.</a:t>
            </a:r>
          </a:p>
          <a:p>
            <a:r>
              <a:rPr lang="en-US" dirty="0" smtClean="0"/>
              <a:t>The filtering must be done properly</a:t>
            </a:r>
          </a:p>
          <a:p>
            <a:pPr lvl="1"/>
            <a:r>
              <a:rPr lang="en-US" dirty="0" smtClean="0"/>
              <a:t>You can mess up by making bad filters</a:t>
            </a:r>
          </a:p>
          <a:p>
            <a:pPr lvl="1"/>
            <a:r>
              <a:rPr lang="en-US" dirty="0" smtClean="0"/>
              <a:t>You can over-economize by using half-band filters when it’s a bad idea</a:t>
            </a:r>
          </a:p>
          <a:p>
            <a:pPr lvl="1"/>
            <a:endParaRPr lang="en-US" dirty="0"/>
          </a:p>
          <a:p>
            <a:r>
              <a:rPr lang="en-US" dirty="0" smtClean="0"/>
              <a:t>You fill with zeros in order to avoid adding extra frequency shaping that you’d otherwise have to fix afterwards.</a:t>
            </a:r>
          </a:p>
          <a:p>
            <a:r>
              <a:rPr lang="en-US" dirty="0" smtClean="0"/>
              <a:t>You have to be careful to gain normalize.</a:t>
            </a:r>
          </a:p>
        </p:txBody>
      </p:sp>
    </p:spTree>
    <p:extLst>
      <p:ext uri="{BB962C8B-B14F-4D97-AF65-F5344CB8AC3E}">
        <p14:creationId xmlns:p14="http://schemas.microsoft.com/office/powerpoint/2010/main" val="2847683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a word from our sponsor, the Shannon Sampling Theorem</a:t>
            </a:r>
            <a:endParaRPr lang="en-US" dirty="0"/>
          </a:p>
        </p:txBody>
      </p:sp>
      <p:sp>
        <p:nvSpPr>
          <p:cNvPr id="3" name="Content Placeholder 2"/>
          <p:cNvSpPr>
            <a:spLocks noGrp="1"/>
          </p:cNvSpPr>
          <p:nvPr>
            <p:ph idx="1"/>
          </p:nvPr>
        </p:nvSpPr>
        <p:spPr/>
        <p:txBody>
          <a:bodyPr/>
          <a:lstStyle/>
          <a:p>
            <a:r>
              <a:rPr lang="en-US" dirty="0" smtClean="0"/>
              <a:t>Remember, a sampled signal has a spectrum that images about the sampling rate, twice the sampling rate, 3 times the sampling rate, and so on.</a:t>
            </a:r>
          </a:p>
          <a:p>
            <a:r>
              <a:rPr lang="en-US" dirty="0" smtClean="0"/>
              <a:t>The whole trick in sampling rate conversion is to keep the baseband signal intact (to the extent that the lower of the input and output sampling rates permit, of course) while avoiding having images interfere with the baseband.</a:t>
            </a:r>
          </a:p>
        </p:txBody>
      </p:sp>
    </p:spTree>
    <p:extLst>
      <p:ext uri="{BB962C8B-B14F-4D97-AF65-F5344CB8AC3E}">
        <p14:creationId xmlns:p14="http://schemas.microsoft.com/office/powerpoint/2010/main" val="2544481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dirty="0" err="1" smtClean="0"/>
              <a:t>downsampling</a:t>
            </a:r>
            <a:r>
              <a:rPr lang="en-US" dirty="0" smtClean="0"/>
              <a:t> by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Well, you can throw out every other sample.</a:t>
            </a:r>
          </a:p>
          <a:p>
            <a:endParaRPr lang="en-US" dirty="0"/>
          </a:p>
          <a:p>
            <a:r>
              <a:rPr lang="en-US" dirty="0" smtClean="0"/>
              <a:t>What do you think happens to all of the signal above half the final sampling rate?</a:t>
            </a:r>
          </a:p>
          <a:p>
            <a:pPr lvl="1"/>
            <a:r>
              <a:rPr lang="en-US" dirty="0" smtClean="0"/>
              <a:t>Answer: It aliases down. You had better remove it before you drop those samples.</a:t>
            </a:r>
          </a:p>
          <a:p>
            <a:r>
              <a:rPr lang="en-US" dirty="0" smtClean="0"/>
              <a:t>So, yes, it really is that simple. Filter to below half the new sampling rate FIRST.</a:t>
            </a:r>
          </a:p>
          <a:p>
            <a:r>
              <a:rPr lang="en-US" dirty="0" smtClean="0"/>
              <a:t>Of course, since you only need every other sample, you only calculate every other sample. The result is the same complexity.</a:t>
            </a:r>
          </a:p>
          <a:p>
            <a:r>
              <a:rPr lang="en-US" dirty="0" smtClean="0"/>
              <a:t>It also allows you to use the same filter as the 2x </a:t>
            </a:r>
            <a:r>
              <a:rPr lang="en-US" dirty="0" err="1" smtClean="0"/>
              <a:t>upsample</a:t>
            </a:r>
            <a:r>
              <a:rPr lang="en-US" dirty="0" smtClean="0"/>
              <a:t> BUT NO HALF BAND FILTERS FOR DOWNSAMPLING. Not now, never, ever.</a:t>
            </a:r>
          </a:p>
        </p:txBody>
      </p:sp>
    </p:spTree>
    <p:extLst>
      <p:ext uri="{BB962C8B-B14F-4D97-AF65-F5344CB8AC3E}">
        <p14:creationId xmlns:p14="http://schemas.microsoft.com/office/powerpoint/2010/main" val="40440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if I do 8 to 1 </a:t>
            </a:r>
            <a:r>
              <a:rPr lang="en-US" dirty="0" err="1" smtClean="0"/>
              <a:t>upsampling</a:t>
            </a:r>
            <a:r>
              <a:rPr lang="en-US" dirty="0" smtClean="0"/>
              <a:t>, just do that?</a:t>
            </a:r>
            <a:endParaRPr lang="en-US" dirty="0"/>
          </a:p>
        </p:txBody>
      </p:sp>
      <p:sp>
        <p:nvSpPr>
          <p:cNvPr id="3" name="Content Placeholder 2"/>
          <p:cNvSpPr>
            <a:spLocks noGrp="1"/>
          </p:cNvSpPr>
          <p:nvPr>
            <p:ph idx="1"/>
          </p:nvPr>
        </p:nvSpPr>
        <p:spPr/>
        <p:txBody>
          <a:bodyPr/>
          <a:lstStyle/>
          <a:p>
            <a:r>
              <a:rPr lang="en-US" dirty="0" smtClean="0"/>
              <a:t>Well, no, it’s much more efficient to </a:t>
            </a:r>
            <a:r>
              <a:rPr lang="en-US" dirty="0" err="1" smtClean="0"/>
              <a:t>upsample</a:t>
            </a:r>
            <a:r>
              <a:rPr lang="en-US" dirty="0" smtClean="0"/>
              <a:t> first by 2, and then by 4.</a:t>
            </a:r>
          </a:p>
          <a:p>
            <a:pPr lvl="1"/>
            <a:r>
              <a:rPr lang="en-US" dirty="0" smtClean="0"/>
              <a:t>Now, however, we need to talk about filter calculation cost.</a:t>
            </a:r>
          </a:p>
          <a:p>
            <a:pPr lvl="1"/>
            <a:endParaRPr lang="en-US" dirty="0"/>
          </a:p>
          <a:p>
            <a:pPr lvl="1"/>
            <a:r>
              <a:rPr lang="en-US" dirty="0" smtClean="0"/>
              <a:t>When you do more than 4:1 </a:t>
            </a:r>
            <a:r>
              <a:rPr lang="en-US" dirty="0" err="1" smtClean="0"/>
              <a:t>upsampling</a:t>
            </a:r>
            <a:r>
              <a:rPr lang="en-US" dirty="0" smtClean="0"/>
              <a:t> (or </a:t>
            </a:r>
            <a:r>
              <a:rPr lang="en-US" dirty="0" err="1" smtClean="0"/>
              <a:t>downsampling</a:t>
            </a:r>
            <a:r>
              <a:rPr lang="en-US" dirty="0" smtClean="0"/>
              <a:t>), it almost always pays to use 2 or more stages for efficiency’s sake.</a:t>
            </a:r>
            <a:endParaRPr lang="en-US" dirty="0"/>
          </a:p>
        </p:txBody>
      </p:sp>
    </p:spTree>
    <p:extLst>
      <p:ext uri="{BB962C8B-B14F-4D97-AF65-F5344CB8AC3E}">
        <p14:creationId xmlns:p14="http://schemas.microsoft.com/office/powerpoint/2010/main" val="1886358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(First, 8:1 Brute Force)</a:t>
            </a:r>
            <a:endParaRPr lang="en-US" dirty="0"/>
          </a:p>
        </p:txBody>
      </p:sp>
      <p:sp>
        <p:nvSpPr>
          <p:cNvPr id="3" name="Content Placeholder 2"/>
          <p:cNvSpPr>
            <a:spLocks noGrp="1"/>
          </p:cNvSpPr>
          <p:nvPr>
            <p:ph idx="1"/>
          </p:nvPr>
        </p:nvSpPr>
        <p:spPr/>
        <p:txBody>
          <a:bodyPr>
            <a:normAutofit/>
          </a:bodyPr>
          <a:lstStyle/>
          <a:p>
            <a:r>
              <a:rPr lang="en-US" dirty="0" smtClean="0"/>
              <a:t>Let’s use easy numbers.</a:t>
            </a:r>
          </a:p>
          <a:p>
            <a:pPr lvl="1"/>
            <a:r>
              <a:rPr lang="en-US" dirty="0" smtClean="0"/>
              <a:t>The original sampling rate is 10 (10 what does not matter)</a:t>
            </a:r>
          </a:p>
          <a:p>
            <a:pPr lvl="1"/>
            <a:r>
              <a:rPr lang="en-US" dirty="0" smtClean="0"/>
              <a:t>The original passband is 4.5.</a:t>
            </a:r>
          </a:p>
          <a:p>
            <a:pPr lvl="1"/>
            <a:r>
              <a:rPr lang="en-US" dirty="0" smtClean="0"/>
              <a:t>Let’s say we want 100dB stop band rejection and equal passband vs. stopband ripple. This isn’t perhaps the best design, but for now let’s keep it simple.</a:t>
            </a:r>
          </a:p>
          <a:p>
            <a:pPr lvl="1"/>
            <a:endParaRPr lang="en-US" dirty="0"/>
          </a:p>
          <a:p>
            <a:pPr lvl="1"/>
            <a:r>
              <a:rPr lang="en-US" dirty="0" smtClean="0"/>
              <a:t>That means that the filter has to roll off between .45/8 and .5/8 of the final sampling frequency</a:t>
            </a:r>
          </a:p>
          <a:p>
            <a:pPr lvl="1"/>
            <a:r>
              <a:rPr lang="en-US" dirty="0" smtClean="0"/>
              <a:t>That gives us a 2000 tap filter.  Yes, we can use 8 phases of this for 250 multiply/adds per sample at the higher rate</a:t>
            </a:r>
            <a:endParaRPr lang="en-US" dirty="0"/>
          </a:p>
        </p:txBody>
      </p:sp>
    </p:spTree>
    <p:extLst>
      <p:ext uri="{BB962C8B-B14F-4D97-AF65-F5344CB8AC3E}">
        <p14:creationId xmlns:p14="http://schemas.microsoft.com/office/powerpoint/2010/main" val="2080063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break that down into two parts</a:t>
            </a:r>
            <a:endParaRPr lang="en-US" dirty="0"/>
          </a:p>
        </p:txBody>
      </p:sp>
      <p:sp>
        <p:nvSpPr>
          <p:cNvPr id="3" name="Content Placeholder 2"/>
          <p:cNvSpPr>
            <a:spLocks noGrp="1"/>
          </p:cNvSpPr>
          <p:nvPr>
            <p:ph idx="1"/>
          </p:nvPr>
        </p:nvSpPr>
        <p:spPr>
          <a:xfrm>
            <a:off x="838200" y="1392195"/>
            <a:ext cx="10515600" cy="2055680"/>
          </a:xfrm>
        </p:spPr>
        <p:txBody>
          <a:bodyPr>
            <a:normAutofit/>
          </a:bodyPr>
          <a:lstStyle/>
          <a:p>
            <a:r>
              <a:rPr lang="en-US" dirty="0" smtClean="0"/>
              <a:t>First a filter that rolls off between .45/2 and .5/2 of twice the sample </a:t>
            </a:r>
            <a:r>
              <a:rPr lang="en-US" sz="2400" dirty="0" smtClean="0"/>
              <a:t>rate. This will double the rate.</a:t>
            </a:r>
          </a:p>
          <a:p>
            <a:pPr lvl="1"/>
            <a:r>
              <a:rPr lang="en-US" sz="2000" dirty="0" smtClean="0"/>
              <a:t>That requires a 488 tap filter. But that’s running at ¼ of the output rate, so it’s only 488/4/2 operations per output sample.  Now your signal is between DC and .45/2 of the intermediate sampling rate.  It’s alias is at 1-.45/2 of that intermediate sampling rate.  (The second /2 is due to the insertion of zeros, as before.)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22040"/>
            <a:ext cx="12039600" cy="3565393"/>
          </a:xfrm>
          <a:prstGeom prst="rect">
            <a:avLst/>
          </a:prstGeom>
        </p:spPr>
      </p:pic>
      <p:sp>
        <p:nvSpPr>
          <p:cNvPr id="7" name="TextBox 6"/>
          <p:cNvSpPr txBox="1"/>
          <p:nvPr/>
        </p:nvSpPr>
        <p:spPr>
          <a:xfrm>
            <a:off x="6912529" y="3845392"/>
            <a:ext cx="3576172" cy="646331"/>
          </a:xfrm>
          <a:prstGeom prst="rect">
            <a:avLst/>
          </a:prstGeom>
          <a:noFill/>
        </p:spPr>
        <p:txBody>
          <a:bodyPr wrap="none" rtlCol="0">
            <a:spAutoFit/>
          </a:bodyPr>
          <a:lstStyle/>
          <a:p>
            <a:r>
              <a:rPr lang="en-US" dirty="0" smtClean="0"/>
              <a:t>Note transition bandwidth required</a:t>
            </a:r>
          </a:p>
          <a:p>
            <a:r>
              <a:rPr lang="en-US" dirty="0"/>
              <a:t>f</a:t>
            </a:r>
            <a:r>
              <a:rPr lang="en-US" dirty="0" smtClean="0"/>
              <a:t>or 2x interpolation: .05/2 = .025</a:t>
            </a:r>
            <a:endParaRPr lang="en-US" dirty="0"/>
          </a:p>
        </p:txBody>
      </p:sp>
      <p:sp>
        <p:nvSpPr>
          <p:cNvPr id="8" name="TextBox 7"/>
          <p:cNvSpPr txBox="1"/>
          <p:nvPr/>
        </p:nvSpPr>
        <p:spPr>
          <a:xfrm>
            <a:off x="4530055" y="5306153"/>
            <a:ext cx="3730380" cy="1200329"/>
          </a:xfrm>
          <a:prstGeom prst="rect">
            <a:avLst/>
          </a:prstGeom>
          <a:noFill/>
        </p:spPr>
        <p:txBody>
          <a:bodyPr wrap="none" rtlCol="0">
            <a:spAutoFit/>
          </a:bodyPr>
          <a:lstStyle/>
          <a:p>
            <a:r>
              <a:rPr lang="en-US" dirty="0" smtClean="0"/>
              <a:t>Note transition bandwidth required</a:t>
            </a:r>
            <a:br>
              <a:rPr lang="en-US" dirty="0" smtClean="0"/>
            </a:br>
            <a:r>
              <a:rPr lang="en-US" dirty="0" smtClean="0"/>
              <a:t>for 4x interpolation of ¼ = .25</a:t>
            </a:r>
          </a:p>
          <a:p>
            <a:r>
              <a:rPr lang="en-US" dirty="0" smtClean="0"/>
              <a:t>(even if we don’t go all the way to the</a:t>
            </a:r>
          </a:p>
          <a:p>
            <a:r>
              <a:rPr lang="en-US" dirty="0" smtClean="0"/>
              <a:t>Second passband)</a:t>
            </a:r>
            <a:endParaRPr lang="en-US" dirty="0"/>
          </a:p>
        </p:txBody>
      </p:sp>
      <p:sp>
        <p:nvSpPr>
          <p:cNvPr id="4" name="TextBox 3"/>
          <p:cNvSpPr txBox="1"/>
          <p:nvPr/>
        </p:nvSpPr>
        <p:spPr>
          <a:xfrm>
            <a:off x="503339" y="4122391"/>
            <a:ext cx="803105" cy="369332"/>
          </a:xfrm>
          <a:prstGeom prst="rect">
            <a:avLst/>
          </a:prstGeom>
          <a:noFill/>
        </p:spPr>
        <p:txBody>
          <a:bodyPr wrap="none" rtlCol="0">
            <a:spAutoFit/>
          </a:bodyPr>
          <a:lstStyle/>
          <a:p>
            <a:r>
              <a:rPr lang="en-US" dirty="0" smtClean="0"/>
              <a:t>Before</a:t>
            </a:r>
            <a:endParaRPr lang="en-US" dirty="0"/>
          </a:p>
        </p:txBody>
      </p:sp>
      <p:sp>
        <p:nvSpPr>
          <p:cNvPr id="5" name="TextBox 4"/>
          <p:cNvSpPr txBox="1"/>
          <p:nvPr/>
        </p:nvSpPr>
        <p:spPr>
          <a:xfrm>
            <a:off x="509071" y="5721651"/>
            <a:ext cx="658257" cy="369332"/>
          </a:xfrm>
          <a:prstGeom prst="rect">
            <a:avLst/>
          </a:prstGeom>
          <a:noFill/>
        </p:spPr>
        <p:txBody>
          <a:bodyPr wrap="none" rtlCol="0">
            <a:spAutoFit/>
          </a:bodyPr>
          <a:lstStyle/>
          <a:p>
            <a:r>
              <a:rPr lang="en-US" dirty="0" smtClean="0"/>
              <a:t>After</a:t>
            </a:r>
            <a:endParaRPr lang="en-US" dirty="0"/>
          </a:p>
        </p:txBody>
      </p:sp>
    </p:spTree>
    <p:extLst>
      <p:ext uri="{BB962C8B-B14F-4D97-AF65-F5344CB8AC3E}">
        <p14:creationId xmlns:p14="http://schemas.microsoft.com/office/powerpoint/2010/main" val="784632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part, same as the first?</a:t>
            </a:r>
            <a:endParaRPr lang="en-US" dirty="0"/>
          </a:p>
        </p:txBody>
      </p:sp>
      <p:sp>
        <p:nvSpPr>
          <p:cNvPr id="3" name="Content Placeholder 2"/>
          <p:cNvSpPr>
            <a:spLocks noGrp="1"/>
          </p:cNvSpPr>
          <p:nvPr>
            <p:ph idx="1"/>
          </p:nvPr>
        </p:nvSpPr>
        <p:spPr>
          <a:xfrm>
            <a:off x="838200" y="1392195"/>
            <a:ext cx="10515600" cy="4784768"/>
          </a:xfrm>
        </p:spPr>
        <p:txBody>
          <a:bodyPr>
            <a:normAutofit fontScale="92500" lnSpcReduction="10000"/>
          </a:bodyPr>
          <a:lstStyle/>
          <a:p>
            <a:pPr marL="457200" lvl="1" indent="0">
              <a:buNone/>
            </a:pPr>
            <a:endParaRPr lang="en-US" dirty="0"/>
          </a:p>
          <a:p>
            <a:r>
              <a:rPr lang="en-US" dirty="0" smtClean="0"/>
              <a:t>Now, we need a second filter.</a:t>
            </a:r>
          </a:p>
          <a:p>
            <a:pPr lvl="1"/>
            <a:r>
              <a:rPr lang="en-US" dirty="0" smtClean="0"/>
              <a:t>It must start to cut off at the same .45/8 of the original sampling rate, or .45/4 relative to the 2x rate.</a:t>
            </a:r>
          </a:p>
          <a:p>
            <a:pPr lvl="1"/>
            <a:r>
              <a:rPr lang="en-US" dirty="0" smtClean="0"/>
              <a:t>BUT the point at which it is fully “down” is at .75, not .5 of the 2x rate. Remember, the slower the </a:t>
            </a:r>
            <a:r>
              <a:rPr lang="en-US" dirty="0" err="1" smtClean="0"/>
              <a:t>rolloff</a:t>
            </a:r>
            <a:r>
              <a:rPr lang="en-US" dirty="0" smtClean="0"/>
              <a:t>, the shorter the filter.</a:t>
            </a:r>
          </a:p>
          <a:p>
            <a:pPr lvl="1"/>
            <a:r>
              <a:rPr lang="en-US" dirty="0" smtClean="0"/>
              <a:t>So, we can use a 92 tap filter!  And that’s </a:t>
            </a:r>
            <a:r>
              <a:rPr lang="en-US" dirty="0" err="1" smtClean="0"/>
              <a:t>upsampling</a:t>
            </a:r>
            <a:r>
              <a:rPr lang="en-US" dirty="0" smtClean="0"/>
              <a:t> by 4, so you use ¼ of those taps per output.</a:t>
            </a:r>
          </a:p>
          <a:p>
            <a:pPr lvl="1"/>
            <a:endParaRPr lang="en-US" dirty="0"/>
          </a:p>
          <a:p>
            <a:r>
              <a:rPr lang="en-US" dirty="0" smtClean="0"/>
              <a:t>The result:  488/8 + 92/4 = </a:t>
            </a:r>
            <a:r>
              <a:rPr lang="en-US" dirty="0"/>
              <a:t>8</a:t>
            </a:r>
            <a:r>
              <a:rPr lang="en-US" dirty="0" smtClean="0"/>
              <a:t>4 multiply/adds per sample</a:t>
            </a:r>
          </a:p>
          <a:p>
            <a:r>
              <a:rPr lang="en-US" dirty="0"/>
              <a:t>7</a:t>
            </a:r>
            <a:r>
              <a:rPr lang="en-US" dirty="0" smtClean="0"/>
              <a:t>4 is a lot less than 250, yes?</a:t>
            </a:r>
          </a:p>
          <a:p>
            <a:r>
              <a:rPr lang="en-US" dirty="0" smtClean="0"/>
              <a:t>As the rate of </a:t>
            </a:r>
            <a:r>
              <a:rPr lang="en-US" dirty="0" err="1" smtClean="0"/>
              <a:t>upsampling</a:t>
            </a:r>
            <a:r>
              <a:rPr lang="en-US" dirty="0" smtClean="0"/>
              <a:t> (or conversely </a:t>
            </a:r>
            <a:r>
              <a:rPr lang="en-US" dirty="0" err="1" smtClean="0"/>
              <a:t>downsampling</a:t>
            </a:r>
            <a:r>
              <a:rPr lang="en-US" dirty="0" smtClean="0"/>
              <a:t>) increases, the advantage increases even more.</a:t>
            </a:r>
            <a:endParaRPr lang="en-US" dirty="0"/>
          </a:p>
        </p:txBody>
      </p:sp>
    </p:spTree>
    <p:extLst>
      <p:ext uri="{BB962C8B-B14F-4D97-AF65-F5344CB8AC3E}">
        <p14:creationId xmlns:p14="http://schemas.microsoft.com/office/powerpoint/2010/main" val="3647400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Downsampling</a:t>
            </a:r>
            <a:r>
              <a:rPr lang="en-US" dirty="0" smtClean="0"/>
              <a:t> in Stages</a:t>
            </a:r>
            <a:endParaRPr lang="en-US" dirty="0"/>
          </a:p>
        </p:txBody>
      </p:sp>
      <p:sp>
        <p:nvSpPr>
          <p:cNvPr id="3" name="Content Placeholder 2"/>
          <p:cNvSpPr>
            <a:spLocks noGrp="1"/>
          </p:cNvSpPr>
          <p:nvPr>
            <p:ph idx="1"/>
          </p:nvPr>
        </p:nvSpPr>
        <p:spPr/>
        <p:txBody>
          <a:bodyPr/>
          <a:lstStyle/>
          <a:p>
            <a:r>
              <a:rPr lang="en-US" dirty="0" smtClean="0"/>
              <a:t>Remember, in order to allow the filter to be “less sharp” in the later stages</a:t>
            </a:r>
          </a:p>
          <a:p>
            <a:pPr lvl="1"/>
            <a:r>
              <a:rPr lang="en-US" dirty="0" smtClean="0"/>
              <a:t>First, </a:t>
            </a:r>
            <a:r>
              <a:rPr lang="en-US" dirty="0" err="1" smtClean="0"/>
              <a:t>downsample</a:t>
            </a:r>
            <a:r>
              <a:rPr lang="en-US" dirty="0" smtClean="0"/>
              <a:t> by 2 or 4, depending on the situation. That creates the “space” you need.</a:t>
            </a:r>
          </a:p>
          <a:p>
            <a:pPr lvl="1"/>
            <a:r>
              <a:rPr lang="en-US" dirty="0" smtClean="0"/>
              <a:t>THEN </a:t>
            </a:r>
            <a:r>
              <a:rPr lang="en-US" dirty="0" err="1" smtClean="0"/>
              <a:t>downsample</a:t>
            </a:r>
            <a:r>
              <a:rPr lang="en-US" dirty="0" smtClean="0"/>
              <a:t> by larger steps, repeatedly if necessary.</a:t>
            </a:r>
          </a:p>
          <a:p>
            <a:pPr lvl="1"/>
            <a:endParaRPr lang="en-US" dirty="0"/>
          </a:p>
          <a:p>
            <a:r>
              <a:rPr lang="en-US" dirty="0" smtClean="0"/>
              <a:t>Staged </a:t>
            </a:r>
            <a:r>
              <a:rPr lang="en-US" dirty="0" err="1" smtClean="0"/>
              <a:t>upsampling</a:t>
            </a:r>
            <a:r>
              <a:rPr lang="en-US" dirty="0" smtClean="0"/>
              <a:t> and </a:t>
            </a:r>
            <a:r>
              <a:rPr lang="en-US" dirty="0" err="1" smtClean="0"/>
              <a:t>downsampling</a:t>
            </a:r>
            <a:r>
              <a:rPr lang="en-US" dirty="0" smtClean="0"/>
              <a:t> do NOT use the same filters (modulo a gain factor), unlike direct </a:t>
            </a:r>
            <a:r>
              <a:rPr lang="en-US" dirty="0" err="1" smtClean="0"/>
              <a:t>upsampling</a:t>
            </a:r>
            <a:r>
              <a:rPr lang="en-US" dirty="0" smtClean="0"/>
              <a:t> and </a:t>
            </a:r>
            <a:r>
              <a:rPr lang="en-US" dirty="0" err="1" smtClean="0"/>
              <a:t>downsampling</a:t>
            </a:r>
            <a:r>
              <a:rPr lang="en-US" dirty="0" smtClean="0"/>
              <a:t>!</a:t>
            </a:r>
            <a:endParaRPr lang="en-US" dirty="0"/>
          </a:p>
        </p:txBody>
      </p:sp>
    </p:spTree>
    <p:extLst>
      <p:ext uri="{BB962C8B-B14F-4D97-AF65-F5344CB8AC3E}">
        <p14:creationId xmlns:p14="http://schemas.microsoft.com/office/powerpoint/2010/main" val="4075802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this is all rather complicated, and somewhat counterintuitive.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point, however, is that by filtering properly, you can do </a:t>
            </a:r>
            <a:r>
              <a:rPr lang="en-US" dirty="0" err="1" smtClean="0"/>
              <a:t>upsampling</a:t>
            </a:r>
            <a:r>
              <a:rPr lang="en-US" dirty="0" smtClean="0"/>
              <a:t> or </a:t>
            </a:r>
            <a:r>
              <a:rPr lang="en-US" dirty="0" err="1" smtClean="0"/>
              <a:t>downsampling</a:t>
            </a:r>
            <a:r>
              <a:rPr lang="en-US" dirty="0" smtClean="0"/>
              <a:t> of ratios.</a:t>
            </a:r>
          </a:p>
          <a:p>
            <a:endParaRPr lang="en-US" dirty="0"/>
          </a:p>
          <a:p>
            <a:r>
              <a:rPr lang="en-US" dirty="0" smtClean="0"/>
              <a:t>Suppose, instead of doing that </a:t>
            </a:r>
            <a:r>
              <a:rPr lang="en-US" dirty="0" err="1" smtClean="0"/>
              <a:t>upsampling</a:t>
            </a:r>
            <a:r>
              <a:rPr lang="en-US" dirty="0" smtClean="0"/>
              <a:t> by 8 you just saw, we only calculated every third output of the upper stage. Now what?</a:t>
            </a:r>
          </a:p>
          <a:p>
            <a:endParaRPr lang="en-US" dirty="0"/>
          </a:p>
          <a:p>
            <a:r>
              <a:rPr lang="en-US" dirty="0" smtClean="0"/>
              <a:t>Well, we know:</a:t>
            </a:r>
          </a:p>
          <a:p>
            <a:pPr lvl="1"/>
            <a:r>
              <a:rPr lang="en-US" dirty="0" smtClean="0"/>
              <a:t>Due to filtering, we are protected from imaging/aliasing until we go down to the original sampling rate.</a:t>
            </a:r>
          </a:p>
          <a:p>
            <a:pPr lvl="1"/>
            <a:r>
              <a:rPr lang="en-US" dirty="0" smtClean="0"/>
              <a:t>That means, if we take every third sample, we have a sampling rate of 8/3 the original. Or 8/5 or 8/7 if you want.</a:t>
            </a:r>
          </a:p>
          <a:p>
            <a:pPr lvl="1"/>
            <a:r>
              <a:rPr lang="en-US" dirty="0" smtClean="0"/>
              <a:t>(yes, you could also do /6 /4, or /2 but if you think about that, there are more efficient ways to do that by doing less </a:t>
            </a:r>
            <a:r>
              <a:rPr lang="en-US" dirty="0" err="1" smtClean="0"/>
              <a:t>upsampling</a:t>
            </a:r>
            <a:r>
              <a:rPr lang="en-US" dirty="0" smtClean="0"/>
              <a:t>)</a:t>
            </a:r>
            <a:endParaRPr lang="en-US" dirty="0"/>
          </a:p>
        </p:txBody>
      </p:sp>
    </p:spTree>
    <p:extLst>
      <p:ext uri="{BB962C8B-B14F-4D97-AF65-F5344CB8AC3E}">
        <p14:creationId xmlns:p14="http://schemas.microsoft.com/office/powerpoint/2010/main" val="3911075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rates</a:t>
            </a:r>
            <a:endParaRPr lang="en-US" dirty="0"/>
          </a:p>
        </p:txBody>
      </p:sp>
      <p:sp>
        <p:nvSpPr>
          <p:cNvPr id="3" name="Content Placeholder 2"/>
          <p:cNvSpPr>
            <a:spLocks noGrp="1"/>
          </p:cNvSpPr>
          <p:nvPr>
            <p:ph idx="1"/>
          </p:nvPr>
        </p:nvSpPr>
        <p:spPr/>
        <p:txBody>
          <a:bodyPr/>
          <a:lstStyle/>
          <a:p>
            <a:r>
              <a:rPr lang="en-US" dirty="0" smtClean="0"/>
              <a:t>If you </a:t>
            </a:r>
            <a:r>
              <a:rPr lang="en-US" dirty="0" err="1" smtClean="0"/>
              <a:t>upsample</a:t>
            </a:r>
            <a:r>
              <a:rPr lang="en-US" dirty="0" smtClean="0"/>
              <a:t> to the least common multiple</a:t>
            </a:r>
          </a:p>
          <a:p>
            <a:endParaRPr lang="en-US" dirty="0"/>
          </a:p>
          <a:p>
            <a:r>
              <a:rPr lang="en-US" dirty="0" smtClean="0"/>
              <a:t>You have an </a:t>
            </a:r>
            <a:r>
              <a:rPr lang="en-US" dirty="0" err="1" smtClean="0"/>
              <a:t>upsampled</a:t>
            </a:r>
            <a:r>
              <a:rPr lang="en-US" dirty="0" smtClean="0"/>
              <a:t> signal, so - </a:t>
            </a:r>
          </a:p>
          <a:p>
            <a:endParaRPr lang="en-US" dirty="0"/>
          </a:p>
          <a:p>
            <a:r>
              <a:rPr lang="en-US" dirty="0" smtClean="0"/>
              <a:t>You can periodically take outputs from that </a:t>
            </a:r>
            <a:r>
              <a:rPr lang="en-US" dirty="0" err="1" smtClean="0"/>
              <a:t>upsampled</a:t>
            </a:r>
            <a:r>
              <a:rPr lang="en-US" dirty="0" smtClean="0"/>
              <a:t> signal (and not bother to calculate the others, of course) and have your fractional rate </a:t>
            </a:r>
            <a:r>
              <a:rPr lang="en-US" dirty="0" err="1" smtClean="0"/>
              <a:t>resampler</a:t>
            </a:r>
            <a:endParaRPr lang="en-US" dirty="0"/>
          </a:p>
        </p:txBody>
      </p:sp>
    </p:spTree>
    <p:extLst>
      <p:ext uri="{BB962C8B-B14F-4D97-AF65-F5344CB8AC3E}">
        <p14:creationId xmlns:p14="http://schemas.microsoft.com/office/powerpoint/2010/main" val="3723880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now, 44100 to 48000 or vice versa:</a:t>
            </a:r>
            <a:endParaRPr lang="en-US" dirty="0"/>
          </a:p>
        </p:txBody>
      </p:sp>
      <p:sp>
        <p:nvSpPr>
          <p:cNvPr id="3" name="Content Placeholder 2"/>
          <p:cNvSpPr>
            <a:spLocks noGrp="1"/>
          </p:cNvSpPr>
          <p:nvPr>
            <p:ph idx="1"/>
          </p:nvPr>
        </p:nvSpPr>
        <p:spPr/>
        <p:txBody>
          <a:bodyPr/>
          <a:lstStyle/>
          <a:p>
            <a:r>
              <a:rPr lang="en-US" dirty="0" smtClean="0"/>
              <a:t>Yeah, that’s 480 divided by 441</a:t>
            </a:r>
          </a:p>
          <a:p>
            <a:pPr lvl="1"/>
            <a:r>
              <a:rPr lang="en-US" dirty="0" smtClean="0"/>
              <a:t>So, we </a:t>
            </a:r>
            <a:r>
              <a:rPr lang="en-US" dirty="0" err="1" smtClean="0"/>
              <a:t>upsample</a:t>
            </a:r>
            <a:r>
              <a:rPr lang="en-US" dirty="0" smtClean="0"/>
              <a:t> by 480 and then calculate every 441</a:t>
            </a:r>
            <a:r>
              <a:rPr lang="en-US" baseline="30000" dirty="0" smtClean="0"/>
              <a:t>st</a:t>
            </a:r>
            <a:r>
              <a:rPr lang="en-US" dirty="0" smtClean="0"/>
              <a:t> sample, right?</a:t>
            </a:r>
          </a:p>
          <a:p>
            <a:pPr lvl="1"/>
            <a:r>
              <a:rPr lang="en-US" dirty="0" smtClean="0"/>
              <a:t>Well, you could. I suppose. If you really, really wanted to do that. It would work.  Hope you have a nice long word to work with, there, as well as an </a:t>
            </a:r>
            <a:r>
              <a:rPr lang="en-US" dirty="0" err="1" smtClean="0"/>
              <a:t>octuple</a:t>
            </a:r>
            <a:r>
              <a:rPr lang="en-US" dirty="0" smtClean="0"/>
              <a:t>-precision filter designer or something!</a:t>
            </a:r>
          </a:p>
          <a:p>
            <a:pPr lvl="1"/>
            <a:r>
              <a:rPr lang="en-US" dirty="0" smtClean="0"/>
              <a:t>Nope. Just nope.</a:t>
            </a:r>
          </a:p>
          <a:p>
            <a:pPr lvl="1"/>
            <a:endParaRPr lang="en-US" dirty="0"/>
          </a:p>
          <a:p>
            <a:r>
              <a:rPr lang="en-US" dirty="0" smtClean="0"/>
              <a:t>But there is another way!</a:t>
            </a:r>
          </a:p>
          <a:p>
            <a:pPr lvl="1"/>
            <a:r>
              <a:rPr lang="en-US" dirty="0" smtClean="0"/>
              <a:t>Instead of using the LCM</a:t>
            </a:r>
          </a:p>
          <a:p>
            <a:pPr lvl="1"/>
            <a:r>
              <a:rPr lang="en-US" dirty="0" smtClean="0"/>
              <a:t>Interpolate at some lower </a:t>
            </a:r>
            <a:r>
              <a:rPr lang="en-US" dirty="0" err="1" smtClean="0"/>
              <a:t>upsampled</a:t>
            </a:r>
            <a:r>
              <a:rPr lang="en-US" dirty="0" smtClean="0"/>
              <a:t> rate.</a:t>
            </a:r>
            <a:endParaRPr lang="en-US" dirty="0"/>
          </a:p>
        </p:txBody>
      </p:sp>
    </p:spTree>
    <p:extLst>
      <p:ext uri="{BB962C8B-B14F-4D97-AF65-F5344CB8AC3E}">
        <p14:creationId xmlns:p14="http://schemas.microsoft.com/office/powerpoint/2010/main" val="1173548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say, instead, first we </a:t>
            </a:r>
            <a:r>
              <a:rPr lang="en-US" dirty="0" err="1" smtClean="0"/>
              <a:t>upsample</a:t>
            </a:r>
            <a:r>
              <a:rPr lang="en-US" dirty="0" smtClean="0"/>
              <a:t> by, say, 32. That’s feasible in 2 steps (4 and 8).</a:t>
            </a:r>
            <a:endParaRPr lang="en-US" dirty="0"/>
          </a:p>
        </p:txBody>
      </p:sp>
      <p:sp>
        <p:nvSpPr>
          <p:cNvPr id="3" name="Content Placeholder 2"/>
          <p:cNvSpPr>
            <a:spLocks noGrp="1"/>
          </p:cNvSpPr>
          <p:nvPr>
            <p:ph idx="1"/>
          </p:nvPr>
        </p:nvSpPr>
        <p:spPr/>
        <p:txBody>
          <a:bodyPr>
            <a:normAutofit lnSpcReduction="10000"/>
          </a:bodyPr>
          <a:lstStyle/>
          <a:p>
            <a:r>
              <a:rPr lang="en-US" dirty="0" smtClean="0"/>
              <a:t>This leaves us with a spectrum wherein there is only content in the bottom 1/32</a:t>
            </a:r>
            <a:r>
              <a:rPr lang="en-US" baseline="30000" dirty="0" smtClean="0"/>
              <a:t>nd</a:t>
            </a:r>
            <a:r>
              <a:rPr lang="en-US" dirty="0" smtClean="0"/>
              <a:t> of the full band.</a:t>
            </a:r>
          </a:p>
          <a:p>
            <a:r>
              <a:rPr lang="en-US" dirty="0" smtClean="0"/>
              <a:t>But now how do we get values between samples?</a:t>
            </a:r>
          </a:p>
          <a:p>
            <a:endParaRPr lang="en-US" dirty="0"/>
          </a:p>
          <a:p>
            <a:r>
              <a:rPr lang="en-US" dirty="0" smtClean="0"/>
              <a:t>Simple: We interpolate!  Using a short filter, calculated via formula, we can center this short, formula-derived filter at any point between samples.</a:t>
            </a:r>
          </a:p>
          <a:p>
            <a:pPr lvl="1"/>
            <a:r>
              <a:rPr lang="en-US" dirty="0" smtClean="0"/>
              <a:t>As long as that filter has very, very close to the same response up to 1/32 of the final fs/2 at different phases, you’re home free.</a:t>
            </a:r>
          </a:p>
          <a:p>
            <a:pPr lvl="1"/>
            <a:r>
              <a:rPr lang="en-US" dirty="0" smtClean="0"/>
              <a:t>How you calculate such a filter is for another, longer tutorial, but it can be done.   (Windowed </a:t>
            </a:r>
            <a:r>
              <a:rPr lang="en-US" dirty="0" err="1" smtClean="0"/>
              <a:t>sinc</a:t>
            </a:r>
            <a:r>
              <a:rPr lang="en-US" dirty="0" smtClean="0"/>
              <a:t> filter, DC normalized, is a good start)</a:t>
            </a:r>
          </a:p>
        </p:txBody>
      </p:sp>
    </p:spTree>
    <p:extLst>
      <p:ext uri="{BB962C8B-B14F-4D97-AF65-F5344CB8AC3E}">
        <p14:creationId xmlns:p14="http://schemas.microsoft.com/office/powerpoint/2010/main" val="1758815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30481" cy="5811838"/>
          </a:xfrm>
        </p:spPr>
      </p:pic>
      <p:sp>
        <p:nvSpPr>
          <p:cNvPr id="5" name="TextBox 4"/>
          <p:cNvSpPr txBox="1"/>
          <p:nvPr/>
        </p:nvSpPr>
        <p:spPr>
          <a:xfrm>
            <a:off x="3573710" y="5807631"/>
            <a:ext cx="6148030" cy="369332"/>
          </a:xfrm>
          <a:prstGeom prst="rect">
            <a:avLst/>
          </a:prstGeom>
          <a:noFill/>
        </p:spPr>
        <p:txBody>
          <a:bodyPr wrap="none" rtlCol="0">
            <a:spAutoFit/>
          </a:bodyPr>
          <a:lstStyle/>
          <a:p>
            <a:r>
              <a:rPr lang="en-US" dirty="0" smtClean="0"/>
              <a:t>Green are signal and images, Red are spectrally inverted images</a:t>
            </a:r>
            <a:endParaRPr lang="en-US" dirty="0"/>
          </a:p>
        </p:txBody>
      </p:sp>
      <p:sp>
        <p:nvSpPr>
          <p:cNvPr id="3" name="TextBox 2"/>
          <p:cNvSpPr txBox="1"/>
          <p:nvPr/>
        </p:nvSpPr>
        <p:spPr>
          <a:xfrm>
            <a:off x="4653539" y="6235205"/>
            <a:ext cx="3299301" cy="369332"/>
          </a:xfrm>
          <a:prstGeom prst="rect">
            <a:avLst/>
          </a:prstGeom>
          <a:noFill/>
        </p:spPr>
        <p:txBody>
          <a:bodyPr vert="horz" wrap="none" rtlCol="0">
            <a:spAutoFit/>
          </a:bodyPr>
          <a:lstStyle/>
          <a:p>
            <a:r>
              <a:rPr lang="en-US" dirty="0" smtClean="0"/>
              <a:t>Scale is fractions of sampling rate</a:t>
            </a:r>
            <a:endParaRPr lang="en-US" dirty="0"/>
          </a:p>
        </p:txBody>
      </p:sp>
      <p:sp>
        <p:nvSpPr>
          <p:cNvPr id="6" name="TextBox 5"/>
          <p:cNvSpPr txBox="1"/>
          <p:nvPr/>
        </p:nvSpPr>
        <p:spPr>
          <a:xfrm rot="5400000">
            <a:off x="255348" y="3195161"/>
            <a:ext cx="1165704" cy="369332"/>
          </a:xfrm>
          <a:prstGeom prst="rect">
            <a:avLst/>
          </a:prstGeom>
          <a:noFill/>
        </p:spPr>
        <p:txBody>
          <a:bodyPr wrap="none" rtlCol="0">
            <a:spAutoFit/>
          </a:bodyPr>
          <a:lstStyle/>
          <a:p>
            <a:r>
              <a:rPr lang="en-US" dirty="0" smtClean="0"/>
              <a:t>Amplitude</a:t>
            </a:r>
            <a:endParaRPr lang="en-US" dirty="0"/>
          </a:p>
        </p:txBody>
      </p:sp>
    </p:spTree>
    <p:extLst>
      <p:ext uri="{BB962C8B-B14F-4D97-AF65-F5344CB8AC3E}">
        <p14:creationId xmlns:p14="http://schemas.microsoft.com/office/powerpoint/2010/main" val="7100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get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gets us the ability to get an output sample at any arbitrary point relative to the input.  By calculating the right stride between the output points, you can get any sample rate you want, down to the original sampling rate.</a:t>
            </a:r>
          </a:p>
          <a:p>
            <a:r>
              <a:rPr lang="en-US" dirty="0" smtClean="0"/>
              <a:t>Yes, you can take two samples between two of the 32x samples, for instance.  You’re not going to create any more aliasing by doing that, after all.  Just keep your samples periodic, please, at least for our purposes.</a:t>
            </a:r>
          </a:p>
          <a:p>
            <a:endParaRPr lang="en-US" dirty="0"/>
          </a:p>
          <a:p>
            <a:r>
              <a:rPr lang="en-US" dirty="0" smtClean="0"/>
              <a:t>Remember the fractional sample shift? There you go.  Figure out the right phase, and use it every time. Eureka!</a:t>
            </a:r>
          </a:p>
          <a:p>
            <a:endParaRPr lang="en-US" dirty="0"/>
          </a:p>
          <a:p>
            <a:r>
              <a:rPr lang="en-US" dirty="0" smtClean="0"/>
              <a:t>If you only need, say, a half-sample shift, you can do that with the 2x </a:t>
            </a:r>
            <a:r>
              <a:rPr lang="en-US" dirty="0" err="1" smtClean="0"/>
              <a:t>upsample</a:t>
            </a:r>
            <a:r>
              <a:rPr lang="en-US" dirty="0" smtClean="0"/>
              <a:t>, of course, by taking the appropriate phase of high rate samples sent out at the original sample rate.</a:t>
            </a:r>
            <a:endParaRPr lang="en-US" dirty="0"/>
          </a:p>
        </p:txBody>
      </p:sp>
    </p:spTree>
    <p:extLst>
      <p:ext uri="{BB962C8B-B14F-4D97-AF65-F5344CB8AC3E}">
        <p14:creationId xmlns:p14="http://schemas.microsoft.com/office/powerpoint/2010/main" val="2778549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another way to fixed-ratio systems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by using stages, build an impulse response at the high rate, no matter how high.</a:t>
            </a:r>
          </a:p>
          <a:p>
            <a:pPr lvl="1"/>
            <a:r>
              <a:rPr lang="en-US" dirty="0" smtClean="0"/>
              <a:t>This avoids lots of </a:t>
            </a:r>
            <a:r>
              <a:rPr lang="en-US" dirty="0" err="1" smtClean="0"/>
              <a:t>wordlength</a:t>
            </a:r>
            <a:r>
              <a:rPr lang="en-US" dirty="0" smtClean="0"/>
              <a:t> issues</a:t>
            </a:r>
          </a:p>
          <a:p>
            <a:pPr lvl="1"/>
            <a:r>
              <a:rPr lang="en-US" dirty="0" smtClean="0"/>
              <a:t>It can not be optimum but this may not matter</a:t>
            </a:r>
          </a:p>
          <a:p>
            <a:r>
              <a:rPr lang="en-US" dirty="0" smtClean="0"/>
              <a:t>Then, save all of the phases of the fixed-ratio system as separate impulse responses</a:t>
            </a:r>
          </a:p>
          <a:p>
            <a:r>
              <a:rPr lang="en-US" dirty="0" smtClean="0"/>
              <a:t>Use them like you would for a direct conversion</a:t>
            </a:r>
          </a:p>
          <a:p>
            <a:pPr lvl="1"/>
            <a:r>
              <a:rPr lang="en-US" dirty="0" smtClean="0"/>
              <a:t>It’s not as bad as it sounds, you have a mega-filter, but you are breaking it down into many shorter phases</a:t>
            </a:r>
          </a:p>
          <a:p>
            <a:pPr lvl="1"/>
            <a:r>
              <a:rPr lang="en-US" dirty="0" smtClean="0"/>
              <a:t>Then you’re only using one of them per sample.</a:t>
            </a:r>
          </a:p>
          <a:p>
            <a:r>
              <a:rPr lang="en-US" dirty="0" smtClean="0"/>
              <a:t>This does avoid some problems with the interpolation process, which as mentioned above, can </a:t>
            </a:r>
            <a:r>
              <a:rPr lang="en-US" smtClean="0"/>
              <a:t>go wrong.</a:t>
            </a:r>
            <a:endParaRPr lang="en-US" dirty="0"/>
          </a:p>
        </p:txBody>
      </p:sp>
    </p:spTree>
    <p:extLst>
      <p:ext uri="{BB962C8B-B14F-4D97-AF65-F5344CB8AC3E}">
        <p14:creationId xmlns:p14="http://schemas.microsoft.com/office/powerpoint/2010/main" val="190295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even another other way</a:t>
            </a:r>
            <a:endParaRPr lang="en-US" dirty="0"/>
          </a:p>
        </p:txBody>
      </p:sp>
      <p:sp>
        <p:nvSpPr>
          <p:cNvPr id="3" name="Content Placeholder 2"/>
          <p:cNvSpPr>
            <a:spLocks noGrp="1"/>
          </p:cNvSpPr>
          <p:nvPr>
            <p:ph idx="1"/>
          </p:nvPr>
        </p:nvSpPr>
        <p:spPr/>
        <p:txBody>
          <a:bodyPr/>
          <a:lstStyle/>
          <a:p>
            <a:r>
              <a:rPr lang="en-US" dirty="0" smtClean="0"/>
              <a:t>You can go back to   basics, and use  a windowed sin(x)/x filter</a:t>
            </a:r>
          </a:p>
          <a:p>
            <a:pPr lvl="1"/>
            <a:r>
              <a:rPr lang="en-US" dirty="0" smtClean="0"/>
              <a:t>This allows any arbitrary rate change</a:t>
            </a:r>
          </a:p>
          <a:p>
            <a:pPr lvl="1"/>
            <a:r>
              <a:rPr lang="en-US" dirty="0" smtClean="0"/>
              <a:t>It means you have to calculate the windowed filter, perhaps on each sample output.</a:t>
            </a:r>
          </a:p>
          <a:p>
            <a:pPr lvl="1"/>
            <a:endParaRPr lang="en-US" dirty="0"/>
          </a:p>
          <a:p>
            <a:r>
              <a:rPr lang="en-US" dirty="0" smtClean="0"/>
              <a:t>It is as general as general gets.</a:t>
            </a:r>
          </a:p>
          <a:p>
            <a:endParaRPr lang="en-US" dirty="0"/>
          </a:p>
          <a:p>
            <a:r>
              <a:rPr lang="en-US" dirty="0" smtClean="0"/>
              <a:t>It can provide excellent quality at the expense of calculation cost</a:t>
            </a:r>
          </a:p>
          <a:p>
            <a:pPr lvl="1"/>
            <a:r>
              <a:rPr lang="en-US" dirty="0" smtClean="0"/>
              <a:t>Just be careful with the window selection!</a:t>
            </a:r>
            <a:endParaRPr lang="en-US" dirty="0"/>
          </a:p>
        </p:txBody>
      </p:sp>
    </p:spTree>
    <p:extLst>
      <p:ext uri="{BB962C8B-B14F-4D97-AF65-F5344CB8AC3E}">
        <p14:creationId xmlns:p14="http://schemas.microsoft.com/office/powerpoint/2010/main" val="1627734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when you look at it the right way, it’s not really that hard.</a:t>
            </a:r>
            <a:endParaRPr lang="en-US" dirty="0"/>
          </a:p>
        </p:txBody>
      </p:sp>
      <p:sp>
        <p:nvSpPr>
          <p:cNvPr id="3" name="Content Placeholder 2"/>
          <p:cNvSpPr>
            <a:spLocks noGrp="1"/>
          </p:cNvSpPr>
          <p:nvPr>
            <p:ph idx="1"/>
          </p:nvPr>
        </p:nvSpPr>
        <p:spPr/>
        <p:txBody>
          <a:bodyPr/>
          <a:lstStyle/>
          <a:p>
            <a:r>
              <a:rPr lang="en-US" dirty="0" smtClean="0"/>
              <a:t>But how well does this process work?</a:t>
            </a:r>
          </a:p>
          <a:p>
            <a:endParaRPr lang="en-US" dirty="0"/>
          </a:p>
          <a:p>
            <a:r>
              <a:rPr lang="en-US" dirty="0" smtClean="0"/>
              <a:t>Well, that depends 101% on the choice of filters.</a:t>
            </a:r>
          </a:p>
          <a:p>
            <a:pPr lvl="1"/>
            <a:r>
              <a:rPr lang="en-US" dirty="0" smtClean="0"/>
              <a:t>This can be done poorly. It’s happened once or twice. </a:t>
            </a:r>
          </a:p>
          <a:p>
            <a:pPr lvl="1"/>
            <a:r>
              <a:rPr lang="en-US" dirty="0" smtClean="0"/>
              <a:t>By allowing too much in-band ripple, or making filters too short, you can introduce pre-echo</a:t>
            </a:r>
          </a:p>
          <a:p>
            <a:pPr lvl="1"/>
            <a:r>
              <a:rPr lang="en-US" dirty="0" smtClean="0"/>
              <a:t>Some people think symmetric FIR filters in general create pre-echo. That’s not cleanly demonstrated.</a:t>
            </a:r>
          </a:p>
          <a:p>
            <a:pPr lvl="1"/>
            <a:endParaRPr lang="en-US" dirty="0"/>
          </a:p>
          <a:p>
            <a:pPr lvl="1"/>
            <a:r>
              <a:rPr lang="en-US" dirty="0" smtClean="0"/>
              <a:t>So now, we’ll talk a </a:t>
            </a:r>
            <a:r>
              <a:rPr lang="en-US" smtClean="0"/>
              <a:t>bit about filter design.</a:t>
            </a:r>
            <a:endParaRPr lang="en-US"/>
          </a:p>
        </p:txBody>
      </p:sp>
    </p:spTree>
    <p:extLst>
      <p:ext uri="{BB962C8B-B14F-4D97-AF65-F5344CB8AC3E}">
        <p14:creationId xmlns:p14="http://schemas.microsoft.com/office/powerpoint/2010/main" val="3316754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 filter design</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Matlab</a:t>
            </a:r>
            <a:r>
              <a:rPr lang="en-US" dirty="0" smtClean="0"/>
              <a:t> there is a routine called “</a:t>
            </a:r>
            <a:r>
              <a:rPr lang="en-US" dirty="0" err="1" smtClean="0"/>
              <a:t>firpm</a:t>
            </a:r>
            <a:r>
              <a:rPr lang="en-US" dirty="0" smtClean="0"/>
              <a:t>”.</a:t>
            </a:r>
          </a:p>
          <a:p>
            <a:endParaRPr lang="en-US" dirty="0"/>
          </a:p>
          <a:p>
            <a:r>
              <a:rPr lang="en-US" dirty="0" smtClean="0"/>
              <a:t>In Octave there is a routine called “</a:t>
            </a:r>
            <a:r>
              <a:rPr lang="en-US" dirty="0" err="1" smtClean="0"/>
              <a:t>remez</a:t>
            </a:r>
            <a:r>
              <a:rPr lang="en-US" dirty="0" smtClean="0"/>
              <a:t>”.</a:t>
            </a:r>
          </a:p>
          <a:p>
            <a:endParaRPr lang="en-US" dirty="0"/>
          </a:p>
          <a:p>
            <a:r>
              <a:rPr lang="en-US" dirty="0" smtClean="0"/>
              <a:t>They are approximately the same, but </a:t>
            </a:r>
            <a:r>
              <a:rPr lang="en-US" dirty="0" err="1" smtClean="0"/>
              <a:t>Matlab</a:t>
            </a:r>
            <a:r>
              <a:rPr lang="en-US" dirty="0" smtClean="0"/>
              <a:t> uses double precision, this is a case where you do get what you pay for, in a good way.</a:t>
            </a:r>
          </a:p>
          <a:p>
            <a:endParaRPr lang="en-US" dirty="0"/>
          </a:p>
          <a:p>
            <a:r>
              <a:rPr lang="en-US" dirty="0" smtClean="0"/>
              <a:t>For many things, Remez will suffice. The basis of the </a:t>
            </a:r>
            <a:r>
              <a:rPr lang="en-US" dirty="0" err="1" smtClean="0"/>
              <a:t>matlab</a:t>
            </a:r>
            <a:r>
              <a:rPr lang="en-US" dirty="0" smtClean="0"/>
              <a:t> routine is the “</a:t>
            </a:r>
            <a:r>
              <a:rPr lang="en-US" dirty="0" err="1" smtClean="0"/>
              <a:t>remez</a:t>
            </a:r>
            <a:r>
              <a:rPr lang="en-US" dirty="0" smtClean="0"/>
              <a:t> exchange” algorithm after all.</a:t>
            </a:r>
            <a:endParaRPr lang="en-US" dirty="0"/>
          </a:p>
        </p:txBody>
      </p:sp>
    </p:spTree>
    <p:extLst>
      <p:ext uri="{BB962C8B-B14F-4D97-AF65-F5344CB8AC3E}">
        <p14:creationId xmlns:p14="http://schemas.microsoft.com/office/powerpoint/2010/main" val="689733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design 2 filters.</a:t>
            </a:r>
            <a:endParaRPr lang="en-US" dirty="0"/>
          </a:p>
        </p:txBody>
      </p:sp>
      <p:sp>
        <p:nvSpPr>
          <p:cNvPr id="3" name="Content Placeholder 2"/>
          <p:cNvSpPr>
            <a:spLocks noGrp="1"/>
          </p:cNvSpPr>
          <p:nvPr>
            <p:ph idx="1"/>
          </p:nvPr>
        </p:nvSpPr>
        <p:spPr/>
        <p:txBody>
          <a:bodyPr>
            <a:normAutofit lnSpcReduction="10000"/>
          </a:bodyPr>
          <a:lstStyle/>
          <a:p>
            <a:r>
              <a:rPr lang="en-US" dirty="0" smtClean="0"/>
              <a:t>Filter 1, 2 dB passband ripple, 100 dB stop band ripple</a:t>
            </a:r>
          </a:p>
          <a:p>
            <a:r>
              <a:rPr lang="en-US" dirty="0" smtClean="0"/>
              <a:t>Filter 2, 100dB stop band ripple, </a:t>
            </a:r>
            <a:r>
              <a:rPr lang="en-US" dirty="0" err="1" smtClean="0"/>
              <a:t>equiripple</a:t>
            </a:r>
            <a:r>
              <a:rPr lang="en-US" dirty="0" smtClean="0"/>
              <a:t> in passband (that means that the passband ripple is </a:t>
            </a:r>
            <a:r>
              <a:rPr lang="en-US" dirty="0" err="1" smtClean="0"/>
              <a:t>teeeeny</a:t>
            </a:r>
            <a:r>
              <a:rPr lang="en-US" dirty="0" smtClean="0"/>
              <a:t>-tiny.</a:t>
            </a:r>
          </a:p>
          <a:p>
            <a:pPr lvl="1"/>
            <a:r>
              <a:rPr lang="en-US" dirty="0" smtClean="0"/>
              <a:t>Seems like a serious overkill?</a:t>
            </a:r>
          </a:p>
          <a:p>
            <a:pPr lvl="1"/>
            <a:r>
              <a:rPr lang="en-US" dirty="0" smtClean="0"/>
              <a:t>Don’t be so sure of that. Let’s plot the filter responses first.</a:t>
            </a:r>
          </a:p>
          <a:p>
            <a:pPr lvl="1"/>
            <a:endParaRPr lang="en-US" dirty="0"/>
          </a:p>
          <a:p>
            <a:r>
              <a:rPr lang="en-US" dirty="0" smtClean="0"/>
              <a:t>Both filters will be at a sampling rate of 2, with a passband of .45 and a stop band starting at .5 (a classic 2x conversion filter)</a:t>
            </a:r>
          </a:p>
          <a:p>
            <a:r>
              <a:rPr lang="en-US" dirty="0" smtClean="0"/>
              <a:t>This means that the call to </a:t>
            </a:r>
            <a:r>
              <a:rPr lang="en-US" dirty="0" err="1" smtClean="0"/>
              <a:t>firpm</a:t>
            </a:r>
            <a:r>
              <a:rPr lang="en-US" dirty="0" smtClean="0"/>
              <a:t>/Remez will be</a:t>
            </a:r>
          </a:p>
          <a:p>
            <a:pPr lvl="1"/>
            <a:r>
              <a:rPr lang="en-US" dirty="0" err="1" smtClean="0"/>
              <a:t>Firpm</a:t>
            </a:r>
            <a:r>
              <a:rPr lang="en-US" dirty="0" smtClean="0"/>
              <a:t>(length,[0 .45/2 .5/1 1],[1 1 0 0],[weight 1])</a:t>
            </a:r>
          </a:p>
          <a:p>
            <a:pPr lvl="1"/>
            <a:r>
              <a:rPr lang="en-US" dirty="0" smtClean="0"/>
              <a:t>If you want that explained, I’m willing if you’re ready.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0917224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1 (200 taps):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01" y="2269529"/>
            <a:ext cx="5334000" cy="4000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868" y="2269529"/>
            <a:ext cx="5334000" cy="4000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901" y="0"/>
            <a:ext cx="6630099" cy="2355034"/>
          </a:xfrm>
          <a:prstGeom prst="rect">
            <a:avLst/>
          </a:prstGeom>
        </p:spPr>
      </p:pic>
      <p:sp>
        <p:nvSpPr>
          <p:cNvPr id="7" name="TextBox 6"/>
          <p:cNvSpPr txBox="1"/>
          <p:nvPr/>
        </p:nvSpPr>
        <p:spPr>
          <a:xfrm>
            <a:off x="6811861" y="763687"/>
            <a:ext cx="651140" cy="400110"/>
          </a:xfrm>
          <a:prstGeom prst="rect">
            <a:avLst/>
          </a:prstGeom>
          <a:noFill/>
        </p:spPr>
        <p:txBody>
          <a:bodyPr wrap="none" rtlCol="0">
            <a:spAutoFit/>
          </a:bodyPr>
          <a:lstStyle/>
          <a:p>
            <a:r>
              <a:rPr lang="en-US" sz="1000" dirty="0" smtClean="0"/>
              <a:t>Pre-echo</a:t>
            </a:r>
          </a:p>
          <a:p>
            <a:r>
              <a:rPr lang="en-US" sz="1000" dirty="0" smtClean="0"/>
              <a:t>Anyone?</a:t>
            </a:r>
            <a:endParaRPr lang="en-US" sz="1000" dirty="0"/>
          </a:p>
        </p:txBody>
      </p:sp>
      <p:cxnSp>
        <p:nvCxnSpPr>
          <p:cNvPr id="9" name="Straight Arrow Connector 8"/>
          <p:cNvCxnSpPr/>
          <p:nvPr/>
        </p:nvCxnSpPr>
        <p:spPr>
          <a:xfrm flipH="1">
            <a:off x="6644081" y="1283516"/>
            <a:ext cx="302003" cy="496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56763" y="6390173"/>
            <a:ext cx="8176470" cy="369332"/>
          </a:xfrm>
          <a:prstGeom prst="rect">
            <a:avLst/>
          </a:prstGeom>
        </p:spPr>
        <p:txBody>
          <a:bodyPr wrap="square">
            <a:spAutoFit/>
          </a:bodyPr>
          <a:lstStyle/>
          <a:p>
            <a:r>
              <a:rPr lang="en-US" dirty="0" err="1">
                <a:solidFill>
                  <a:srgbClr val="000000"/>
                </a:solidFill>
                <a:latin typeface="Courier New" panose="02070309020205020404" pitchFamily="49" charset="0"/>
              </a:rPr>
              <a:t>firpm</a:t>
            </a:r>
            <a:r>
              <a:rPr lang="en-US" dirty="0">
                <a:solidFill>
                  <a:srgbClr val="000000"/>
                </a:solidFill>
                <a:latin typeface="Courier New" panose="02070309020205020404" pitchFamily="49" charset="0"/>
              </a:rPr>
              <a:t>(200,[0 .45/2 .5/2 1],[1 1 0 0],[.00005 1])</a:t>
            </a:r>
          </a:p>
        </p:txBody>
      </p:sp>
    </p:spTree>
    <p:extLst>
      <p:ext uri="{BB962C8B-B14F-4D97-AF65-F5344CB8AC3E}">
        <p14:creationId xmlns:p14="http://schemas.microsoft.com/office/powerpoint/2010/main" val="147069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608977"/>
            <a:ext cx="5334000" cy="3884666"/>
          </a:xfrm>
          <a:prstGeom prst="rect">
            <a:avLst/>
          </a:prstGeom>
        </p:spPr>
      </p:pic>
      <p:sp>
        <p:nvSpPr>
          <p:cNvPr id="2" name="Title 1"/>
          <p:cNvSpPr>
            <a:spLocks noGrp="1"/>
          </p:cNvSpPr>
          <p:nvPr>
            <p:ph type="title"/>
          </p:nvPr>
        </p:nvSpPr>
        <p:spPr/>
        <p:txBody>
          <a:bodyPr/>
          <a:lstStyle/>
          <a:p>
            <a:r>
              <a:rPr lang="en-US" dirty="0" smtClean="0"/>
              <a:t>Filter 2 (488 taps)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8384"/>
            <a:ext cx="5334000" cy="4000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69" y="430460"/>
            <a:ext cx="5334000" cy="2178516"/>
          </a:xfrm>
          <a:prstGeom prst="rect">
            <a:avLst/>
          </a:prstGeom>
        </p:spPr>
      </p:pic>
      <p:sp>
        <p:nvSpPr>
          <p:cNvPr id="7" name="Rectangle 6"/>
          <p:cNvSpPr/>
          <p:nvPr/>
        </p:nvSpPr>
        <p:spPr>
          <a:xfrm>
            <a:off x="2824115" y="6488668"/>
            <a:ext cx="5285421" cy="369332"/>
          </a:xfrm>
          <a:prstGeom prst="rect">
            <a:avLst/>
          </a:prstGeom>
        </p:spPr>
        <p:txBody>
          <a:bodyPr wrap="none">
            <a:spAutoFit/>
          </a:bodyPr>
          <a:lstStyle/>
          <a:p>
            <a:r>
              <a:rPr lang="en-US" dirty="0" err="1">
                <a:solidFill>
                  <a:srgbClr val="000000"/>
                </a:solidFill>
                <a:latin typeface="Courier New" panose="02070309020205020404" pitchFamily="49" charset="0"/>
              </a:rPr>
              <a:t>firpm</a:t>
            </a:r>
            <a:r>
              <a:rPr lang="en-US" dirty="0">
                <a:solidFill>
                  <a:srgbClr val="000000"/>
                </a:solidFill>
                <a:latin typeface="Courier New" panose="02070309020205020404" pitchFamily="49" charset="0"/>
              </a:rPr>
              <a:t>(488,[0 .45/2 .5/2 1],[1 1 0 0])</a:t>
            </a:r>
          </a:p>
        </p:txBody>
      </p:sp>
    </p:spTree>
    <p:extLst>
      <p:ext uri="{BB962C8B-B14F-4D97-AF65-F5344CB8AC3E}">
        <p14:creationId xmlns:p14="http://schemas.microsoft.com/office/powerpoint/2010/main" val="3506502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0570"/>
            <a:ext cx="12192000" cy="5767430"/>
          </a:xfrm>
        </p:spPr>
      </p:pic>
      <p:sp>
        <p:nvSpPr>
          <p:cNvPr id="2" name="Title 1"/>
          <p:cNvSpPr>
            <a:spLocks noGrp="1"/>
          </p:cNvSpPr>
          <p:nvPr>
            <p:ph type="title"/>
          </p:nvPr>
        </p:nvSpPr>
        <p:spPr>
          <a:xfrm>
            <a:off x="838200" y="188956"/>
            <a:ext cx="10515600" cy="1325563"/>
          </a:xfrm>
        </p:spPr>
        <p:txBody>
          <a:bodyPr/>
          <a:lstStyle/>
          <a:p>
            <a:r>
              <a:rPr lang="en-US" dirty="0" smtClean="0"/>
              <a:t>Let’s plot them over each other now</a:t>
            </a:r>
            <a:endParaRPr lang="en-US" dirty="0"/>
          </a:p>
        </p:txBody>
      </p:sp>
      <p:sp>
        <p:nvSpPr>
          <p:cNvPr id="5" name="TextBox 4"/>
          <p:cNvSpPr txBox="1"/>
          <p:nvPr/>
        </p:nvSpPr>
        <p:spPr>
          <a:xfrm>
            <a:off x="3665989" y="5536734"/>
            <a:ext cx="4005264" cy="369332"/>
          </a:xfrm>
          <a:prstGeom prst="rect">
            <a:avLst/>
          </a:prstGeom>
          <a:noFill/>
        </p:spPr>
        <p:txBody>
          <a:bodyPr wrap="none" rtlCol="0">
            <a:spAutoFit/>
          </a:bodyPr>
          <a:lstStyle/>
          <a:p>
            <a:r>
              <a:rPr lang="en-US" dirty="0" smtClean="0"/>
              <a:t>Close to 20dB difference at -100 samples</a:t>
            </a:r>
            <a:endParaRPr lang="en-US" dirty="0"/>
          </a:p>
        </p:txBody>
      </p:sp>
      <p:cxnSp>
        <p:nvCxnSpPr>
          <p:cNvPr id="9" name="Straight Arrow Connector 8"/>
          <p:cNvCxnSpPr/>
          <p:nvPr/>
        </p:nvCxnSpPr>
        <p:spPr>
          <a:xfrm flipH="1" flipV="1">
            <a:off x="4538444" y="5167618"/>
            <a:ext cx="687897" cy="36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64476" y="2174789"/>
            <a:ext cx="1366784" cy="646331"/>
          </a:xfrm>
          <a:prstGeom prst="rect">
            <a:avLst/>
          </a:prstGeom>
          <a:noFill/>
        </p:spPr>
        <p:txBody>
          <a:bodyPr wrap="none" rtlCol="0">
            <a:spAutoFit/>
          </a:bodyPr>
          <a:lstStyle/>
          <a:p>
            <a:r>
              <a:rPr lang="en-US" dirty="0" smtClean="0"/>
              <a:t>Red: Filter 1</a:t>
            </a:r>
          </a:p>
          <a:p>
            <a:r>
              <a:rPr lang="en-US" dirty="0" smtClean="0"/>
              <a:t>Blue: Filter 2</a:t>
            </a:r>
            <a:endParaRPr lang="en-US" dirty="0"/>
          </a:p>
        </p:txBody>
      </p:sp>
    </p:spTree>
    <p:extLst>
      <p:ext uri="{BB962C8B-B14F-4D97-AF65-F5344CB8AC3E}">
        <p14:creationId xmlns:p14="http://schemas.microsoft.com/office/powerpoint/2010/main" val="2922515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an extreme example, of course</a:t>
            </a:r>
            <a:endParaRPr lang="en-US" dirty="0"/>
          </a:p>
        </p:txBody>
      </p:sp>
      <p:sp>
        <p:nvSpPr>
          <p:cNvPr id="3" name="Content Placeholder 2"/>
          <p:cNvSpPr>
            <a:spLocks noGrp="1"/>
          </p:cNvSpPr>
          <p:nvPr>
            <p:ph idx="1"/>
          </p:nvPr>
        </p:nvSpPr>
        <p:spPr/>
        <p:txBody>
          <a:bodyPr/>
          <a:lstStyle/>
          <a:p>
            <a:r>
              <a:rPr lang="en-US" dirty="0" smtClean="0"/>
              <a:t>But the message is clear, do not try to squeeze every bit of performance out of your DSP algorithm</a:t>
            </a:r>
          </a:p>
          <a:p>
            <a:endParaRPr lang="en-US" dirty="0"/>
          </a:p>
          <a:p>
            <a:r>
              <a:rPr lang="en-US" dirty="0" smtClean="0"/>
              <a:t>The ripple in the first filter is also audible</a:t>
            </a:r>
          </a:p>
          <a:p>
            <a:endParaRPr lang="en-US" dirty="0"/>
          </a:p>
          <a:p>
            <a:r>
              <a:rPr lang="en-US" dirty="0" smtClean="0"/>
              <a:t>I think it’s 50% ripple, 50% pre-echo. In any case, results like this are audible</a:t>
            </a:r>
          </a:p>
          <a:p>
            <a:endParaRPr lang="en-US" dirty="0"/>
          </a:p>
          <a:p>
            <a:r>
              <a:rPr lang="en-US" dirty="0" smtClean="0">
                <a:solidFill>
                  <a:srgbClr val="FF0000"/>
                </a:solidFill>
              </a:rPr>
              <a:t>And, yes, there used to be boxes like that out there </a:t>
            </a:r>
            <a:r>
              <a:rPr lang="en-US" dirty="0" smtClean="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22146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rules:</a:t>
            </a:r>
            <a:endParaRPr lang="en-US" dirty="0"/>
          </a:p>
        </p:txBody>
      </p:sp>
      <p:sp>
        <p:nvSpPr>
          <p:cNvPr id="3" name="Content Placeholder 2"/>
          <p:cNvSpPr>
            <a:spLocks noGrp="1"/>
          </p:cNvSpPr>
          <p:nvPr>
            <p:ph idx="1"/>
          </p:nvPr>
        </p:nvSpPr>
        <p:spPr>
          <a:xfrm>
            <a:off x="737532" y="2714858"/>
            <a:ext cx="10515600" cy="2503094"/>
          </a:xfrm>
        </p:spPr>
        <p:txBody>
          <a:bodyPr/>
          <a:lstStyle/>
          <a:p>
            <a:pPr marL="514350" indent="-514350">
              <a:buFont typeface="+mj-lt"/>
              <a:buAutoNum type="arabicPeriod"/>
            </a:pPr>
            <a:r>
              <a:rPr lang="en-US" dirty="0" smtClean="0"/>
              <a:t>Don’t leave anything but the original signal</a:t>
            </a:r>
          </a:p>
          <a:p>
            <a:pPr marL="514350" indent="-514350">
              <a:buFont typeface="+mj-lt"/>
              <a:buAutoNum type="arabicPeriod"/>
            </a:pPr>
            <a:endParaRPr lang="en-US" dirty="0"/>
          </a:p>
          <a:p>
            <a:pPr marL="514350" indent="-514350">
              <a:buFont typeface="+mj-lt"/>
              <a:buAutoNum type="arabicPeriod"/>
            </a:pPr>
            <a:r>
              <a:rPr lang="en-US" dirty="0" smtClean="0"/>
              <a:t>Whatever you do, never, EVER, under any circumstances, overlap a signal with an image. That’s called “aliasing”.</a:t>
            </a:r>
          </a:p>
        </p:txBody>
      </p:sp>
    </p:spTree>
    <p:extLst>
      <p:ext uri="{BB962C8B-B14F-4D97-AF65-F5344CB8AC3E}">
        <p14:creationId xmlns:p14="http://schemas.microsoft.com/office/powerpoint/2010/main" val="4268306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to IIR filters, </a:t>
            </a:r>
            <a:r>
              <a:rPr lang="en-US" dirty="0" err="1" smtClean="0"/>
              <a:t>apodizing</a:t>
            </a:r>
            <a:r>
              <a:rPr lang="en-US" dirty="0" smtClean="0"/>
              <a:t> filters, and the like:</a:t>
            </a:r>
            <a:endParaRPr lang="en-US" dirty="0"/>
          </a:p>
        </p:txBody>
      </p:sp>
      <p:sp>
        <p:nvSpPr>
          <p:cNvPr id="3" name="Content Placeholder 2"/>
          <p:cNvSpPr>
            <a:spLocks noGrp="1"/>
          </p:cNvSpPr>
          <p:nvPr>
            <p:ph idx="1"/>
          </p:nvPr>
        </p:nvSpPr>
        <p:spPr/>
        <p:txBody>
          <a:bodyPr/>
          <a:lstStyle/>
          <a:p>
            <a:r>
              <a:rPr lang="en-US" dirty="0" smtClean="0"/>
              <a:t>Unless this is for a stringently power-limited low-fi application, forget IIR filters.</a:t>
            </a:r>
          </a:p>
          <a:p>
            <a:pPr lvl="1"/>
            <a:r>
              <a:rPr lang="en-US" dirty="0" smtClean="0"/>
              <a:t>For quality, you will need frightening word lengths</a:t>
            </a:r>
          </a:p>
          <a:p>
            <a:pPr lvl="1"/>
            <a:r>
              <a:rPr lang="en-US" dirty="0" smtClean="0"/>
              <a:t>You will have to be very careful in filter design</a:t>
            </a:r>
          </a:p>
          <a:p>
            <a:pPr marL="457200" lvl="1" indent="0">
              <a:buNone/>
            </a:pPr>
            <a:r>
              <a:rPr lang="en-US" dirty="0" smtClean="0"/>
              <a:t>And</a:t>
            </a:r>
          </a:p>
          <a:p>
            <a:pPr lvl="1"/>
            <a:r>
              <a:rPr lang="en-US" dirty="0" smtClean="0"/>
              <a:t>There will be phase shift (relative to constant delay). You can take some of that out by using multiple </a:t>
            </a:r>
            <a:r>
              <a:rPr lang="en-US" dirty="0" err="1" smtClean="0"/>
              <a:t>allpass</a:t>
            </a:r>
            <a:r>
              <a:rPr lang="en-US" dirty="0" smtClean="0"/>
              <a:t> filters. Now your FLOPS goes right back up into FIR range.  Why bother?</a:t>
            </a:r>
          </a:p>
          <a:p>
            <a:r>
              <a:rPr lang="en-US" dirty="0" err="1" smtClean="0"/>
              <a:t>Apodizing</a:t>
            </a:r>
            <a:r>
              <a:rPr lang="en-US" dirty="0" smtClean="0"/>
              <a:t> filters are a variety of different proprietary filters. I can explain the basics, but I’m not in that proprietorship.</a:t>
            </a:r>
            <a:endParaRPr lang="en-US" dirty="0"/>
          </a:p>
        </p:txBody>
      </p:sp>
    </p:spTree>
    <p:extLst>
      <p:ext uri="{BB962C8B-B14F-4D97-AF65-F5344CB8AC3E}">
        <p14:creationId xmlns:p14="http://schemas.microsoft.com/office/powerpoint/2010/main" val="3611848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of filter design options</a:t>
            </a:r>
            <a:endParaRPr lang="en-US" dirty="0"/>
          </a:p>
        </p:txBody>
      </p:sp>
      <p:sp>
        <p:nvSpPr>
          <p:cNvPr id="3" name="Content Placeholder 2"/>
          <p:cNvSpPr>
            <a:spLocks noGrp="1"/>
          </p:cNvSpPr>
          <p:nvPr>
            <p:ph idx="1"/>
          </p:nvPr>
        </p:nvSpPr>
        <p:spPr>
          <a:xfrm>
            <a:off x="838200" y="1333850"/>
            <a:ext cx="10515600" cy="5377343"/>
          </a:xfrm>
        </p:spPr>
        <p:txBody>
          <a:bodyPr>
            <a:normAutofit/>
          </a:bodyPr>
          <a:lstStyle/>
          <a:p>
            <a:pPr marL="514350" indent="-514350">
              <a:buFont typeface="+mj-lt"/>
              <a:buAutoNum type="arabicPeriod"/>
            </a:pPr>
            <a:r>
              <a:rPr lang="en-US" dirty="0"/>
              <a:t>W</a:t>
            </a:r>
            <a:r>
              <a:rPr lang="en-US" dirty="0" smtClean="0"/>
              <a:t>e will generate a symmetric FIR (33 taps for ease of viewing) shown in black on the next page.</a:t>
            </a:r>
          </a:p>
          <a:p>
            <a:pPr marL="514350" indent="-514350">
              <a:buFont typeface="+mj-lt"/>
              <a:buAutoNum type="arabicPeriod"/>
            </a:pPr>
            <a:r>
              <a:rPr lang="en-US" dirty="0" smtClean="0"/>
              <a:t>We will then move all of the roots outside of the unit circle inside the unit circle (minimum phase) (green)</a:t>
            </a:r>
          </a:p>
          <a:p>
            <a:pPr marL="514350" indent="-514350">
              <a:buFont typeface="+mj-lt"/>
              <a:buAutoNum type="arabicPeriod"/>
            </a:pPr>
            <a:r>
              <a:rPr lang="en-US" dirty="0" smtClean="0"/>
              <a:t>We will move all the inside ones out (maximum phase) – Note, this is exactly the time response of 2) except reversed in time. (red)</a:t>
            </a:r>
          </a:p>
          <a:p>
            <a:pPr marL="514350" indent="-514350">
              <a:buFont typeface="+mj-lt"/>
              <a:buAutoNum type="arabicPeriod"/>
            </a:pPr>
            <a:endParaRPr lang="en-US" dirty="0"/>
          </a:p>
          <a:p>
            <a:pPr marL="514350" indent="-514350">
              <a:buFont typeface="+mj-lt"/>
              <a:buAutoNum type="arabicPeriod"/>
            </a:pPr>
            <a:r>
              <a:rPr lang="en-US" dirty="0" smtClean="0"/>
              <a:t>The point is that you can move any complex pair that is not on the unit circle either in or out, and generate a variety of filters with exactly the same magnitude response.</a:t>
            </a:r>
          </a:p>
          <a:p>
            <a:pPr marL="514350" indent="-514350">
              <a:buFont typeface="+mj-lt"/>
              <a:buAutoNum type="arabicPeriod"/>
            </a:pPr>
            <a:r>
              <a:rPr lang="en-US" dirty="0" smtClean="0"/>
              <a:t>This takes ginormous mantissa resolution for very long filters. I’m not doing that. </a:t>
            </a:r>
            <a:r>
              <a:rPr lang="en-US" dirty="0" err="1" smtClean="0"/>
              <a:t>Scipy</a:t>
            </a:r>
            <a:r>
              <a:rPr lang="en-US" dirty="0" smtClean="0"/>
              <a:t> users may play all they want in this pasture.</a:t>
            </a:r>
          </a:p>
          <a:p>
            <a:endParaRPr lang="en-US" dirty="0"/>
          </a:p>
        </p:txBody>
      </p:sp>
    </p:spTree>
    <p:extLst>
      <p:ext uri="{BB962C8B-B14F-4D97-AF65-F5344CB8AC3E}">
        <p14:creationId xmlns:p14="http://schemas.microsoft.com/office/powerpoint/2010/main" val="3950982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699544"/>
            <a:ext cx="5334000" cy="31584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714"/>
            <a:ext cx="5334000" cy="29822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34000" cy="4000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986" y="0"/>
            <a:ext cx="5334000" cy="4000500"/>
          </a:xfrm>
          <a:prstGeom prst="rect">
            <a:avLst/>
          </a:prstGeom>
        </p:spPr>
      </p:pic>
      <p:sp>
        <p:nvSpPr>
          <p:cNvPr id="8" name="TextBox 7"/>
          <p:cNvSpPr txBox="1"/>
          <p:nvPr/>
        </p:nvSpPr>
        <p:spPr>
          <a:xfrm>
            <a:off x="2999162" y="528398"/>
            <a:ext cx="671979" cy="369332"/>
          </a:xfrm>
          <a:prstGeom prst="rect">
            <a:avLst/>
          </a:prstGeom>
          <a:noFill/>
        </p:spPr>
        <p:txBody>
          <a:bodyPr wrap="none" rtlCol="0">
            <a:spAutoFit/>
          </a:bodyPr>
          <a:lstStyle/>
          <a:p>
            <a:r>
              <a:rPr lang="en-US" dirty="0" smtClean="0"/>
              <a:t>black</a:t>
            </a:r>
            <a:endParaRPr lang="en-US" dirty="0"/>
          </a:p>
        </p:txBody>
      </p:sp>
      <p:sp>
        <p:nvSpPr>
          <p:cNvPr id="9" name="TextBox 8"/>
          <p:cNvSpPr txBox="1"/>
          <p:nvPr/>
        </p:nvSpPr>
        <p:spPr>
          <a:xfrm>
            <a:off x="9655729" y="472713"/>
            <a:ext cx="723468" cy="369332"/>
          </a:xfrm>
          <a:prstGeom prst="rect">
            <a:avLst/>
          </a:prstGeom>
          <a:noFill/>
        </p:spPr>
        <p:txBody>
          <a:bodyPr wrap="none" rtlCol="0">
            <a:spAutoFit/>
          </a:bodyPr>
          <a:lstStyle/>
          <a:p>
            <a:r>
              <a:rPr lang="en-US" dirty="0" smtClean="0"/>
              <a:t>green</a:t>
            </a:r>
            <a:endParaRPr lang="en-US" dirty="0"/>
          </a:p>
        </p:txBody>
      </p:sp>
      <p:sp>
        <p:nvSpPr>
          <p:cNvPr id="10" name="TextBox 9"/>
          <p:cNvSpPr txBox="1"/>
          <p:nvPr/>
        </p:nvSpPr>
        <p:spPr>
          <a:xfrm>
            <a:off x="2999162" y="4211273"/>
            <a:ext cx="499047" cy="369332"/>
          </a:xfrm>
          <a:prstGeom prst="rect">
            <a:avLst/>
          </a:prstGeom>
          <a:noFill/>
        </p:spPr>
        <p:txBody>
          <a:bodyPr wrap="none" rtlCol="0">
            <a:spAutoFit/>
          </a:bodyPr>
          <a:lstStyle/>
          <a:p>
            <a:r>
              <a:rPr lang="en-US" dirty="0" smtClean="0"/>
              <a:t>red</a:t>
            </a:r>
            <a:endParaRPr lang="en-US" dirty="0"/>
          </a:p>
        </p:txBody>
      </p:sp>
      <p:sp>
        <p:nvSpPr>
          <p:cNvPr id="11" name="TextBox 10"/>
          <p:cNvSpPr txBox="1"/>
          <p:nvPr/>
        </p:nvSpPr>
        <p:spPr>
          <a:xfrm>
            <a:off x="8334513" y="6048462"/>
            <a:ext cx="2380973" cy="369332"/>
          </a:xfrm>
          <a:prstGeom prst="rect">
            <a:avLst/>
          </a:prstGeom>
          <a:noFill/>
        </p:spPr>
        <p:txBody>
          <a:bodyPr wrap="none" rtlCol="0">
            <a:spAutoFit/>
          </a:bodyPr>
          <a:lstStyle/>
          <a:p>
            <a:r>
              <a:rPr lang="en-US" dirty="0" smtClean="0"/>
              <a:t>All 3 impulse responses</a:t>
            </a:r>
            <a:endParaRPr lang="en-US" dirty="0"/>
          </a:p>
        </p:txBody>
      </p:sp>
    </p:spTree>
    <p:extLst>
      <p:ext uri="{BB962C8B-B14F-4D97-AF65-F5344CB8AC3E}">
        <p14:creationId xmlns:p14="http://schemas.microsoft.com/office/powerpoint/2010/main" val="252355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filter there are 8 pairs of zeros you can move.</a:t>
            </a:r>
            <a:endParaRPr lang="en-US" dirty="0"/>
          </a:p>
        </p:txBody>
      </p:sp>
      <p:sp>
        <p:nvSpPr>
          <p:cNvPr id="3" name="Content Placeholder 2"/>
          <p:cNvSpPr>
            <a:spLocks noGrp="1"/>
          </p:cNvSpPr>
          <p:nvPr>
            <p:ph idx="1"/>
          </p:nvPr>
        </p:nvSpPr>
        <p:spPr/>
        <p:txBody>
          <a:bodyPr/>
          <a:lstStyle/>
          <a:p>
            <a:r>
              <a:rPr lang="en-US" dirty="0" smtClean="0"/>
              <a:t>That means, practically speaking, you can have two positions for each of the 8 pairs.</a:t>
            </a:r>
          </a:p>
          <a:p>
            <a:r>
              <a:rPr lang="en-US" dirty="0" smtClean="0"/>
              <a:t>That means you can have 2^8</a:t>
            </a:r>
            <a:r>
              <a:rPr lang="en-US" baseline="30000" dirty="0" smtClean="0"/>
              <a:t>th</a:t>
            </a:r>
            <a:r>
              <a:rPr lang="en-US" dirty="0" smtClean="0"/>
              <a:t> different impulse responses for the same magnitude response</a:t>
            </a:r>
          </a:p>
          <a:p>
            <a:pPr lvl="1"/>
            <a:r>
              <a:rPr lang="en-US" dirty="0" smtClean="0"/>
              <a:t>Some of those may be identical, since there are pairs of pairs of zeros in any symmetric FIR, so the real answer for a symmetric  FIR will be 3^4.</a:t>
            </a:r>
          </a:p>
          <a:p>
            <a:pPr lvl="1"/>
            <a:r>
              <a:rPr lang="en-US" dirty="0" smtClean="0"/>
              <a:t>For each pair of PAIRS, you can have both inside, one each, or both outside.</a:t>
            </a:r>
          </a:p>
          <a:p>
            <a:endParaRPr lang="en-US" dirty="0"/>
          </a:p>
          <a:p>
            <a:r>
              <a:rPr lang="en-US" dirty="0" smtClean="0"/>
              <a:t>How to pick the best one is left to the reader.</a:t>
            </a:r>
            <a:endParaRPr lang="en-US" dirty="0"/>
          </a:p>
        </p:txBody>
      </p:sp>
    </p:spTree>
    <p:extLst>
      <p:ext uri="{BB962C8B-B14F-4D97-AF65-F5344CB8AC3E}">
        <p14:creationId xmlns:p14="http://schemas.microsoft.com/office/powerpoint/2010/main" val="2573134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387" y="2556219"/>
            <a:ext cx="3705225" cy="3057525"/>
          </a:xfrm>
          <a:prstGeom prst="rect">
            <a:avLst/>
          </a:prstGeom>
        </p:spPr>
      </p:pic>
    </p:spTree>
    <p:extLst>
      <p:ext uri="{BB962C8B-B14F-4D97-AF65-F5344CB8AC3E}">
        <p14:creationId xmlns:p14="http://schemas.microsoft.com/office/powerpoint/2010/main" val="39825743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478172"/>
            <a:ext cx="10515600" cy="5889072"/>
          </a:xfrm>
        </p:spPr>
        <p:txBody>
          <a:bodyPr>
            <a:normAutofit/>
          </a:bodyPr>
          <a:lstStyle/>
          <a:p>
            <a:pPr algn="ctr"/>
            <a:r>
              <a:rPr lang="en-US" dirty="0" smtClean="0"/>
              <a:t>Time for Break</a:t>
            </a:r>
            <a:br>
              <a:rPr lang="en-US" dirty="0" smtClean="0"/>
            </a:br>
            <a:r>
              <a:rPr lang="en-US" dirty="0" smtClean="0"/>
              <a:t>then</a:t>
            </a:r>
            <a:br>
              <a:rPr lang="en-US" dirty="0" smtClean="0"/>
            </a:br>
            <a:r>
              <a:rPr lang="en-US" dirty="0" smtClean="0"/>
              <a:t>Some simple tests of SRC’s</a:t>
            </a:r>
            <a:endParaRPr lang="en-US" dirty="0"/>
          </a:p>
        </p:txBody>
      </p:sp>
    </p:spTree>
    <p:extLst>
      <p:ext uri="{BB962C8B-B14F-4D97-AF65-F5344CB8AC3E}">
        <p14:creationId xmlns:p14="http://schemas.microsoft.com/office/powerpoint/2010/main" val="3954651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SRC’s – what do we need to know?</a:t>
            </a:r>
            <a:endParaRPr lang="en-US" dirty="0"/>
          </a:p>
        </p:txBody>
      </p:sp>
      <p:sp>
        <p:nvSpPr>
          <p:cNvPr id="3" name="Content Placeholder 2"/>
          <p:cNvSpPr>
            <a:spLocks noGrp="1"/>
          </p:cNvSpPr>
          <p:nvPr>
            <p:ph idx="1"/>
          </p:nvPr>
        </p:nvSpPr>
        <p:spPr/>
        <p:txBody>
          <a:bodyPr/>
          <a:lstStyle/>
          <a:p>
            <a:r>
              <a:rPr lang="en-US" dirty="0" smtClean="0"/>
              <a:t>Does it cleanly get rid of imaging?</a:t>
            </a:r>
          </a:p>
          <a:p>
            <a:r>
              <a:rPr lang="en-US" dirty="0" smtClean="0"/>
              <a:t>Does it get rid of aliasing?</a:t>
            </a:r>
          </a:p>
          <a:p>
            <a:r>
              <a:rPr lang="en-US" dirty="0" smtClean="0"/>
              <a:t>How much does it intrude into the bandwidth of the lowest sampling rate involved?</a:t>
            </a:r>
          </a:p>
          <a:p>
            <a:r>
              <a:rPr lang="en-US" dirty="0" smtClean="0"/>
              <a:t>How flat is the frequency response?</a:t>
            </a:r>
          </a:p>
        </p:txBody>
      </p:sp>
    </p:spTree>
    <p:extLst>
      <p:ext uri="{BB962C8B-B14F-4D97-AF65-F5344CB8AC3E}">
        <p14:creationId xmlns:p14="http://schemas.microsoft.com/office/powerpoint/2010/main" val="2899895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a:t>
            </a:r>
            <a:endParaRPr lang="en-US" dirty="0"/>
          </a:p>
        </p:txBody>
      </p:sp>
      <p:sp>
        <p:nvSpPr>
          <p:cNvPr id="3" name="Content Placeholder 2"/>
          <p:cNvSpPr>
            <a:spLocks noGrp="1"/>
          </p:cNvSpPr>
          <p:nvPr>
            <p:ph idx="1"/>
          </p:nvPr>
        </p:nvSpPr>
        <p:spPr/>
        <p:txBody>
          <a:bodyPr/>
          <a:lstStyle/>
          <a:p>
            <a:r>
              <a:rPr lang="en-US" dirty="0" smtClean="0"/>
              <a:t>You can use the method in the FFT workshop to measure the frequency response directly.</a:t>
            </a:r>
          </a:p>
          <a:p>
            <a:r>
              <a:rPr lang="en-US" dirty="0" smtClean="0"/>
              <a:t>This will recover the filter impulse response as well.</a:t>
            </a:r>
          </a:p>
          <a:p>
            <a:endParaRPr lang="en-US" dirty="0"/>
          </a:p>
          <a:p>
            <a:r>
              <a:rPr lang="en-US" dirty="0" smtClean="0"/>
              <a:t>I don’t plan to cover that further this time.</a:t>
            </a:r>
            <a:endParaRPr lang="en-US" dirty="0"/>
          </a:p>
        </p:txBody>
      </p:sp>
    </p:spTree>
    <p:extLst>
      <p:ext uri="{BB962C8B-B14F-4D97-AF65-F5344CB8AC3E}">
        <p14:creationId xmlns:p14="http://schemas.microsoft.com/office/powerpoint/2010/main" val="36548048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9038" y="117693"/>
            <a:ext cx="6096000" cy="6001643"/>
          </a:xfrm>
          <a:prstGeom prst="rect">
            <a:avLst/>
          </a:prstGeom>
        </p:spPr>
        <p:txBody>
          <a:bodyPr>
            <a:spAutoFit/>
          </a:bodyPr>
          <a:lstStyle/>
          <a:p>
            <a:r>
              <a:rPr lang="en-US" sz="1600" dirty="0" err="1">
                <a:solidFill>
                  <a:srgbClr val="000000"/>
                </a:solidFill>
                <a:latin typeface="Courier New" panose="02070309020205020404" pitchFamily="49" charset="0"/>
              </a:rPr>
              <a:t>clc</a:t>
            </a:r>
            <a:endParaRPr lang="en-US" sz="1600" dirty="0">
              <a:solidFill>
                <a:srgbClr val="000000"/>
              </a:solidFill>
              <a:latin typeface="Courier New" panose="02070309020205020404" pitchFamily="49" charset="0"/>
            </a:endParaRPr>
          </a:p>
          <a:p>
            <a:r>
              <a:rPr lang="en-US" sz="1600" dirty="0">
                <a:solidFill>
                  <a:srgbClr val="000000"/>
                </a:solidFill>
                <a:latin typeface="Courier New" panose="02070309020205020404" pitchFamily="49" charset="0"/>
              </a:rPr>
              <a:t>clear </a:t>
            </a:r>
            <a:r>
              <a:rPr lang="en-US" sz="1600" dirty="0">
                <a:solidFill>
                  <a:srgbClr val="A020F0"/>
                </a:solidFill>
                <a:latin typeface="Courier New" panose="02070309020205020404" pitchFamily="49" charset="0"/>
              </a:rPr>
              <a:t>all</a:t>
            </a:r>
          </a:p>
          <a:p>
            <a:r>
              <a:rPr lang="en-US" sz="1600" dirty="0">
                <a:solidFill>
                  <a:srgbClr val="000000"/>
                </a:solidFill>
                <a:latin typeface="Courier New" panose="02070309020205020404" pitchFamily="49" charset="0"/>
              </a:rPr>
              <a:t>close </a:t>
            </a:r>
            <a:r>
              <a:rPr lang="en-US" sz="1600" dirty="0">
                <a:solidFill>
                  <a:srgbClr val="A020F0"/>
                </a:solidFill>
                <a:latin typeface="Courier New" panose="02070309020205020404" pitchFamily="49" charset="0"/>
              </a:rPr>
              <a:t>all</a:t>
            </a:r>
          </a:p>
          <a:p>
            <a:r>
              <a:rPr lang="en-US" sz="1600" dirty="0">
                <a:solidFill>
                  <a:srgbClr val="A020F0"/>
                </a:solidFill>
                <a:latin typeface="Courier New" panose="02070309020205020404" pitchFamily="49" charset="0"/>
              </a:rPr>
              <a:t> </a:t>
            </a:r>
          </a:p>
          <a:p>
            <a:r>
              <a:rPr lang="en-US" sz="1600" dirty="0" err="1">
                <a:solidFill>
                  <a:srgbClr val="000000"/>
                </a:solidFill>
                <a:latin typeface="Courier New" panose="02070309020205020404" pitchFamily="49" charset="0"/>
              </a:rPr>
              <a:t>len</a:t>
            </a:r>
            <a:r>
              <a:rPr lang="en-US" sz="1600" dirty="0">
                <a:solidFill>
                  <a:srgbClr val="000000"/>
                </a:solidFill>
                <a:latin typeface="Courier New" panose="02070309020205020404" pitchFamily="49" charset="0"/>
              </a:rPr>
              <a:t>=2^18;</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fs=48000;</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a:t>
            </a:r>
          </a:p>
          <a:p>
            <a:r>
              <a:rPr lang="en-US" sz="1600" dirty="0" err="1">
                <a:solidFill>
                  <a:srgbClr val="000000"/>
                </a:solidFill>
                <a:latin typeface="Courier New" panose="02070309020205020404" pitchFamily="49" charset="0"/>
              </a:rPr>
              <a:t>xt</a:t>
            </a:r>
            <a:r>
              <a:rPr lang="en-US" sz="1600" dirty="0">
                <a:solidFill>
                  <a:srgbClr val="000000"/>
                </a:solidFill>
                <a:latin typeface="Courier New" panose="02070309020205020404" pitchFamily="49" charset="0"/>
              </a:rPr>
              <a:t>(1:len,1:2)=0;</a:t>
            </a:r>
          </a:p>
          <a:p>
            <a:r>
              <a:rPr lang="en-US" sz="1600" dirty="0">
                <a:solidFill>
                  <a:srgbClr val="000000"/>
                </a:solidFill>
                <a:latin typeface="Courier New" panose="02070309020205020404" pitchFamily="49" charset="0"/>
              </a:rPr>
              <a:t> </a:t>
            </a:r>
          </a:p>
          <a:p>
            <a:r>
              <a:rPr lang="en-US" sz="1600" dirty="0">
                <a:solidFill>
                  <a:srgbClr val="0000FF"/>
                </a:solidFill>
                <a:latin typeface="Courier New" panose="02070309020205020404" pitchFamily="49" charset="0"/>
              </a:rPr>
              <a:t>for</a:t>
            </a:r>
            <a:r>
              <a:rPr lang="en-US" sz="1600" dirty="0">
                <a:solidFill>
                  <a:srgbClr val="000000"/>
                </a:solidFill>
                <a:latin typeface="Courier New" panose="02070309020205020404" pitchFamily="49" charset="0"/>
              </a:rPr>
              <a:t> ii=179:487:(</a:t>
            </a:r>
            <a:r>
              <a:rPr lang="en-US" sz="1600" dirty="0" err="1">
                <a:solidFill>
                  <a:srgbClr val="000000"/>
                </a:solidFill>
                <a:latin typeface="Courier New" panose="02070309020205020404" pitchFamily="49" charset="0"/>
              </a:rPr>
              <a:t>len</a:t>
            </a:r>
            <a:r>
              <a:rPr lang="en-US" sz="1600" dirty="0">
                <a:solidFill>
                  <a:srgbClr val="000000"/>
                </a:solidFill>
                <a:latin typeface="Courier New" panose="02070309020205020404" pitchFamily="49" charset="0"/>
              </a:rPr>
              <a:t>/2)</a:t>
            </a:r>
          </a:p>
          <a:p>
            <a:r>
              <a:rPr lang="en-US" sz="1600" dirty="0">
                <a:solidFill>
                  <a:srgbClr val="000000"/>
                </a:solidFill>
                <a:latin typeface="Courier New" panose="02070309020205020404" pitchFamily="49" charset="0"/>
              </a:rPr>
              <a:t>    phi=2*pi*rand();</a:t>
            </a: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xt</a:t>
            </a:r>
            <a:r>
              <a:rPr lang="en-US" sz="1600" dirty="0">
                <a:solidFill>
                  <a:srgbClr val="000000"/>
                </a:solidFill>
                <a:latin typeface="Courier New" panose="02070309020205020404" pitchFamily="49" charset="0"/>
              </a:rPr>
              <a:t>(ii,1)=1/ii*(cos(phi)+</a:t>
            </a:r>
            <a:r>
              <a:rPr lang="en-US" sz="1600" dirty="0" err="1">
                <a:solidFill>
                  <a:srgbClr val="000000"/>
                </a:solidFill>
                <a:latin typeface="Courier New" panose="02070309020205020404" pitchFamily="49" charset="0"/>
              </a:rPr>
              <a:t>i</a:t>
            </a:r>
            <a:r>
              <a:rPr lang="en-US" sz="1600" dirty="0">
                <a:solidFill>
                  <a:srgbClr val="000000"/>
                </a:solidFill>
                <a:latin typeface="Courier New" panose="02070309020205020404" pitchFamily="49" charset="0"/>
              </a:rPr>
              <a:t>*sin(phi));</a:t>
            </a:r>
          </a:p>
          <a:p>
            <a:r>
              <a:rPr lang="en-US" sz="1600" dirty="0">
                <a:solidFill>
                  <a:srgbClr val="000000"/>
                </a:solidFill>
                <a:latin typeface="Courier New" panose="02070309020205020404" pitchFamily="49" charset="0"/>
              </a:rPr>
              <a:t>    phi=2*pi*rand();</a:t>
            </a:r>
          </a:p>
          <a:p>
            <a:r>
              <a:rPr lang="sv-SE" sz="1600" dirty="0">
                <a:solidFill>
                  <a:srgbClr val="000000"/>
                </a:solidFill>
                <a:latin typeface="Courier New" panose="02070309020205020404" pitchFamily="49" charset="0"/>
              </a:rPr>
              <a:t>    xt(ii,2)=1/(ii+2)*(cos(phi)+i*sin(phi));</a:t>
            </a:r>
          </a:p>
          <a:p>
            <a:r>
              <a:rPr lang="en-US" sz="1600" dirty="0">
                <a:solidFill>
                  <a:srgbClr val="0000FF"/>
                </a:solidFill>
                <a:latin typeface="Courier New" panose="02070309020205020404" pitchFamily="49" charset="0"/>
              </a:rPr>
              <a:t>end</a:t>
            </a:r>
          </a:p>
          <a:p>
            <a:r>
              <a:rPr lang="fr-FR" sz="1600" dirty="0" err="1">
                <a:solidFill>
                  <a:srgbClr val="000000"/>
                </a:solidFill>
                <a:latin typeface="Courier New" panose="02070309020205020404" pitchFamily="49" charset="0"/>
              </a:rPr>
              <a:t>xt</a:t>
            </a:r>
            <a:r>
              <a:rPr lang="fr-FR" sz="1600" dirty="0">
                <a:solidFill>
                  <a:srgbClr val="000000"/>
                </a:solidFill>
                <a:latin typeface="Courier New" panose="02070309020205020404" pitchFamily="49" charset="0"/>
              </a:rPr>
              <a:t>(</a:t>
            </a:r>
            <a:r>
              <a:rPr lang="fr-FR" sz="1600" dirty="0" err="1">
                <a:solidFill>
                  <a:srgbClr val="000000"/>
                </a:solidFill>
                <a:latin typeface="Courier New" panose="02070309020205020404" pitchFamily="49" charset="0"/>
              </a:rPr>
              <a:t>len</a:t>
            </a:r>
            <a:r>
              <a:rPr lang="fr-FR" sz="1600" dirty="0">
                <a:solidFill>
                  <a:srgbClr val="000000"/>
                </a:solidFill>
                <a:latin typeface="Courier New" panose="02070309020205020404" pitchFamily="49" charset="0"/>
              </a:rPr>
              <a:t>:-1:(</a:t>
            </a:r>
            <a:r>
              <a:rPr lang="fr-FR" sz="1600" dirty="0" err="1">
                <a:solidFill>
                  <a:srgbClr val="000000"/>
                </a:solidFill>
                <a:latin typeface="Courier New" panose="02070309020205020404" pitchFamily="49" charset="0"/>
              </a:rPr>
              <a:t>len</a:t>
            </a:r>
            <a:r>
              <a:rPr lang="fr-FR" sz="1600" dirty="0">
                <a:solidFill>
                  <a:srgbClr val="000000"/>
                </a:solidFill>
                <a:latin typeface="Courier New" panose="02070309020205020404" pitchFamily="49" charset="0"/>
              </a:rPr>
              <a:t>/2+2), 1:2)=</a:t>
            </a:r>
            <a:r>
              <a:rPr lang="fr-FR" sz="1600" dirty="0" err="1">
                <a:solidFill>
                  <a:srgbClr val="000000"/>
                </a:solidFill>
                <a:latin typeface="Courier New" panose="02070309020205020404" pitchFamily="49" charset="0"/>
              </a:rPr>
              <a:t>conj</a:t>
            </a:r>
            <a:r>
              <a:rPr lang="fr-FR" sz="1600" dirty="0">
                <a:solidFill>
                  <a:srgbClr val="000000"/>
                </a:solidFill>
                <a:latin typeface="Courier New" panose="02070309020205020404" pitchFamily="49" charset="0"/>
              </a:rPr>
              <a:t>(</a:t>
            </a:r>
            <a:r>
              <a:rPr lang="fr-FR" sz="1600" dirty="0" err="1">
                <a:solidFill>
                  <a:srgbClr val="000000"/>
                </a:solidFill>
                <a:latin typeface="Courier New" panose="02070309020205020404" pitchFamily="49" charset="0"/>
              </a:rPr>
              <a:t>xt</a:t>
            </a:r>
            <a:r>
              <a:rPr lang="fr-FR" sz="1600" dirty="0">
                <a:solidFill>
                  <a:srgbClr val="000000"/>
                </a:solidFill>
                <a:latin typeface="Courier New" panose="02070309020205020404" pitchFamily="49" charset="0"/>
              </a:rPr>
              <a:t>(2:(</a:t>
            </a:r>
            <a:r>
              <a:rPr lang="fr-FR" sz="1600" dirty="0" err="1">
                <a:solidFill>
                  <a:srgbClr val="000000"/>
                </a:solidFill>
                <a:latin typeface="Courier New" panose="02070309020205020404" pitchFamily="49" charset="0"/>
              </a:rPr>
              <a:t>len</a:t>
            </a:r>
            <a:r>
              <a:rPr lang="fr-FR" sz="1600" dirty="0">
                <a:solidFill>
                  <a:srgbClr val="000000"/>
                </a:solidFill>
                <a:latin typeface="Courier New" panose="02070309020205020404" pitchFamily="49" charset="0"/>
              </a:rPr>
              <a:t>/2),1:2));</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x=</a:t>
            </a:r>
            <a:r>
              <a:rPr lang="en-US" sz="1600" dirty="0" err="1">
                <a:solidFill>
                  <a:srgbClr val="000000"/>
                </a:solidFill>
                <a:latin typeface="Courier New" panose="02070309020205020404" pitchFamily="49" charset="0"/>
              </a:rPr>
              <a:t>ifft</a:t>
            </a:r>
            <a:r>
              <a:rPr lang="en-US" sz="1600" dirty="0">
                <a:solidFill>
                  <a:srgbClr val="000000"/>
                </a:solidFill>
                <a:latin typeface="Courier New" panose="02070309020205020404" pitchFamily="49" charset="0"/>
              </a:rPr>
              <a:t>(</a:t>
            </a:r>
            <a:r>
              <a:rPr lang="en-US" sz="1600" dirty="0" err="1">
                <a:solidFill>
                  <a:srgbClr val="000000"/>
                </a:solidFill>
                <a:latin typeface="Courier New" panose="02070309020205020404" pitchFamily="49" charset="0"/>
              </a:rPr>
              <a:t>xt</a:t>
            </a:r>
            <a:r>
              <a:rPr lang="en-US" sz="1600"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x=x/(max(max(x)))*.99</a:t>
            </a:r>
            <a:r>
              <a:rPr lang="en-US" sz="1600" dirty="0" smtClean="0">
                <a:solidFill>
                  <a:srgbClr val="000000"/>
                </a:solidFill>
                <a:latin typeface="Courier New" panose="02070309020205020404" pitchFamily="49" charset="0"/>
              </a:rPr>
              <a:t>; </a:t>
            </a:r>
          </a:p>
          <a:p>
            <a:r>
              <a:rPr lang="en-US" sz="1600" dirty="0" err="1" smtClean="0">
                <a:solidFill>
                  <a:srgbClr val="000000"/>
                </a:solidFill>
                <a:latin typeface="Courier New" panose="02070309020205020404" pitchFamily="49" charset="0"/>
              </a:rPr>
              <a:t>wavwrite</a:t>
            </a:r>
            <a:r>
              <a:rPr lang="en-US" sz="1600" dirty="0" smtClean="0">
                <a:solidFill>
                  <a:srgbClr val="000000"/>
                </a:solidFill>
                <a:latin typeface="Courier New" panose="02070309020205020404" pitchFamily="49" charset="0"/>
              </a:rPr>
              <a:t>(</a:t>
            </a:r>
            <a:r>
              <a:rPr lang="en-US" sz="1600" dirty="0" err="1" smtClean="0">
                <a:solidFill>
                  <a:srgbClr val="000000"/>
                </a:solidFill>
                <a:latin typeface="Courier New" panose="02070309020205020404" pitchFamily="49" charset="0"/>
              </a:rPr>
              <a:t>x,fs</a:t>
            </a:r>
            <a:r>
              <a:rPr lang="en-US" sz="1600" dirty="0" smtClean="0">
                <a:solidFill>
                  <a:srgbClr val="000000"/>
                </a:solidFill>
                <a:latin typeface="Courier New" panose="02070309020205020404" pitchFamily="49" charset="0"/>
              </a:rPr>
              <a:t>, 16, ‘</a:t>
            </a:r>
            <a:r>
              <a:rPr lang="en-US" sz="1600" dirty="0" err="1" smtClean="0">
                <a:solidFill>
                  <a:srgbClr val="000000"/>
                </a:solidFill>
                <a:latin typeface="Courier New" panose="02070309020205020404" pitchFamily="49" charset="0"/>
              </a:rPr>
              <a:t>bzzzt</a:t>
            </a:r>
            <a:r>
              <a:rPr lang="en-US" sz="1600" dirty="0" smtClean="0">
                <a:solidFill>
                  <a:srgbClr val="000000"/>
                </a:solidFill>
                <a:latin typeface="Courier New" panose="02070309020205020404" pitchFamily="49" charset="0"/>
              </a:rPr>
              <a:t>’)</a:t>
            </a:r>
            <a:endParaRPr lang="en-US" sz="1600" dirty="0">
              <a:solidFill>
                <a:srgbClr val="000000"/>
              </a:solidFill>
              <a:latin typeface="Courier New" panose="02070309020205020404" pitchFamily="49" charset="0"/>
            </a:endParaRPr>
          </a:p>
        </p:txBody>
      </p:sp>
      <p:sp>
        <p:nvSpPr>
          <p:cNvPr id="6" name="TextBox 5"/>
          <p:cNvSpPr txBox="1"/>
          <p:nvPr/>
        </p:nvSpPr>
        <p:spPr>
          <a:xfrm>
            <a:off x="654341" y="587229"/>
            <a:ext cx="4815281" cy="1323439"/>
          </a:xfrm>
          <a:prstGeom prst="rect">
            <a:avLst/>
          </a:prstGeom>
          <a:noFill/>
        </p:spPr>
        <p:txBody>
          <a:bodyPr wrap="square" rtlCol="0">
            <a:spAutoFit/>
          </a:bodyPr>
          <a:lstStyle/>
          <a:p>
            <a:r>
              <a:rPr lang="en-US" sz="4000" dirty="0" smtClean="0"/>
              <a:t>How to generate a signal for SRC testing</a:t>
            </a:r>
            <a:endParaRPr lang="en-US" sz="4000" dirty="0"/>
          </a:p>
        </p:txBody>
      </p:sp>
      <p:sp>
        <p:nvSpPr>
          <p:cNvPr id="7" name="TextBox 6"/>
          <p:cNvSpPr txBox="1"/>
          <p:nvPr/>
        </p:nvSpPr>
        <p:spPr>
          <a:xfrm>
            <a:off x="805343" y="2508308"/>
            <a:ext cx="4513277" cy="2585323"/>
          </a:xfrm>
          <a:prstGeom prst="rect">
            <a:avLst/>
          </a:prstGeom>
          <a:noFill/>
        </p:spPr>
        <p:txBody>
          <a:bodyPr wrap="square" rtlCol="0">
            <a:spAutoFit/>
          </a:bodyPr>
          <a:lstStyle/>
          <a:p>
            <a:r>
              <a:rPr lang="en-US" dirty="0" smtClean="0"/>
              <a:t>This script generates a signal that has a slowly decreasing spectrum, which makes it similar to real signals, with a few exceptions.</a:t>
            </a:r>
          </a:p>
          <a:p>
            <a:endParaRPr lang="en-US" dirty="0"/>
          </a:p>
          <a:p>
            <a:pPr marL="342900" indent="-342900">
              <a:buAutoNum type="arabicParenR"/>
            </a:pPr>
            <a:r>
              <a:rPr lang="en-US" dirty="0" smtClean="0"/>
              <a:t>It is unlikely for images to line up with an original frequency in the signal</a:t>
            </a:r>
          </a:p>
          <a:p>
            <a:pPr marL="342900" indent="-342900">
              <a:buAutoNum type="arabicParenR"/>
            </a:pPr>
            <a:r>
              <a:rPr lang="en-US" dirty="0" smtClean="0"/>
              <a:t>It extends as close to fs/2 as is possible in the original</a:t>
            </a:r>
          </a:p>
          <a:p>
            <a:pPr marL="342900" indent="-342900">
              <a:buAutoNum type="arabicParenR"/>
            </a:pPr>
            <a:r>
              <a:rPr lang="en-US" dirty="0" smtClean="0"/>
              <a:t>It has substantial energy</a:t>
            </a:r>
            <a:endParaRPr lang="en-US" dirty="0"/>
          </a:p>
        </p:txBody>
      </p:sp>
    </p:spTree>
    <p:extLst>
      <p:ext uri="{BB962C8B-B14F-4D97-AF65-F5344CB8AC3E}">
        <p14:creationId xmlns:p14="http://schemas.microsoft.com/office/powerpoint/2010/main" val="2010739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script: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clc</a:t>
            </a:r>
            <a:endParaRPr lang="en-US" dirty="0"/>
          </a:p>
          <a:p>
            <a:pPr marL="0" indent="0">
              <a:buNone/>
            </a:pPr>
            <a:r>
              <a:rPr lang="en-US" dirty="0"/>
              <a:t>clear all</a:t>
            </a:r>
          </a:p>
          <a:p>
            <a:pPr marL="0" indent="0">
              <a:buNone/>
            </a:pPr>
            <a:r>
              <a:rPr lang="en-US" dirty="0"/>
              <a:t>close all</a:t>
            </a:r>
          </a:p>
          <a:p>
            <a:pPr marL="0" indent="0">
              <a:buNone/>
            </a:pPr>
            <a:r>
              <a:rPr lang="en-US" dirty="0"/>
              <a:t> </a:t>
            </a:r>
          </a:p>
          <a:p>
            <a:pPr marL="0" indent="0">
              <a:buNone/>
            </a:pPr>
            <a:r>
              <a:rPr lang="en-US" dirty="0"/>
              <a:t>[x, fs]=</a:t>
            </a:r>
            <a:r>
              <a:rPr lang="en-US" dirty="0" err="1"/>
              <a:t>wavread</a:t>
            </a:r>
            <a:r>
              <a:rPr lang="en-US" dirty="0"/>
              <a:t>('</a:t>
            </a:r>
            <a:r>
              <a:rPr lang="en-US" dirty="0" err="1"/>
              <a:t>bzzzt</a:t>
            </a:r>
            <a:r>
              <a:rPr lang="en-US" dirty="0"/>
              <a:t>');</a:t>
            </a:r>
          </a:p>
          <a:p>
            <a:pPr marL="0" indent="0">
              <a:buNone/>
            </a:pPr>
            <a:r>
              <a:rPr lang="en-US" dirty="0" err="1"/>
              <a:t>xt</a:t>
            </a:r>
            <a:r>
              <a:rPr lang="en-US" dirty="0"/>
              <a:t>=</a:t>
            </a:r>
            <a:r>
              <a:rPr lang="en-US" dirty="0" err="1"/>
              <a:t>fft</a:t>
            </a:r>
            <a:r>
              <a:rPr lang="en-US" dirty="0"/>
              <a:t>(x);</a:t>
            </a:r>
          </a:p>
          <a:p>
            <a:pPr marL="0" indent="0">
              <a:buNone/>
            </a:pPr>
            <a:r>
              <a:rPr lang="en-US" dirty="0" err="1"/>
              <a:t>semilogy</a:t>
            </a:r>
            <a:r>
              <a:rPr lang="en-US" dirty="0"/>
              <a:t>(abs(</a:t>
            </a:r>
            <a:r>
              <a:rPr lang="en-US" dirty="0" err="1"/>
              <a:t>xt</a:t>
            </a:r>
            <a:r>
              <a:rPr lang="en-US" dirty="0"/>
              <a:t>));</a:t>
            </a:r>
          </a:p>
          <a:p>
            <a:pPr marL="0" indent="0">
              <a:buNone/>
            </a:pPr>
            <a:r>
              <a:rPr lang="en-US" dirty="0"/>
              <a:t>lab=</a:t>
            </a:r>
            <a:r>
              <a:rPr lang="en-US" dirty="0" err="1"/>
              <a:t>sprintf</a:t>
            </a:r>
            <a:r>
              <a:rPr lang="en-US" dirty="0"/>
              <a:t>('Sampling rate is %d ',fs);</a:t>
            </a:r>
          </a:p>
          <a:p>
            <a:pPr marL="0" indent="0">
              <a:buNone/>
            </a:pPr>
            <a:r>
              <a:rPr lang="en-US" dirty="0"/>
              <a:t>title(lab)</a:t>
            </a:r>
          </a:p>
          <a:p>
            <a:pPr marL="0" indent="0">
              <a:buNone/>
            </a:pPr>
            <a:r>
              <a:rPr lang="en-US" dirty="0"/>
              <a:t> </a:t>
            </a:r>
          </a:p>
          <a:p>
            <a:pPr marL="0" indent="0">
              <a:buNone/>
            </a:pPr>
            <a:endParaRPr lang="en-US" dirty="0"/>
          </a:p>
          <a:p>
            <a:pPr marL="0" indent="0">
              <a:buNone/>
            </a:pPr>
            <a:endParaRPr lang="en-US" dirty="0"/>
          </a:p>
        </p:txBody>
      </p:sp>
      <p:sp>
        <p:nvSpPr>
          <p:cNvPr id="4" name="TextBox 3"/>
          <p:cNvSpPr txBox="1"/>
          <p:nvPr/>
        </p:nvSpPr>
        <p:spPr>
          <a:xfrm>
            <a:off x="6535024" y="1073791"/>
            <a:ext cx="5092117" cy="2585323"/>
          </a:xfrm>
          <a:prstGeom prst="rect">
            <a:avLst/>
          </a:prstGeom>
          <a:noFill/>
        </p:spPr>
        <p:txBody>
          <a:bodyPr wrap="square" rtlCol="0">
            <a:spAutoFit/>
          </a:bodyPr>
          <a:lstStyle/>
          <a:p>
            <a:r>
              <a:rPr lang="en-US" dirty="0" smtClean="0"/>
              <a:t>This plots the spectrum of a stereo file that’s not too </a:t>
            </a:r>
            <a:r>
              <a:rPr lang="en-US" dirty="0" err="1" smtClean="0"/>
              <a:t>too</a:t>
            </a:r>
            <a:r>
              <a:rPr lang="en-US" dirty="0" smtClean="0"/>
              <a:t> long.</a:t>
            </a:r>
          </a:p>
          <a:p>
            <a:endParaRPr lang="en-US" dirty="0"/>
          </a:p>
          <a:p>
            <a:r>
              <a:rPr lang="en-US" dirty="0" smtClean="0"/>
              <a:t>The next page will show the overall (both positive and negative frequency) power response, both as a whole and zoomed in for detail.</a:t>
            </a:r>
          </a:p>
          <a:p>
            <a:endParaRPr lang="en-US" dirty="0"/>
          </a:p>
          <a:p>
            <a:r>
              <a:rPr lang="en-US" dirty="0" smtClean="0"/>
              <a:t>You can use this on both the original or the SRC converted signals.</a:t>
            </a:r>
            <a:endParaRPr lang="en-US" dirty="0"/>
          </a:p>
        </p:txBody>
      </p:sp>
    </p:spTree>
    <p:extLst>
      <p:ext uri="{BB962C8B-B14F-4D97-AF65-F5344CB8AC3E}">
        <p14:creationId xmlns:p14="http://schemas.microsoft.com/office/powerpoint/2010/main" val="143566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4556"/>
          </a:xfrm>
        </p:spPr>
        <p:txBody>
          <a:bodyPr>
            <a:normAutofit/>
          </a:bodyPr>
          <a:lstStyle/>
          <a:p>
            <a:r>
              <a:rPr lang="en-US" dirty="0" smtClean="0"/>
              <a:t>Just to show how you can do something wrong, we will </a:t>
            </a:r>
            <a:r>
              <a:rPr lang="en-US" dirty="0" err="1" smtClean="0"/>
              <a:t>downsample</a:t>
            </a:r>
            <a:r>
              <a:rPr lang="en-US" dirty="0" smtClean="0"/>
              <a:t> by just throwing out every other sample.</a:t>
            </a:r>
            <a:endParaRPr lang="en-US" dirty="0"/>
          </a:p>
        </p:txBody>
      </p:sp>
    </p:spTree>
    <p:extLst>
      <p:ext uri="{BB962C8B-B14F-4D97-AF65-F5344CB8AC3E}">
        <p14:creationId xmlns:p14="http://schemas.microsoft.com/office/powerpoint/2010/main" val="3231134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2" y="0"/>
            <a:ext cx="6196889"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6375632" cy="6858000"/>
          </a:xfrm>
          <a:prstGeom prst="rect">
            <a:avLst/>
          </a:prstGeom>
        </p:spPr>
      </p:pic>
    </p:spTree>
    <p:extLst>
      <p:ext uri="{BB962C8B-B14F-4D97-AF65-F5344CB8AC3E}">
        <p14:creationId xmlns:p14="http://schemas.microsoft.com/office/powerpoint/2010/main" val="2775661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2178"/>
          </a:xfrm>
        </p:spPr>
        <p:txBody>
          <a:bodyPr>
            <a:normAutofit/>
          </a:bodyPr>
          <a:lstStyle/>
          <a:p>
            <a:r>
              <a:rPr lang="en-US" dirty="0" smtClean="0"/>
              <a:t>So, you can see that this signal goes very, very close to fs/2, has lots of energy, and very distinct line structure.   It is not harmonic.</a:t>
            </a:r>
            <a:endParaRPr lang="en-US" dirty="0"/>
          </a:p>
        </p:txBody>
      </p:sp>
    </p:spTree>
    <p:extLst>
      <p:ext uri="{BB962C8B-B14F-4D97-AF65-F5344CB8AC3E}">
        <p14:creationId xmlns:p14="http://schemas.microsoft.com/office/powerpoint/2010/main" val="3512110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Shove it through an SRC</a:t>
            </a:r>
          </a:p>
          <a:p>
            <a:endParaRPr lang="en-US" dirty="0"/>
          </a:p>
          <a:p>
            <a:r>
              <a:rPr lang="en-US" dirty="0" smtClean="0"/>
              <a:t>See what comes out</a:t>
            </a:r>
            <a:endParaRPr lang="en-US" dirty="0"/>
          </a:p>
        </p:txBody>
      </p:sp>
    </p:spTree>
    <p:extLst>
      <p:ext uri="{BB962C8B-B14F-4D97-AF65-F5344CB8AC3E}">
        <p14:creationId xmlns:p14="http://schemas.microsoft.com/office/powerpoint/2010/main" val="2157217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 good </a:t>
            </a:r>
            <a:r>
              <a:rPr lang="en-US" dirty="0" err="1" smtClean="0"/>
              <a:t>resampler</a:t>
            </a:r>
            <a:r>
              <a:rPr lang="en-US" dirty="0" smtClean="0"/>
              <a:t> – let’s call it </a:t>
            </a:r>
            <a:r>
              <a:rPr lang="en-US" dirty="0" err="1" smtClean="0"/>
              <a:t>resampler</a:t>
            </a:r>
            <a:r>
              <a:rPr lang="en-US" dirty="0" smtClean="0"/>
              <a:t> A+  (source is 48K)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0688"/>
            <a:ext cx="12192000" cy="5167312"/>
          </a:xfrm>
          <a:prstGeom prst="rect">
            <a:avLst/>
          </a:prstGeom>
        </p:spPr>
      </p:pic>
    </p:spTree>
    <p:extLst>
      <p:ext uri="{BB962C8B-B14F-4D97-AF65-F5344CB8AC3E}">
        <p14:creationId xmlns:p14="http://schemas.microsoft.com/office/powerpoint/2010/main" val="25272588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zoomed 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605" y="1426128"/>
            <a:ext cx="10100789" cy="5431872"/>
          </a:xfrm>
          <a:prstGeom prst="rect">
            <a:avLst/>
          </a:prstGeom>
        </p:spPr>
      </p:pic>
    </p:spTree>
    <p:extLst>
      <p:ext uri="{BB962C8B-B14F-4D97-AF65-F5344CB8AC3E}">
        <p14:creationId xmlns:p14="http://schemas.microsoft.com/office/powerpoint/2010/main" val="12113735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2178"/>
          </a:xfrm>
        </p:spPr>
        <p:txBody>
          <a:bodyPr/>
          <a:lstStyle/>
          <a:p>
            <a:r>
              <a:rPr lang="en-US" dirty="0" smtClean="0"/>
              <a:t>Just what the doctor ordered! </a:t>
            </a:r>
            <a:endParaRPr lang="en-US" dirty="0"/>
          </a:p>
        </p:txBody>
      </p:sp>
    </p:spTree>
    <p:extLst>
      <p:ext uri="{BB962C8B-B14F-4D97-AF65-F5344CB8AC3E}">
        <p14:creationId xmlns:p14="http://schemas.microsoft.com/office/powerpoint/2010/main" val="11263853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09172"/>
          </a:xfrm>
        </p:spPr>
        <p:txBody>
          <a:bodyPr>
            <a:normAutofit/>
          </a:bodyPr>
          <a:lstStyle/>
          <a:p>
            <a:r>
              <a:rPr lang="en-US" dirty="0" smtClean="0"/>
              <a:t>Next, we will do 48-88 with what we shall call “</a:t>
            </a:r>
            <a:r>
              <a:rPr lang="en-US" dirty="0" err="1" smtClean="0"/>
              <a:t>Resampler</a:t>
            </a:r>
            <a:r>
              <a:rPr lang="en-US" dirty="0" smtClean="0"/>
              <a:t> F-”</a:t>
            </a:r>
            <a:endParaRPr lang="en-US" dirty="0"/>
          </a:p>
        </p:txBody>
      </p:sp>
    </p:spTree>
    <p:extLst>
      <p:ext uri="{BB962C8B-B14F-4D97-AF65-F5344CB8AC3E}">
        <p14:creationId xmlns:p14="http://schemas.microsoft.com/office/powerpoint/2010/main" val="255968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5132658" y="1979802"/>
            <a:ext cx="1926681" cy="369332"/>
          </a:xfrm>
          <a:prstGeom prst="rect">
            <a:avLst/>
          </a:prstGeom>
          <a:noFill/>
        </p:spPr>
        <p:txBody>
          <a:bodyPr wrap="none" rtlCol="0">
            <a:spAutoFit/>
          </a:bodyPr>
          <a:lstStyle/>
          <a:p>
            <a:r>
              <a:rPr lang="en-US" dirty="0" smtClean="0"/>
              <a:t>Unfiltered imaging</a:t>
            </a:r>
            <a:endParaRPr lang="en-US" dirty="0"/>
          </a:p>
        </p:txBody>
      </p:sp>
      <p:cxnSp>
        <p:nvCxnSpPr>
          <p:cNvPr id="7" name="Straight Arrow Connector 6"/>
          <p:cNvCxnSpPr/>
          <p:nvPr/>
        </p:nvCxnSpPr>
        <p:spPr>
          <a:xfrm flipH="1">
            <a:off x="4211273" y="2474752"/>
            <a:ext cx="796955" cy="536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96418" y="2432807"/>
            <a:ext cx="771788" cy="61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46459" y="2349134"/>
            <a:ext cx="167780" cy="21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25299" y="2349134"/>
            <a:ext cx="159391" cy="23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18514" y="872564"/>
            <a:ext cx="1707390" cy="369332"/>
          </a:xfrm>
          <a:prstGeom prst="rect">
            <a:avLst/>
          </a:prstGeom>
          <a:noFill/>
        </p:spPr>
        <p:txBody>
          <a:bodyPr wrap="none" rtlCol="0">
            <a:spAutoFit/>
          </a:bodyPr>
          <a:lstStyle/>
          <a:p>
            <a:r>
              <a:rPr lang="en-US" dirty="0" smtClean="0"/>
              <a:t>Passband Ripple</a:t>
            </a:r>
            <a:endParaRPr lang="en-US" dirty="0"/>
          </a:p>
        </p:txBody>
      </p:sp>
      <p:cxnSp>
        <p:nvCxnSpPr>
          <p:cNvPr id="16" name="Straight Arrow Connector 15"/>
          <p:cNvCxnSpPr/>
          <p:nvPr/>
        </p:nvCxnSpPr>
        <p:spPr>
          <a:xfrm flipH="1">
            <a:off x="3942826" y="1426128"/>
            <a:ext cx="436227" cy="1048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687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1" y="0"/>
            <a:ext cx="12122091" cy="6858000"/>
          </a:xfrm>
          <a:prstGeom prst="rect">
            <a:avLst/>
          </a:prstGeom>
        </p:spPr>
      </p:pic>
      <p:sp>
        <p:nvSpPr>
          <p:cNvPr id="5" name="TextBox 4"/>
          <p:cNvSpPr txBox="1"/>
          <p:nvPr/>
        </p:nvSpPr>
        <p:spPr>
          <a:xfrm>
            <a:off x="5058562" y="1317072"/>
            <a:ext cx="832728" cy="369332"/>
          </a:xfrm>
          <a:prstGeom prst="rect">
            <a:avLst/>
          </a:prstGeom>
          <a:noFill/>
        </p:spPr>
        <p:txBody>
          <a:bodyPr wrap="none" rtlCol="0">
            <a:spAutoFit/>
          </a:bodyPr>
          <a:lstStyle/>
          <a:p>
            <a:r>
              <a:rPr lang="en-US" dirty="0" smtClean="0"/>
              <a:t>“Stuff”</a:t>
            </a:r>
            <a:endParaRPr lang="en-US" dirty="0"/>
          </a:p>
        </p:txBody>
      </p:sp>
      <p:cxnSp>
        <p:nvCxnSpPr>
          <p:cNvPr id="7" name="Straight Arrow Connector 6"/>
          <p:cNvCxnSpPr/>
          <p:nvPr/>
        </p:nvCxnSpPr>
        <p:spPr>
          <a:xfrm flipH="1">
            <a:off x="4706224" y="1803633"/>
            <a:ext cx="654341" cy="128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45123" y="1761688"/>
            <a:ext cx="553673" cy="52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74926" y="1803633"/>
            <a:ext cx="0" cy="50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40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288"/>
          </a:xfrm>
        </p:spPr>
        <p:txBody>
          <a:bodyPr>
            <a:normAutofit/>
          </a:bodyPr>
          <a:lstStyle/>
          <a:p>
            <a:r>
              <a:rPr lang="en-US" dirty="0" smtClean="0"/>
              <a:t>I don’t really know what to say.</a:t>
            </a:r>
            <a:br>
              <a:rPr lang="en-US" dirty="0" smtClean="0"/>
            </a:br>
            <a:r>
              <a:rPr lang="en-US" dirty="0"/>
              <a:t/>
            </a:r>
            <a:br>
              <a:rPr lang="en-US" dirty="0"/>
            </a:br>
            <a:r>
              <a:rPr lang="en-US" dirty="0" smtClean="0"/>
              <a:t>How about:</a:t>
            </a:r>
            <a:br>
              <a:rPr lang="en-US" dirty="0" smtClean="0"/>
            </a:br>
            <a:r>
              <a:rPr lang="en-US" dirty="0"/>
              <a:t/>
            </a:r>
            <a:br>
              <a:rPr lang="en-US" dirty="0"/>
            </a:br>
            <a:r>
              <a:rPr lang="en-US" sz="9600" dirty="0" smtClean="0">
                <a:solidFill>
                  <a:srgbClr val="FF0000"/>
                </a:solidFill>
              </a:rPr>
              <a:t>NO!</a:t>
            </a:r>
            <a:endParaRPr lang="en-US" dirty="0"/>
          </a:p>
        </p:txBody>
      </p:sp>
    </p:spTree>
    <p:extLst>
      <p:ext uri="{BB962C8B-B14F-4D97-AF65-F5344CB8AC3E}">
        <p14:creationId xmlns:p14="http://schemas.microsoft.com/office/powerpoint/2010/main" val="2859358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catastrophic aliasing:</a:t>
            </a:r>
            <a:br>
              <a:rPr lang="en-US" dirty="0" smtClean="0"/>
            </a:br>
            <a:r>
              <a:rPr lang="en-US" sz="2000" dirty="0" smtClean="0"/>
              <a:t>The original sampling rate here is ‘2’.  The final rate is ‘1’. So your output passband is .5.</a:t>
            </a:r>
            <a:endParaRPr lang="en-US"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5"/>
            <a:ext cx="12192000" cy="4351338"/>
          </a:xfrm>
        </p:spPr>
      </p:pic>
      <p:sp>
        <p:nvSpPr>
          <p:cNvPr id="7" name="TextBox 6"/>
          <p:cNvSpPr txBox="1"/>
          <p:nvPr/>
        </p:nvSpPr>
        <p:spPr>
          <a:xfrm>
            <a:off x="3682767" y="4890782"/>
            <a:ext cx="1183209" cy="646331"/>
          </a:xfrm>
          <a:prstGeom prst="rect">
            <a:avLst/>
          </a:prstGeom>
          <a:noFill/>
        </p:spPr>
        <p:txBody>
          <a:bodyPr wrap="none" rtlCol="0">
            <a:spAutoFit/>
          </a:bodyPr>
          <a:lstStyle/>
          <a:p>
            <a:r>
              <a:rPr lang="en-US" dirty="0" smtClean="0"/>
              <a:t>Tragicomic</a:t>
            </a:r>
          </a:p>
          <a:p>
            <a:r>
              <a:rPr lang="en-US" dirty="0" smtClean="0"/>
              <a:t>Aliasing</a:t>
            </a:r>
            <a:endParaRPr lang="en-US" dirty="0"/>
          </a:p>
        </p:txBody>
      </p:sp>
      <p:sp>
        <p:nvSpPr>
          <p:cNvPr id="10" name="Rectangle 9"/>
          <p:cNvSpPr/>
          <p:nvPr/>
        </p:nvSpPr>
        <p:spPr>
          <a:xfrm>
            <a:off x="8341453" y="4890782"/>
            <a:ext cx="1364609" cy="646331"/>
          </a:xfrm>
          <a:prstGeom prst="rect">
            <a:avLst/>
          </a:prstGeom>
        </p:spPr>
        <p:txBody>
          <a:bodyPr wrap="square">
            <a:spAutoFit/>
          </a:bodyPr>
          <a:lstStyle/>
          <a:p>
            <a:r>
              <a:rPr lang="en-US" dirty="0"/>
              <a:t>Tragicomic</a:t>
            </a:r>
          </a:p>
          <a:p>
            <a:r>
              <a:rPr lang="en-US" dirty="0"/>
              <a:t>Aliasing</a:t>
            </a:r>
          </a:p>
        </p:txBody>
      </p:sp>
      <p:sp>
        <p:nvSpPr>
          <p:cNvPr id="11" name="TextBox 10"/>
          <p:cNvSpPr txBox="1"/>
          <p:nvPr/>
        </p:nvSpPr>
        <p:spPr>
          <a:xfrm>
            <a:off x="4356027" y="6127234"/>
            <a:ext cx="3982629" cy="369332"/>
          </a:xfrm>
          <a:prstGeom prst="rect">
            <a:avLst/>
          </a:prstGeom>
          <a:noFill/>
        </p:spPr>
        <p:txBody>
          <a:bodyPr wrap="none" rtlCol="0">
            <a:spAutoFit/>
          </a:bodyPr>
          <a:lstStyle/>
          <a:p>
            <a:r>
              <a:rPr lang="en-US" dirty="0" smtClean="0"/>
              <a:t>As you can see, that’s not going to work!</a:t>
            </a:r>
            <a:endParaRPr lang="en-US" dirty="0"/>
          </a:p>
        </p:txBody>
      </p:sp>
      <p:sp>
        <p:nvSpPr>
          <p:cNvPr id="12" name="TextBox 11"/>
          <p:cNvSpPr txBox="1"/>
          <p:nvPr/>
        </p:nvSpPr>
        <p:spPr>
          <a:xfrm>
            <a:off x="4644919" y="1801082"/>
            <a:ext cx="3404843" cy="369332"/>
          </a:xfrm>
          <a:prstGeom prst="rect">
            <a:avLst/>
          </a:prstGeom>
          <a:noFill/>
        </p:spPr>
        <p:txBody>
          <a:bodyPr wrap="square" rtlCol="0">
            <a:spAutoFit/>
          </a:bodyPr>
          <a:lstStyle/>
          <a:p>
            <a:r>
              <a:rPr lang="en-US" dirty="0" smtClean="0"/>
              <a:t>Spectrum at original sampling rate</a:t>
            </a:r>
            <a:endParaRPr lang="en-US" dirty="0"/>
          </a:p>
        </p:txBody>
      </p:sp>
      <p:sp>
        <p:nvSpPr>
          <p:cNvPr id="13" name="TextBox 12"/>
          <p:cNvSpPr txBox="1"/>
          <p:nvPr/>
        </p:nvSpPr>
        <p:spPr>
          <a:xfrm>
            <a:off x="4700768" y="3931329"/>
            <a:ext cx="3293146" cy="369332"/>
          </a:xfrm>
          <a:prstGeom prst="rect">
            <a:avLst/>
          </a:prstGeom>
          <a:noFill/>
        </p:spPr>
        <p:txBody>
          <a:bodyPr wrap="none" rtlCol="0">
            <a:spAutoFit/>
          </a:bodyPr>
          <a:lstStyle/>
          <a:p>
            <a:r>
              <a:rPr lang="en-US" dirty="0" smtClean="0"/>
              <a:t>And half of original sampling rate</a:t>
            </a:r>
            <a:endParaRPr lang="en-US" dirty="0"/>
          </a:p>
        </p:txBody>
      </p:sp>
    </p:spTree>
    <p:extLst>
      <p:ext uri="{BB962C8B-B14F-4D97-AF65-F5344CB8AC3E}">
        <p14:creationId xmlns:p14="http://schemas.microsoft.com/office/powerpoint/2010/main" val="2551847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t>
            </a:r>
            <a:r>
              <a:rPr lang="en-US" dirty="0" err="1" smtClean="0"/>
              <a:t>downsampling</a:t>
            </a:r>
            <a:r>
              <a:rPr lang="en-US" dirty="0" smtClean="0"/>
              <a:t>, 96-44 now.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6461"/>
            <a:ext cx="6182686" cy="53815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84" y="1476461"/>
            <a:ext cx="6470215" cy="5381539"/>
          </a:xfrm>
          <a:prstGeom prst="rect">
            <a:avLst/>
          </a:prstGeom>
        </p:spPr>
      </p:pic>
      <p:sp>
        <p:nvSpPr>
          <p:cNvPr id="6" name="TextBox 5"/>
          <p:cNvSpPr txBox="1"/>
          <p:nvPr/>
        </p:nvSpPr>
        <p:spPr>
          <a:xfrm>
            <a:off x="2826337" y="6488667"/>
            <a:ext cx="360996" cy="369332"/>
          </a:xfrm>
          <a:prstGeom prst="rect">
            <a:avLst/>
          </a:prstGeom>
          <a:noFill/>
        </p:spPr>
        <p:txBody>
          <a:bodyPr wrap="none" rtlCol="0">
            <a:spAutoFit/>
          </a:bodyPr>
          <a:lstStyle/>
          <a:p>
            <a:r>
              <a:rPr lang="en-US" dirty="0" smtClean="0"/>
              <a:t>F-</a:t>
            </a:r>
            <a:endParaRPr lang="en-US" dirty="0"/>
          </a:p>
        </p:txBody>
      </p:sp>
      <p:sp>
        <p:nvSpPr>
          <p:cNvPr id="7" name="TextBox 6"/>
          <p:cNvSpPr txBox="1"/>
          <p:nvPr/>
        </p:nvSpPr>
        <p:spPr>
          <a:xfrm>
            <a:off x="8909116" y="6488667"/>
            <a:ext cx="433132"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10647192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Zooming in: (care to guess which is which?)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2239"/>
            <a:ext cx="5863905" cy="5518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844" y="1339064"/>
            <a:ext cx="6672044" cy="5518936"/>
          </a:xfrm>
          <a:prstGeom prst="rect">
            <a:avLst/>
          </a:prstGeom>
        </p:spPr>
      </p:pic>
    </p:spTree>
    <p:extLst>
      <p:ext uri="{BB962C8B-B14F-4D97-AF65-F5344CB8AC3E}">
        <p14:creationId xmlns:p14="http://schemas.microsoft.com/office/powerpoint/2010/main" val="6888268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 of the Story</a:t>
            </a:r>
            <a:endParaRPr lang="en-US" dirty="0"/>
          </a:p>
        </p:txBody>
      </p:sp>
      <p:sp>
        <p:nvSpPr>
          <p:cNvPr id="3" name="Content Placeholder 2"/>
          <p:cNvSpPr>
            <a:spLocks noGrp="1"/>
          </p:cNvSpPr>
          <p:nvPr>
            <p:ph idx="1"/>
          </p:nvPr>
        </p:nvSpPr>
        <p:spPr/>
        <p:txBody>
          <a:bodyPr/>
          <a:lstStyle/>
          <a:p>
            <a:r>
              <a:rPr lang="en-US" dirty="0" smtClean="0"/>
              <a:t>Not all SRC’s are equal</a:t>
            </a:r>
          </a:p>
          <a:p>
            <a:endParaRPr lang="en-US" dirty="0"/>
          </a:p>
          <a:p>
            <a:r>
              <a:rPr lang="en-US" dirty="0" smtClean="0"/>
              <a:t>We have not addressed bit depth.</a:t>
            </a:r>
          </a:p>
          <a:p>
            <a:endParaRPr lang="en-US" dirty="0"/>
          </a:p>
          <a:p>
            <a:r>
              <a:rPr lang="en-US" dirty="0" smtClean="0"/>
              <a:t>The signal generator can put out 24 bit or 32 float if you want.</a:t>
            </a:r>
          </a:p>
          <a:p>
            <a:pPr lvl="1"/>
            <a:r>
              <a:rPr lang="en-US" dirty="0" smtClean="0"/>
              <a:t>Try those, look at the noise floor after your SRC</a:t>
            </a:r>
          </a:p>
          <a:p>
            <a:pPr lvl="1"/>
            <a:r>
              <a:rPr lang="en-US" dirty="0" smtClean="0"/>
              <a:t>That will give you some hint.</a:t>
            </a:r>
          </a:p>
        </p:txBody>
      </p:sp>
    </p:spTree>
    <p:extLst>
      <p:ext uri="{BB962C8B-B14F-4D97-AF65-F5344CB8AC3E}">
        <p14:creationId xmlns:p14="http://schemas.microsoft.com/office/powerpoint/2010/main" val="118879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How’s that sound, then?</a:t>
            </a:r>
            <a:endParaRPr lang="en-US" dirty="0"/>
          </a:p>
        </p:txBody>
      </p:sp>
      <p:sp>
        <p:nvSpPr>
          <p:cNvPr id="3" name="Content Placeholder 2"/>
          <p:cNvSpPr>
            <a:spLocks noGrp="1"/>
          </p:cNvSpPr>
          <p:nvPr>
            <p:ph idx="1"/>
          </p:nvPr>
        </p:nvSpPr>
        <p:spPr/>
        <p:txBody>
          <a:bodyPr/>
          <a:lstStyle/>
          <a:p>
            <a:pPr marL="0" indent="0">
              <a:buNone/>
            </a:pPr>
            <a:r>
              <a:rPr lang="en-US" dirty="0" smtClean="0"/>
              <a:t>Here we will take a 44100 signal, and zero 3 of every 4 samples, which is the same as </a:t>
            </a:r>
            <a:r>
              <a:rPr lang="en-US" dirty="0" err="1" smtClean="0"/>
              <a:t>downsampling</a:t>
            </a:r>
            <a:r>
              <a:rPr lang="en-US" dirty="0" smtClean="0"/>
              <a:t> by 4 without doing any filtering.</a:t>
            </a:r>
          </a:p>
          <a:p>
            <a:endParaRPr lang="en-US" dirty="0"/>
          </a:p>
          <a:p>
            <a:endParaRPr lang="en-US" dirty="0" smtClean="0"/>
          </a:p>
        </p:txBody>
      </p:sp>
      <p:pic>
        <p:nvPicPr>
          <p:cNvPr id="4" name="Picture 3" descr="you should consider wearing ear plugs any time you are using any typ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3633696"/>
            <a:ext cx="1143000" cy="1104900"/>
          </a:xfrm>
          <a:prstGeom prst="rect">
            <a:avLst/>
          </a:prstGeom>
        </p:spPr>
      </p:pic>
    </p:spTree>
    <p:extLst>
      <p:ext uri="{BB962C8B-B14F-4D97-AF65-F5344CB8AC3E}">
        <p14:creationId xmlns:p14="http://schemas.microsoft.com/office/powerpoint/2010/main" val="1957146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Sampling Rate Conversion?</a:t>
            </a:r>
            <a:endParaRPr lang="en-US" dirty="0"/>
          </a:p>
        </p:txBody>
      </p:sp>
      <p:sp>
        <p:nvSpPr>
          <p:cNvPr id="3" name="Content Placeholder 2"/>
          <p:cNvSpPr>
            <a:spLocks noGrp="1"/>
          </p:cNvSpPr>
          <p:nvPr>
            <p:ph idx="1"/>
          </p:nvPr>
        </p:nvSpPr>
        <p:spPr/>
        <p:txBody>
          <a:bodyPr/>
          <a:lstStyle/>
          <a:p>
            <a:r>
              <a:rPr lang="en-US" dirty="0" smtClean="0"/>
              <a:t>You must convert sampling rates when the sampling rate you need to deliver is different than the sampling rate of the source material.</a:t>
            </a:r>
          </a:p>
          <a:p>
            <a:endParaRPr lang="en-US" dirty="0"/>
          </a:p>
          <a:p>
            <a:r>
              <a:rPr lang="en-US" dirty="0" smtClean="0"/>
              <a:t>If you need a time shift of under one sample, you also need a sample rate convertor, but used in a different way.  Consider, if you </a:t>
            </a:r>
            <a:r>
              <a:rPr lang="en-US" dirty="0" err="1" smtClean="0"/>
              <a:t>upsample</a:t>
            </a:r>
            <a:r>
              <a:rPr lang="en-US" dirty="0" smtClean="0"/>
              <a:t> by 3, put in a 1 sample delay, and </a:t>
            </a:r>
            <a:r>
              <a:rPr lang="en-US" dirty="0" err="1" smtClean="0"/>
              <a:t>downsample</a:t>
            </a:r>
            <a:r>
              <a:rPr lang="en-US" dirty="0" smtClean="0"/>
              <a:t> by 3, now you’ve shifted the data by 1/3 of a sample.</a:t>
            </a:r>
            <a:endParaRPr lang="en-US" dirty="0"/>
          </a:p>
        </p:txBody>
      </p:sp>
    </p:spTree>
    <p:extLst>
      <p:ext uri="{BB962C8B-B14F-4D97-AF65-F5344CB8AC3E}">
        <p14:creationId xmlns:p14="http://schemas.microsoft.com/office/powerpoint/2010/main" val="199102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4829</Words>
  <Application>Microsoft Office PowerPoint</Application>
  <PresentationFormat>Custom</PresentationFormat>
  <Paragraphs>460</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Sampling Rate Conversion</vt:lpstr>
      <vt:lpstr>THERE IS ONE RULE IN THIS TALK</vt:lpstr>
      <vt:lpstr>But first, a word from our sponsor, the Shannon Sampling Theorem</vt:lpstr>
      <vt:lpstr>PowerPoint Presentation</vt:lpstr>
      <vt:lpstr>The basic rules:</vt:lpstr>
      <vt:lpstr>Just to show how you can do something wrong, we will downsample by just throwing out every other sample.</vt:lpstr>
      <vt:lpstr>An example of catastrophic aliasing: The original sampling rate here is ‘2’.  The final rate is ‘1’. So your output passband is .5.</vt:lpstr>
      <vt:lpstr>How’s that sound, then?</vt:lpstr>
      <vt:lpstr>What is Sampling Rate Conversion?</vt:lpstr>
      <vt:lpstr>Ok, why do I care about Sampling Rate Conversion?</vt:lpstr>
      <vt:lpstr>What’s the basic problem to be addressed?</vt:lpstr>
      <vt:lpstr>So we interpolate, yes?</vt:lpstr>
      <vt:lpstr>Before we start, let us design a signal to work with.</vt:lpstr>
      <vt:lpstr>PowerPoint Presentation</vt:lpstr>
      <vt:lpstr>Why is it plotted like that?</vt:lpstr>
      <vt:lpstr>That is, by the by, at 44100 Hz sampling rate.</vt:lpstr>
      <vt:lpstr>Let’s insert zeros first and see what happens!</vt:lpstr>
      <vt:lpstr>Now, let’s double the samples.</vt:lpstr>
      <vt:lpstr>Wait! What?</vt:lpstr>
      <vt:lpstr>So, what do we do?</vt:lpstr>
      <vt:lpstr>The factor of 2</vt:lpstr>
      <vt:lpstr>So, what do we do?</vt:lpstr>
      <vt:lpstr>About that filter, now?</vt:lpstr>
      <vt:lpstr>What???</vt:lpstr>
      <vt:lpstr>That filter, part 2:</vt:lpstr>
      <vt:lpstr>Other kinds of filters</vt:lpstr>
      <vt:lpstr>And then there’s half-band filters</vt:lpstr>
      <vt:lpstr>Now, then, the practical system for a 2x upsampler.</vt:lpstr>
      <vt:lpstr>So, now you’ve seen the results, what do we observe?</vt:lpstr>
      <vt:lpstr>What about downsampling by 2?</vt:lpstr>
      <vt:lpstr>So, if I do 8 to 1 upsampling, just do that?</vt:lpstr>
      <vt:lpstr>An Example  (First, 8:1 Brute Force)</vt:lpstr>
      <vt:lpstr>Now, let’s break that down into two parts</vt:lpstr>
      <vt:lpstr>Second part, same as the first?</vt:lpstr>
      <vt:lpstr>Downsampling in Stages</vt:lpstr>
      <vt:lpstr>Yes, this is all rather complicated, and somewhat counterintuitive.</vt:lpstr>
      <vt:lpstr>Fractional rates</vt:lpstr>
      <vt:lpstr>Ok, now, 44100 to 48000 or vice versa:</vt:lpstr>
      <vt:lpstr>Let’s say, instead, first we upsample by, say, 32. That’s feasible in 2 steps (4 and 8).</vt:lpstr>
      <vt:lpstr>What does that get us?</vt:lpstr>
      <vt:lpstr>There is another way to fixed-ratio systems</vt:lpstr>
      <vt:lpstr>There’s even another other way</vt:lpstr>
      <vt:lpstr>In Summary, when you look at it the right way, it’s not really that hard.</vt:lpstr>
      <vt:lpstr>FIR filter design</vt:lpstr>
      <vt:lpstr>So, let’s design 2 filters.</vt:lpstr>
      <vt:lpstr>Filter 1 (200 taps):  </vt:lpstr>
      <vt:lpstr>Filter 2 (488 taps)</vt:lpstr>
      <vt:lpstr>Let’s plot them over each other now</vt:lpstr>
      <vt:lpstr>That is an extreme example, of course</vt:lpstr>
      <vt:lpstr>As to IIR filters, apodizing filters, and the like:</vt:lpstr>
      <vt:lpstr>Simple example of filter design options</vt:lpstr>
      <vt:lpstr>PowerPoint Presentation</vt:lpstr>
      <vt:lpstr>In this filter there are 8 pairs of zeros you can move.</vt:lpstr>
      <vt:lpstr>Questions?</vt:lpstr>
      <vt:lpstr>Time for Break then Some simple tests of SRC’s</vt:lpstr>
      <vt:lpstr>Testing SRC’s – what do we need to know?</vt:lpstr>
      <vt:lpstr>Frequency Response</vt:lpstr>
      <vt:lpstr>PowerPoint Presentation</vt:lpstr>
      <vt:lpstr>Analysis script:</vt:lpstr>
      <vt:lpstr>PowerPoint Presentation</vt:lpstr>
      <vt:lpstr>So, you can see that this signal goes very, very close to fs/2, has lots of energy, and very distinct line structure.   It is not harmonic.</vt:lpstr>
      <vt:lpstr>Now what?</vt:lpstr>
      <vt:lpstr>From a good resampler – let’s call it resampler A+  (source is 48K)</vt:lpstr>
      <vt:lpstr>And zoomed in:</vt:lpstr>
      <vt:lpstr>Just what the doctor ordered! </vt:lpstr>
      <vt:lpstr>Next, we will do 48-88 with what we shall call “Resampler F-”</vt:lpstr>
      <vt:lpstr>PowerPoint Presentation</vt:lpstr>
      <vt:lpstr>PowerPoint Presentation</vt:lpstr>
      <vt:lpstr>I don’t really know what to say.  How about:  NO!</vt:lpstr>
      <vt:lpstr>Let’s try downsampling, 96-44 now.</vt:lpstr>
      <vt:lpstr>Zooming in: (care to guess which is which?)</vt:lpstr>
      <vt:lpstr>The Moral of the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Rate Conversion There will be math!</dc:title>
  <dc:creator>jj</dc:creator>
  <cp:lastModifiedBy>jj</cp:lastModifiedBy>
  <cp:revision>94</cp:revision>
  <dcterms:created xsi:type="dcterms:W3CDTF">2015-11-24T22:11:19Z</dcterms:created>
  <dcterms:modified xsi:type="dcterms:W3CDTF">2016-01-09T19:50:50Z</dcterms:modified>
</cp:coreProperties>
</file>