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 id="269" r:id="rId14"/>
    <p:sldId id="266" r:id="rId15"/>
    <p:sldId id="271" r:id="rId16"/>
    <p:sldId id="272" r:id="rId17"/>
    <p:sldId id="274" r:id="rId18"/>
    <p:sldId id="275" r:id="rId19"/>
    <p:sldId id="278" r:id="rId20"/>
    <p:sldId id="276" r:id="rId21"/>
    <p:sldId id="277" r:id="rId22"/>
    <p:sldId id="302" r:id="rId23"/>
    <p:sldId id="303" r:id="rId24"/>
    <p:sldId id="282" r:id="rId25"/>
    <p:sldId id="283" r:id="rId26"/>
    <p:sldId id="273" r:id="rId27"/>
    <p:sldId id="279" r:id="rId28"/>
    <p:sldId id="284" r:id="rId29"/>
    <p:sldId id="280" r:id="rId30"/>
    <p:sldId id="281" r:id="rId31"/>
    <p:sldId id="294" r:id="rId32"/>
    <p:sldId id="285" r:id="rId33"/>
    <p:sldId id="287" r:id="rId34"/>
    <p:sldId id="288" r:id="rId35"/>
    <p:sldId id="289" r:id="rId36"/>
    <p:sldId id="290" r:id="rId37"/>
    <p:sldId id="291" r:id="rId38"/>
    <p:sldId id="304" r:id="rId39"/>
    <p:sldId id="305" r:id="rId40"/>
    <p:sldId id="306" r:id="rId41"/>
    <p:sldId id="307" r:id="rId42"/>
    <p:sldId id="318" r:id="rId43"/>
    <p:sldId id="319" r:id="rId44"/>
    <p:sldId id="320" r:id="rId45"/>
    <p:sldId id="321" r:id="rId46"/>
    <p:sldId id="295" r:id="rId47"/>
    <p:sldId id="300" r:id="rId48"/>
    <p:sldId id="301" r:id="rId49"/>
    <p:sldId id="308" r:id="rId50"/>
    <p:sldId id="296" r:id="rId51"/>
    <p:sldId id="297" r:id="rId52"/>
    <p:sldId id="298" r:id="rId53"/>
    <p:sldId id="309" r:id="rId54"/>
    <p:sldId id="310" r:id="rId55"/>
    <p:sldId id="311" r:id="rId56"/>
    <p:sldId id="326" r:id="rId57"/>
    <p:sldId id="312" r:id="rId58"/>
    <p:sldId id="317" r:id="rId59"/>
    <p:sldId id="313" r:id="rId60"/>
    <p:sldId id="314" r:id="rId61"/>
    <p:sldId id="315" r:id="rId62"/>
    <p:sldId id="316" r:id="rId63"/>
    <p:sldId id="322" r:id="rId64"/>
    <p:sldId id="323" r:id="rId65"/>
    <p:sldId id="324"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CC9DC-4F70-40F0-84CA-68A34ACFD7D3}" type="datetimeFigureOut">
              <a:rPr lang="en-US" smtClean="0"/>
              <a:t>10/16/2011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FDE93-5430-44BF-8E09-A673767F76C0}" type="slidenum">
              <a:rPr lang="en-US" smtClean="0"/>
              <a:t>‹#›</a:t>
            </a:fld>
            <a:endParaRPr lang="en-US"/>
          </a:p>
        </p:txBody>
      </p:sp>
    </p:spTree>
    <p:extLst>
      <p:ext uri="{BB962C8B-B14F-4D97-AF65-F5344CB8AC3E}">
        <p14:creationId xmlns:p14="http://schemas.microsoft.com/office/powerpoint/2010/main" val="23590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FDE93-5430-44BF-8E09-A673767F76C0}"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FDE93-5430-44BF-8E09-A673767F76C0}"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FDE93-5430-44BF-8E09-A673767F76C0}"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Hearing 101</a:t>
            </a:r>
            <a:endParaRPr lang="en-US" dirty="0"/>
          </a:p>
        </p:txBody>
      </p:sp>
      <p:sp>
        <p:nvSpPr>
          <p:cNvPr id="3" name="Subtitle 2"/>
          <p:cNvSpPr>
            <a:spLocks noGrp="1"/>
          </p:cNvSpPr>
          <p:nvPr>
            <p:ph type="subTitle" idx="1"/>
          </p:nvPr>
        </p:nvSpPr>
        <p:spPr/>
        <p:txBody>
          <a:bodyPr/>
          <a:lstStyle/>
          <a:p>
            <a:r>
              <a:rPr lang="en-US" dirty="0" smtClean="0"/>
              <a:t>James D. Johnston</a:t>
            </a:r>
          </a:p>
          <a:p>
            <a:r>
              <a:rPr lang="en-US" dirty="0" smtClean="0"/>
              <a:t>Independent Consultant</a:t>
            </a:r>
            <a:endParaRPr lang="en-US" dirty="0"/>
          </a:p>
        </p:txBody>
      </p:sp>
    </p:spTree>
    <p:extLst>
      <p:ext uri="{BB962C8B-B14F-4D97-AF65-F5344CB8AC3E}">
        <p14:creationId xmlns:p14="http://schemas.microsoft.com/office/powerpoint/2010/main" val="327614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is that?</a:t>
            </a:r>
            <a:endParaRPr lang="en-US" dirty="0"/>
          </a:p>
        </p:txBody>
      </p:sp>
      <p:sp>
        <p:nvSpPr>
          <p:cNvPr id="3" name="Content Placeholder 2"/>
          <p:cNvSpPr>
            <a:spLocks noGrp="1"/>
          </p:cNvSpPr>
          <p:nvPr>
            <p:ph idx="1"/>
          </p:nvPr>
        </p:nvSpPr>
        <p:spPr/>
        <p:txBody>
          <a:bodyPr/>
          <a:lstStyle/>
          <a:p>
            <a:r>
              <a:rPr lang="en-US" dirty="0" smtClean="0"/>
              <a:t>The ear is a biomechanical frequency analyzer.</a:t>
            </a:r>
          </a:p>
          <a:p>
            <a:pPr lvl="1"/>
            <a:r>
              <a:rPr lang="en-US" dirty="0" smtClean="0"/>
              <a:t>It consists of many, many highly overlapping filters.</a:t>
            </a:r>
          </a:p>
          <a:p>
            <a:pPr lvl="1"/>
            <a:r>
              <a:rPr lang="en-US" dirty="0" smtClean="0"/>
              <a:t>At low frequencies, these filters are 60Hz or so wide.</a:t>
            </a:r>
          </a:p>
          <a:p>
            <a:pPr lvl="1"/>
            <a:r>
              <a:rPr lang="en-US" dirty="0" smtClean="0"/>
              <a:t>At high frequencies, these filters are a bit less than ¼ octave wide, give or take.</a:t>
            </a:r>
          </a:p>
          <a:p>
            <a:pPr lvl="1"/>
            <a:r>
              <a:rPr lang="en-US" dirty="0" smtClean="0"/>
              <a:t>The crossover point is around 600Hz to 1 kHz.</a:t>
            </a:r>
            <a:endParaRPr lang="en-US" dirty="0"/>
          </a:p>
        </p:txBody>
      </p:sp>
    </p:spTree>
    <p:extLst>
      <p:ext uri="{BB962C8B-B14F-4D97-AF65-F5344CB8AC3E}">
        <p14:creationId xmlns:p14="http://schemas.microsoft.com/office/powerpoint/2010/main" val="217952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that work?</a:t>
            </a:r>
            <a:endParaRPr lang="en-US" dirty="0"/>
          </a:p>
        </p:txBody>
      </p:sp>
      <p:sp>
        <p:nvSpPr>
          <p:cNvPr id="3" name="Content Placeholder 2"/>
          <p:cNvSpPr>
            <a:spLocks noGrp="1"/>
          </p:cNvSpPr>
          <p:nvPr>
            <p:ph idx="1"/>
          </p:nvPr>
        </p:nvSpPr>
        <p:spPr/>
        <p:txBody>
          <a:bodyPr/>
          <a:lstStyle/>
          <a:p>
            <a:r>
              <a:rPr lang="en-US" dirty="0" smtClean="0"/>
              <a:t>Inside the cochlea, there are several membranes. Two of them are called the basilar and tectorial membranes.</a:t>
            </a:r>
          </a:p>
          <a:p>
            <a:r>
              <a:rPr lang="en-US" dirty="0" smtClean="0"/>
              <a:t>There are two kinds of modified hair cells that go between them</a:t>
            </a:r>
          </a:p>
          <a:p>
            <a:pPr lvl="1"/>
            <a:r>
              <a:rPr lang="en-US" dirty="0" smtClean="0"/>
              <a:t>One kind are motion detectors (inner hair cell)</a:t>
            </a:r>
          </a:p>
          <a:p>
            <a:pPr lvl="1"/>
            <a:r>
              <a:rPr lang="en-US" dirty="0" smtClean="0"/>
              <a:t>The other kind change their properties when they are discharged (outer hair cell)</a:t>
            </a:r>
            <a:endParaRPr lang="en-US" dirty="0"/>
          </a:p>
        </p:txBody>
      </p:sp>
    </p:spTree>
    <p:extLst>
      <p:ext uri="{BB962C8B-B14F-4D97-AF65-F5344CB8AC3E}">
        <p14:creationId xmlns:p14="http://schemas.microsoft.com/office/powerpoint/2010/main" val="412941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r>
              <a:rPr lang="en-US" dirty="0" smtClean="0"/>
              <a:t>The basilar membrane stretches from entrance of the cochlea to the apex.</a:t>
            </a:r>
          </a:p>
          <a:p>
            <a:pPr lvl="1"/>
            <a:r>
              <a:rPr lang="en-US" dirty="0" smtClean="0"/>
              <a:t>At the entrance end, it is very tight</a:t>
            </a:r>
          </a:p>
          <a:p>
            <a:pPr lvl="1"/>
            <a:r>
              <a:rPr lang="en-US" dirty="0" smtClean="0"/>
              <a:t>At the apex, it is under much less tension</a:t>
            </a:r>
          </a:p>
          <a:p>
            <a:pPr lvl="1"/>
            <a:endParaRPr lang="en-US" dirty="0"/>
          </a:p>
          <a:p>
            <a:pPr lvl="1"/>
            <a:r>
              <a:rPr lang="en-US" dirty="0" smtClean="0"/>
              <a:t>At the entrance, there is little fluid (which is heavy) between the entrance and the basilar membrane – So high frequencies pass through.</a:t>
            </a:r>
          </a:p>
          <a:p>
            <a:pPr lvl="1"/>
            <a:r>
              <a:rPr lang="en-US" dirty="0" smtClean="0"/>
              <a:t>At the apex, there is a lot of fluid, the membrane is loose, so low frequencies pass through.</a:t>
            </a:r>
          </a:p>
          <a:p>
            <a:pPr lvl="1"/>
            <a:endParaRPr lang="en-US" dirty="0"/>
          </a:p>
          <a:p>
            <a:r>
              <a:rPr lang="en-US" dirty="0" smtClean="0"/>
              <a:t>It’s a travelling wave filter, made out of biological tissues.</a:t>
            </a:r>
            <a:endParaRPr lang="en-US" dirty="0"/>
          </a:p>
        </p:txBody>
      </p:sp>
    </p:spTree>
    <p:extLst>
      <p:ext uri="{BB962C8B-B14F-4D97-AF65-F5344CB8AC3E}">
        <p14:creationId xmlns:p14="http://schemas.microsoft.com/office/powerpoint/2010/main" val="300839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 frequencies are detected near the entrance.</a:t>
            </a:r>
          </a:p>
          <a:p>
            <a:r>
              <a:rPr lang="en-US" dirty="0" smtClean="0"/>
              <a:t>Low frequencies at the apex</a:t>
            </a:r>
          </a:p>
          <a:p>
            <a:r>
              <a:rPr lang="en-US" dirty="0" smtClean="0"/>
              <a:t>Mid frequencies, obviously, part way down the membrane.</a:t>
            </a:r>
          </a:p>
          <a:p>
            <a:endParaRPr lang="en-US" dirty="0"/>
          </a:p>
          <a:p>
            <a:r>
              <a:rPr lang="en-US" dirty="0" smtClean="0"/>
              <a:t>The next slide shows approximations for some of these filters.  Note the horizontal scale is the “Bark” scale, which was the original attempt to describe the filter bandwidths. It’s not quite right, and now we use something called “ERB’s”.</a:t>
            </a:r>
            <a:endParaRPr lang="en-US" dirty="0"/>
          </a:p>
        </p:txBody>
      </p:sp>
    </p:spTree>
    <p:extLst>
      <p:ext uri="{BB962C8B-B14F-4D97-AF65-F5344CB8AC3E}">
        <p14:creationId xmlns:p14="http://schemas.microsoft.com/office/powerpoint/2010/main" val="349600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smtClean="0"/>
              <a:t>Copyright 1993, 1995, 1998,  2001,2003,2011</a:t>
            </a:r>
          </a:p>
        </p:txBody>
      </p:sp>
      <p:sp>
        <p:nvSpPr>
          <p:cNvPr id="5" name="Footer Placeholder 4"/>
          <p:cNvSpPr>
            <a:spLocks noGrp="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smtClean="0"/>
              <a:t>James D. Johnston</a:t>
            </a:r>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n-US" sz="1400" smtClean="0"/>
              <a:t>J. Allen Cochlea Filters</a:t>
            </a:r>
          </a:p>
        </p:txBody>
      </p:sp>
      <p:pic>
        <p:nvPicPr>
          <p:cNvPr id="7" name="Content Placeholder 6" descr="jallen_cochlea_filter_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84350" y="1600200"/>
            <a:ext cx="5575300" cy="4525963"/>
          </a:xfrm>
          <a:noFill/>
        </p:spPr>
      </p:pic>
    </p:spTree>
    <p:extLst>
      <p:ext uri="{BB962C8B-B14F-4D97-AF65-F5344CB8AC3E}">
        <p14:creationId xmlns:p14="http://schemas.microsoft.com/office/powerpoint/2010/main" val="204839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7F344885-40AD-4D8B-92A4-507854E4429F}" type="datetime1">
              <a:rPr lang="en-US" sz="1400" smtClean="0"/>
              <a:pPr/>
              <a:t>10/16/2011</a:t>
            </a:fld>
            <a:endParaRPr lang="en-US" sz="1400" smtClean="0"/>
          </a:p>
        </p:txBody>
      </p:sp>
      <p:sp>
        <p:nvSpPr>
          <p:cNvPr id="5" name="Footer Placeholder 3"/>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sz="1400" dirty="0" smtClean="0"/>
              <a:t>Copyright James D. Johnston 2004,2011</a:t>
            </a:r>
          </a:p>
        </p:txBody>
      </p:sp>
      <p:sp>
        <p:nvSpPr>
          <p:cNvPr id="6" name="Slide Number Placeholder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CC8A8ECF-A23C-4EE0-96E4-9208B67BE750}" type="slidenum">
              <a:rPr lang="en-US" sz="1400" smtClean="0"/>
              <a:pPr/>
              <a:t>15</a:t>
            </a:fld>
            <a:endParaRPr lang="en-US" sz="1400" smtClean="0"/>
          </a:p>
        </p:txBody>
      </p:sp>
      <p:sp>
        <p:nvSpPr>
          <p:cNvPr id="7" name="Rectangle 2"/>
          <p:cNvSpPr>
            <a:spLocks noGrp="1" noChangeArrowheads="1"/>
          </p:cNvSpPr>
          <p:nvPr>
            <p:ph type="title"/>
          </p:nvPr>
        </p:nvSpPr>
        <p:spPr>
          <a:xfrm>
            <a:off x="685800" y="228600"/>
            <a:ext cx="7772400" cy="1143000"/>
          </a:xfrm>
        </p:spPr>
        <p:txBody>
          <a:bodyPr/>
          <a:lstStyle/>
          <a:p>
            <a:r>
              <a:rPr lang="en-US" sz="4000" smtClean="0"/>
              <a:t>One point along the Membranes:</a:t>
            </a:r>
          </a:p>
        </p:txBody>
      </p:sp>
      <p:sp>
        <p:nvSpPr>
          <p:cNvPr id="8" name="Oval 3"/>
          <p:cNvSpPr>
            <a:spLocks noChangeArrowheads="1"/>
          </p:cNvSpPr>
          <p:nvPr/>
        </p:nvSpPr>
        <p:spPr bwMode="auto">
          <a:xfrm>
            <a:off x="4114800" y="2057400"/>
            <a:ext cx="1066800" cy="838200"/>
          </a:xfrm>
          <a:prstGeom prst="ellipse">
            <a:avLst/>
          </a:prstGeom>
          <a:solidFill>
            <a:schemeClr val="bg1">
              <a:alpha val="0"/>
            </a:schemeClr>
          </a:solidFill>
          <a:ln w="9525">
            <a:solidFill>
              <a:schemeClr val="tx1"/>
            </a:solidFill>
            <a:round/>
            <a:headEnd/>
            <a:tailEnd/>
          </a:ln>
        </p:spPr>
        <p:txBody>
          <a:bodyPr wrap="none" anchor="ctr"/>
          <a:lstStyle/>
          <a:p>
            <a:pPr eaLnBrk="1" hangingPunct="1"/>
            <a:r>
              <a:rPr lang="en-US" sz="1800">
                <a:latin typeface="Arial" charset="0"/>
              </a:rPr>
              <a:t>Tectoral</a:t>
            </a:r>
          </a:p>
          <a:p>
            <a:pPr eaLnBrk="1" hangingPunct="1"/>
            <a:r>
              <a:rPr lang="en-US" sz="1800">
                <a:latin typeface="Arial" charset="0"/>
              </a:rPr>
              <a:t>Membrane</a:t>
            </a:r>
          </a:p>
        </p:txBody>
      </p:sp>
      <p:sp>
        <p:nvSpPr>
          <p:cNvPr id="9" name="Line 4"/>
          <p:cNvSpPr>
            <a:spLocks noChangeShapeType="1"/>
          </p:cNvSpPr>
          <p:nvPr/>
        </p:nvSpPr>
        <p:spPr bwMode="auto">
          <a:xfrm flipH="1">
            <a:off x="1447800" y="2819400"/>
            <a:ext cx="2819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
          <p:cNvSpPr>
            <a:spLocks noChangeShapeType="1"/>
          </p:cNvSpPr>
          <p:nvPr/>
        </p:nvSpPr>
        <p:spPr bwMode="auto">
          <a:xfrm flipH="1">
            <a:off x="1371600" y="2133600"/>
            <a:ext cx="2971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4572000" y="2895600"/>
            <a:ext cx="495300" cy="1168400"/>
          </a:xfrm>
          <a:custGeom>
            <a:avLst/>
            <a:gdLst>
              <a:gd name="T0" fmla="*/ 241935005 w 312"/>
              <a:gd name="T1" fmla="*/ 0 h 736"/>
              <a:gd name="T2" fmla="*/ 725804914 w 312"/>
              <a:gd name="T3" fmla="*/ 483870038 h 736"/>
              <a:gd name="T4" fmla="*/ 0 w 312"/>
              <a:gd name="T5" fmla="*/ 967740076 h 736"/>
              <a:gd name="T6" fmla="*/ 725804914 w 312"/>
              <a:gd name="T7" fmla="*/ 1451609915 h 736"/>
              <a:gd name="T8" fmla="*/ 362902457 w 312"/>
              <a:gd name="T9" fmla="*/ 1814512692 h 736"/>
              <a:gd name="T10" fmla="*/ 362902457 w 312"/>
              <a:gd name="T11" fmla="*/ 1693545232 h 736"/>
              <a:gd name="T12" fmla="*/ 0 60000 65536"/>
              <a:gd name="T13" fmla="*/ 0 60000 65536"/>
              <a:gd name="T14" fmla="*/ 0 60000 65536"/>
              <a:gd name="T15" fmla="*/ 0 60000 65536"/>
              <a:gd name="T16" fmla="*/ 0 60000 65536"/>
              <a:gd name="T17" fmla="*/ 0 60000 65536"/>
              <a:gd name="T18" fmla="*/ 0 w 312"/>
              <a:gd name="T19" fmla="*/ 0 h 736"/>
              <a:gd name="T20" fmla="*/ 312 w 312"/>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312" h="736">
                <a:moveTo>
                  <a:pt x="96" y="0"/>
                </a:moveTo>
                <a:cubicBezTo>
                  <a:pt x="200" y="64"/>
                  <a:pt x="304" y="128"/>
                  <a:pt x="288" y="192"/>
                </a:cubicBezTo>
                <a:cubicBezTo>
                  <a:pt x="272" y="256"/>
                  <a:pt x="0" y="320"/>
                  <a:pt x="0" y="384"/>
                </a:cubicBezTo>
                <a:cubicBezTo>
                  <a:pt x="0" y="448"/>
                  <a:pt x="264" y="520"/>
                  <a:pt x="288" y="576"/>
                </a:cubicBezTo>
                <a:cubicBezTo>
                  <a:pt x="312" y="632"/>
                  <a:pt x="168" y="704"/>
                  <a:pt x="144" y="720"/>
                </a:cubicBezTo>
                <a:cubicBezTo>
                  <a:pt x="120" y="736"/>
                  <a:pt x="132" y="704"/>
                  <a:pt x="144" y="6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Oval 7"/>
          <p:cNvSpPr>
            <a:spLocks noChangeArrowheads="1"/>
          </p:cNvSpPr>
          <p:nvPr/>
        </p:nvSpPr>
        <p:spPr bwMode="auto">
          <a:xfrm>
            <a:off x="4343400" y="4038600"/>
            <a:ext cx="914400" cy="68580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13" name="Line 8"/>
          <p:cNvSpPr>
            <a:spLocks noChangeShapeType="1"/>
          </p:cNvSpPr>
          <p:nvPr/>
        </p:nvSpPr>
        <p:spPr bwMode="auto">
          <a:xfrm flipH="1">
            <a:off x="1447800" y="4114800"/>
            <a:ext cx="2971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flipV="1">
            <a:off x="1447800" y="4724400"/>
            <a:ext cx="3352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4800600" y="4724400"/>
            <a:ext cx="2743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flipV="1">
            <a:off x="1905000" y="2971800"/>
            <a:ext cx="17526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2"/>
          <p:cNvSpPr txBox="1">
            <a:spLocks noChangeArrowheads="1"/>
          </p:cNvSpPr>
          <p:nvPr/>
        </p:nvSpPr>
        <p:spPr bwMode="auto">
          <a:xfrm>
            <a:off x="2667000" y="3276600"/>
            <a:ext cx="704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algn="l" eaLnBrk="1" hangingPunct="1"/>
            <a:r>
              <a:rPr lang="en-US" sz="1800">
                <a:latin typeface="Arial" charset="0"/>
              </a:rPr>
              <a:t>Inner</a:t>
            </a:r>
          </a:p>
          <a:p>
            <a:pPr algn="l" eaLnBrk="1" hangingPunct="1"/>
            <a:r>
              <a:rPr lang="en-US" sz="1800">
                <a:latin typeface="Arial" charset="0"/>
              </a:rPr>
              <a:t>Hair</a:t>
            </a:r>
          </a:p>
          <a:p>
            <a:pPr algn="l" eaLnBrk="1" hangingPunct="1"/>
            <a:r>
              <a:rPr lang="en-US" sz="1800">
                <a:latin typeface="Arial" charset="0"/>
              </a:rPr>
              <a:t>Cell</a:t>
            </a:r>
          </a:p>
        </p:txBody>
      </p:sp>
      <p:sp>
        <p:nvSpPr>
          <p:cNvPr id="18" name="Text Box 13"/>
          <p:cNvSpPr txBox="1">
            <a:spLocks noChangeArrowheads="1"/>
          </p:cNvSpPr>
          <p:nvPr/>
        </p:nvSpPr>
        <p:spPr bwMode="auto">
          <a:xfrm>
            <a:off x="4419600" y="3048000"/>
            <a:ext cx="755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Outer</a:t>
            </a:r>
          </a:p>
          <a:p>
            <a:pPr eaLnBrk="1" hangingPunct="1"/>
            <a:r>
              <a:rPr lang="en-US" sz="1800">
                <a:latin typeface="Arial" charset="0"/>
              </a:rPr>
              <a:t>Hair</a:t>
            </a:r>
          </a:p>
          <a:p>
            <a:pPr eaLnBrk="1" hangingPunct="1"/>
            <a:r>
              <a:rPr lang="en-US" sz="1800">
                <a:latin typeface="Arial" charset="0"/>
              </a:rPr>
              <a:t>Cells</a:t>
            </a:r>
          </a:p>
        </p:txBody>
      </p:sp>
      <p:sp>
        <p:nvSpPr>
          <p:cNvPr id="19" name="Text Box 14"/>
          <p:cNvSpPr txBox="1">
            <a:spLocks noChangeArrowheads="1"/>
          </p:cNvSpPr>
          <p:nvPr/>
        </p:nvSpPr>
        <p:spPr bwMode="auto">
          <a:xfrm rot="10800000" flipV="1">
            <a:off x="3581400" y="50292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Basilar Membrane</a:t>
            </a:r>
          </a:p>
        </p:txBody>
      </p:sp>
    </p:spTree>
    <p:extLst>
      <p:ext uri="{BB962C8B-B14F-4D97-AF65-F5344CB8AC3E}">
        <p14:creationId xmlns:p14="http://schemas.microsoft.com/office/powerpoint/2010/main" val="6334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inner hair cells fire when they are bent. This is what causes us to hear.</a:t>
            </a:r>
          </a:p>
          <a:p>
            <a:endParaRPr lang="en-US" dirty="0"/>
          </a:p>
          <a:p>
            <a:r>
              <a:rPr lang="en-US" dirty="0" smtClean="0"/>
              <a:t>The outer hair cells</a:t>
            </a:r>
          </a:p>
          <a:p>
            <a:pPr lvl="1"/>
            <a:r>
              <a:rPr lang="en-US" dirty="0" smtClean="0"/>
              <a:t>one faction of psychophysicists argues that they tune the relationship between the two membranes.</a:t>
            </a:r>
            <a:endParaRPr lang="en-US" dirty="0"/>
          </a:p>
          <a:p>
            <a:pPr lvl="1"/>
            <a:r>
              <a:rPr lang="en-US" dirty="0" smtClean="0"/>
              <a:t>another faction argues that they act as amplifiers.</a:t>
            </a:r>
          </a:p>
          <a:p>
            <a:endParaRPr lang="en-US" dirty="0"/>
          </a:p>
          <a:p>
            <a:r>
              <a:rPr lang="en-US" dirty="0" smtClean="0"/>
              <a:t>I am not going to take a position on all that, I am going to describe a way to model the results that seems to well describe the measured phenomenon.</a:t>
            </a:r>
          </a:p>
        </p:txBody>
      </p:sp>
    </p:spTree>
    <p:extLst>
      <p:ext uri="{BB962C8B-B14F-4D97-AF65-F5344CB8AC3E}">
        <p14:creationId xmlns:p14="http://schemas.microsoft.com/office/powerpoint/2010/main" val="211878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CE5FA726-D80C-4365-AB5A-8C96873149CA}" type="datetime1">
              <a:rPr lang="en-US" sz="1400" smtClean="0"/>
              <a:pPr/>
              <a:t>10/16/2011</a:t>
            </a:fld>
            <a:endParaRPr lang="en-US" sz="1400" smtClean="0"/>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sz="1400" smtClean="0"/>
              <a:t>Copyright James D. Johnston 2004</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FBD44876-F255-45B5-A215-F5EBE09E01E4}" type="slidenum">
              <a:rPr lang="en-US" sz="1400" smtClean="0"/>
              <a:pPr/>
              <a:t>17</a:t>
            </a:fld>
            <a:endParaRPr lang="en-US" sz="1400" smtClean="0"/>
          </a:p>
        </p:txBody>
      </p:sp>
      <p:sp>
        <p:nvSpPr>
          <p:cNvPr id="16389" name="Rectangle 2"/>
          <p:cNvSpPr>
            <a:spLocks noGrp="1" noChangeArrowheads="1"/>
          </p:cNvSpPr>
          <p:nvPr>
            <p:ph type="title"/>
          </p:nvPr>
        </p:nvSpPr>
        <p:spPr>
          <a:xfrm>
            <a:off x="762000" y="0"/>
            <a:ext cx="7772400" cy="1143000"/>
          </a:xfrm>
        </p:spPr>
        <p:txBody>
          <a:bodyPr>
            <a:normAutofit fontScale="90000"/>
          </a:bodyPr>
          <a:lstStyle/>
          <a:p>
            <a:r>
              <a:rPr lang="en-US" sz="4000" smtClean="0"/>
              <a:t>Example HP filter</a:t>
            </a:r>
            <a:br>
              <a:rPr lang="en-US" sz="4000" smtClean="0"/>
            </a:br>
            <a:r>
              <a:rPr lang="en-US" sz="4000" smtClean="0"/>
              <a:t>(This filter is synthetic, NOT real)</a:t>
            </a:r>
          </a:p>
        </p:txBody>
      </p:sp>
      <p:pic>
        <p:nvPicPr>
          <p:cNvPr id="16390" name="Picture 3" descr="earh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0678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50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4407D850-1849-4AB4-9BCE-E0DFD176F08A}" type="datetime1">
              <a:rPr lang="en-US" sz="1400" smtClean="0"/>
              <a:pPr/>
              <a:t>10/16/2011</a:t>
            </a:fld>
            <a:endParaRPr lang="en-US" sz="1400" smtClean="0"/>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sz="1400" smtClean="0"/>
              <a:t>Copyright James D. Johnston 2004</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62C3309B-E831-4202-8B16-62CC7187DDCE}" type="slidenum">
              <a:rPr lang="en-US" sz="1400" smtClean="0"/>
              <a:pPr/>
              <a:t>18</a:t>
            </a:fld>
            <a:endParaRPr lang="en-US" sz="1400" smtClean="0"/>
          </a:p>
        </p:txBody>
      </p:sp>
      <p:sp>
        <p:nvSpPr>
          <p:cNvPr id="17413" name="Rectangle 2"/>
          <p:cNvSpPr>
            <a:spLocks noGrp="1" noChangeArrowheads="1"/>
          </p:cNvSpPr>
          <p:nvPr>
            <p:ph type="title"/>
          </p:nvPr>
        </p:nvSpPr>
        <p:spPr>
          <a:xfrm>
            <a:off x="609600" y="228600"/>
            <a:ext cx="7772400" cy="1143000"/>
          </a:xfrm>
        </p:spPr>
        <p:txBody>
          <a:bodyPr/>
          <a:lstStyle/>
          <a:p>
            <a:r>
              <a:rPr lang="en-US" smtClean="0"/>
              <a:t>Features of a HP filter</a:t>
            </a:r>
          </a:p>
        </p:txBody>
      </p:sp>
      <p:sp>
        <p:nvSpPr>
          <p:cNvPr id="17414" name="Rectangle 3"/>
          <p:cNvSpPr>
            <a:spLocks noGrp="1" noChangeArrowheads="1"/>
          </p:cNvSpPr>
          <p:nvPr>
            <p:ph type="body" idx="1"/>
          </p:nvPr>
        </p:nvSpPr>
        <p:spPr>
          <a:xfrm>
            <a:off x="609600" y="1600200"/>
            <a:ext cx="7772400" cy="4114800"/>
          </a:xfrm>
        </p:spPr>
        <p:txBody>
          <a:bodyPr>
            <a:normAutofit lnSpcReduction="10000"/>
          </a:bodyPr>
          <a:lstStyle/>
          <a:p>
            <a:pPr>
              <a:lnSpc>
                <a:spcPct val="90000"/>
              </a:lnSpc>
            </a:pPr>
            <a:r>
              <a:rPr lang="en-US" sz="2800" smtClean="0"/>
              <a:t>At the frequency where the amplitude is greatest, the phase is changing rapidly.</a:t>
            </a:r>
          </a:p>
          <a:p>
            <a:pPr lvl="1">
              <a:lnSpc>
                <a:spcPct val="90000"/>
              </a:lnSpc>
            </a:pPr>
            <a:r>
              <a:rPr lang="en-US" sz="2400" smtClean="0"/>
              <a:t>This means that two filters, slightly offset in frequency, will show a large difference between the two center frequencies, providing a very big difference in that region.</a:t>
            </a:r>
          </a:p>
          <a:p>
            <a:pPr>
              <a:lnSpc>
                <a:spcPct val="90000"/>
              </a:lnSpc>
            </a:pPr>
            <a:r>
              <a:rPr lang="en-US" sz="2800" smtClean="0"/>
              <a:t>When two nearly-identical filters are coupled, their resonances “split” into two peaks, slightly offset in frequency.</a:t>
            </a:r>
          </a:p>
          <a:p>
            <a:pPr>
              <a:lnSpc>
                <a:spcPct val="90000"/>
              </a:lnSpc>
            </a:pPr>
            <a:r>
              <a:rPr lang="en-US" sz="2800" smtClean="0"/>
              <a:t>As the coupling decreases, the two resonances move back toward the same point.</a:t>
            </a:r>
          </a:p>
        </p:txBody>
      </p:sp>
    </p:spTree>
    <p:extLst>
      <p:ext uri="{BB962C8B-B14F-4D97-AF65-F5344CB8AC3E}">
        <p14:creationId xmlns:p14="http://schemas.microsoft.com/office/powerpoint/2010/main" val="313956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the inner hair cells see?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They see the DIFFERENCE between the two high pass filters, if the first idea on the previous page is right.</a:t>
            </a:r>
          </a:p>
          <a:p>
            <a:endParaRPr lang="en-US" dirty="0"/>
          </a:p>
          <a:p>
            <a:r>
              <a:rPr lang="en-US" dirty="0" smtClean="0"/>
              <a:t>We’ll run with that, because the model works.</a:t>
            </a:r>
          </a:p>
          <a:p>
            <a:r>
              <a:rPr lang="en-US" dirty="0" smtClean="0"/>
              <a:t>This does not mean that the model represents the actual physics. That’s not settled yet.</a:t>
            </a:r>
          </a:p>
          <a:p>
            <a:endParaRPr lang="en-US" dirty="0"/>
          </a:p>
          <a:p>
            <a:r>
              <a:rPr lang="en-US" dirty="0" smtClean="0"/>
              <a:t>So, what happens when you split the resonance due to coupling between the two membranes?</a:t>
            </a:r>
          </a:p>
        </p:txBody>
      </p:sp>
    </p:spTree>
    <p:extLst>
      <p:ext uri="{BB962C8B-B14F-4D97-AF65-F5344CB8AC3E}">
        <p14:creationId xmlns:p14="http://schemas.microsoft.com/office/powerpoint/2010/main" val="33921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Schedule: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What does your middle/inner ear do with the sound that gets to it?</a:t>
            </a:r>
          </a:p>
          <a:p>
            <a:pPr marL="514350" indent="-514350">
              <a:buFont typeface="+mj-lt"/>
              <a:buAutoNum type="arabicPeriod"/>
            </a:pPr>
            <a:r>
              <a:rPr lang="en-US" dirty="0" smtClean="0"/>
              <a:t>What does your head do to the sound before it gets to the eardrum?</a:t>
            </a:r>
          </a:p>
          <a:p>
            <a:pPr marL="514350" indent="-514350">
              <a:buFont typeface="+mj-lt"/>
              <a:buAutoNum type="arabicPeriod"/>
            </a:pPr>
            <a:r>
              <a:rPr lang="en-US" dirty="0" smtClean="0"/>
              <a:t>What happens when you have 2 ears instead of 1?</a:t>
            </a:r>
          </a:p>
          <a:p>
            <a:pPr marL="514350" indent="-514350">
              <a:buFont typeface="+mj-lt"/>
              <a:buAutoNum type="arabicPeriod"/>
            </a:pPr>
            <a:r>
              <a:rPr lang="en-US" dirty="0" smtClean="0"/>
              <a:t>What does acoustics present to the two ears? And what part of that matters?</a:t>
            </a:r>
            <a:endParaRPr lang="en-US" dirty="0"/>
          </a:p>
        </p:txBody>
      </p:sp>
    </p:spTree>
    <p:extLst>
      <p:ext uri="{BB962C8B-B14F-4D97-AF65-F5344CB8AC3E}">
        <p14:creationId xmlns:p14="http://schemas.microsoft.com/office/powerpoint/2010/main" val="211232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a:xfrm>
            <a:off x="457200" y="0"/>
            <a:ext cx="8229600" cy="1143000"/>
          </a:xfrm>
          <a:noFill/>
        </p:spPr>
        <p:txBody>
          <a:bodyPr/>
          <a:lstStyle/>
          <a:p>
            <a:r>
              <a:rPr lang="en-US" smtClean="0"/>
              <a:t>Filter split vs. Frequency Response</a:t>
            </a:r>
          </a:p>
        </p:txBody>
      </p:sp>
      <p:pic>
        <p:nvPicPr>
          <p:cNvPr id="18438" name="Picture 5" descr="f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8363"/>
            <a:ext cx="4724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f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35363"/>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f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868363"/>
            <a:ext cx="4800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fe-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3535363"/>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9"/>
          <p:cNvSpPr txBox="1">
            <a:spLocks noChangeArrowheads="1"/>
          </p:cNvSpPr>
          <p:nvPr/>
        </p:nvSpPr>
        <p:spPr bwMode="auto">
          <a:xfrm>
            <a:off x="2971800" y="29257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Offset 1.1</a:t>
            </a:r>
          </a:p>
        </p:txBody>
      </p:sp>
      <p:sp>
        <p:nvSpPr>
          <p:cNvPr id="18443" name="Text Box 10"/>
          <p:cNvSpPr txBox="1">
            <a:spLocks noChangeArrowheads="1"/>
          </p:cNvSpPr>
          <p:nvPr/>
        </p:nvSpPr>
        <p:spPr bwMode="auto">
          <a:xfrm>
            <a:off x="2819400" y="589756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Offset 1.001</a:t>
            </a:r>
          </a:p>
        </p:txBody>
      </p:sp>
      <p:sp>
        <p:nvSpPr>
          <p:cNvPr id="18444" name="Text Box 11"/>
          <p:cNvSpPr txBox="1">
            <a:spLocks noChangeArrowheads="1"/>
          </p:cNvSpPr>
          <p:nvPr/>
        </p:nvSpPr>
        <p:spPr bwMode="auto">
          <a:xfrm>
            <a:off x="7010400" y="292576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Offset 1.00001</a:t>
            </a:r>
          </a:p>
        </p:txBody>
      </p:sp>
      <p:sp>
        <p:nvSpPr>
          <p:cNvPr id="18445" name="Text Box 12"/>
          <p:cNvSpPr txBox="1">
            <a:spLocks noChangeArrowheads="1"/>
          </p:cNvSpPr>
          <p:nvPr/>
        </p:nvSpPr>
        <p:spPr bwMode="auto">
          <a:xfrm>
            <a:off x="6858000" y="5897563"/>
            <a:ext cx="180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r>
              <a:rPr lang="en-US" sz="1800">
                <a:latin typeface="Arial" charset="0"/>
              </a:rPr>
              <a:t>Offset 1.000001</a:t>
            </a: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sz="1400" dirty="0" smtClean="0"/>
              <a:t>Copyright James D. Johnston 2011</a:t>
            </a:r>
          </a:p>
        </p:txBody>
      </p:sp>
    </p:spTree>
    <p:extLst>
      <p:ext uri="{BB962C8B-B14F-4D97-AF65-F5344CB8AC3E}">
        <p14:creationId xmlns:p14="http://schemas.microsoft.com/office/powerpoint/2010/main" val="400780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855BEF25-746D-4A74-9D82-49E002115920}" type="datetime1">
              <a:rPr lang="en-US" sz="1400" smtClean="0"/>
              <a:pPr/>
              <a:t>10/16/2011</a:t>
            </a:fld>
            <a:endParaRPr lang="en-US" sz="1400" smtClean="0"/>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sz="1400" dirty="0" smtClean="0"/>
              <a:t>Copyright James D. Johnston 2011</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fld id="{D0E60629-0142-456E-9CD2-7128F03C00A3}" type="slidenum">
              <a:rPr lang="en-US" sz="1400" smtClean="0"/>
              <a:pPr/>
              <a:t>21</a:t>
            </a:fld>
            <a:endParaRPr lang="en-US" sz="1400" smtClean="0"/>
          </a:p>
        </p:txBody>
      </p:sp>
      <p:sp>
        <p:nvSpPr>
          <p:cNvPr id="19461" name="Text Box 2"/>
          <p:cNvSpPr txBox="1">
            <a:spLocks noChangeArrowheads="1"/>
          </p:cNvSpPr>
          <p:nvPr/>
        </p:nvSpPr>
        <p:spPr bwMode="auto">
          <a:xfrm>
            <a:off x="990600" y="609600"/>
            <a:ext cx="68627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r>
              <a:rPr lang="en-US" dirty="0"/>
              <a:t>The exact magnitude and shape of those</a:t>
            </a:r>
          </a:p>
          <a:p>
            <a:r>
              <a:rPr lang="en-US" dirty="0"/>
              <a:t>curves are under a great deal of discussion and</a:t>
            </a:r>
          </a:p>
          <a:p>
            <a:r>
              <a:rPr lang="en-US" dirty="0"/>
              <a:t>examination, but it seems clear that, in fact, the</a:t>
            </a:r>
          </a:p>
          <a:p>
            <a:r>
              <a:rPr lang="en-US" dirty="0" smtClean="0"/>
              <a:t>depolarization </a:t>
            </a:r>
            <a:r>
              <a:rPr lang="en-US" dirty="0"/>
              <a:t>of the outer hair cells creates the</a:t>
            </a:r>
          </a:p>
          <a:p>
            <a:r>
              <a:rPr lang="en-US" b="1" dirty="0"/>
              <a:t>compression</a:t>
            </a:r>
            <a:r>
              <a:rPr lang="en-US" dirty="0"/>
              <a:t> exhibited in the difference between</a:t>
            </a:r>
          </a:p>
          <a:p>
            <a:r>
              <a:rPr lang="en-US" dirty="0"/>
              <a:t>applied </a:t>
            </a:r>
            <a:r>
              <a:rPr lang="en-US" b="1" dirty="0"/>
              <a:t>intensity </a:t>
            </a:r>
            <a:r>
              <a:rPr lang="en-US" dirty="0"/>
              <a:t>(the external power) and the</a:t>
            </a:r>
          </a:p>
          <a:p>
            <a:r>
              <a:rPr lang="en-US" dirty="0"/>
              <a:t>internal </a:t>
            </a:r>
            <a:r>
              <a:rPr lang="en-US" b="1" dirty="0"/>
              <a:t>loudness </a:t>
            </a:r>
            <a:r>
              <a:rPr lang="en-US" dirty="0"/>
              <a:t>(the actual sensation level</a:t>
            </a:r>
          </a:p>
          <a:p>
            <a:r>
              <a:rPr lang="en-US" dirty="0"/>
              <a:t>experienced by the listener).</a:t>
            </a:r>
          </a:p>
          <a:p>
            <a:endParaRPr lang="en-US" dirty="0"/>
          </a:p>
          <a:p>
            <a:r>
              <a:rPr lang="en-US" dirty="0"/>
              <a:t>There is at least 60dB (more likely 90) of compression available. Fortunately, the shape of the resulting curve </a:t>
            </a:r>
            <a:r>
              <a:rPr lang="en-US" dirty="0" smtClean="0"/>
              <a:t>does not </a:t>
            </a:r>
            <a:r>
              <a:rPr lang="en-US" dirty="0"/>
              <a:t>change very much, except at the tails, </a:t>
            </a:r>
            <a:r>
              <a:rPr lang="en-US" dirty="0" smtClean="0"/>
              <a:t>between the </a:t>
            </a:r>
            <a:r>
              <a:rPr lang="en-US" dirty="0"/>
              <a:t>compressed and uncompressed state, leading </a:t>
            </a:r>
            <a:r>
              <a:rPr lang="en-US" dirty="0" smtClean="0"/>
              <a:t>to a </a:t>
            </a:r>
            <a:r>
              <a:rPr lang="en-US" dirty="0"/>
              <a:t>set of filter functions known as the </a:t>
            </a:r>
            <a:r>
              <a:rPr lang="en-US" b="1" dirty="0"/>
              <a:t>cochlear filters</a:t>
            </a:r>
            <a:r>
              <a:rPr lang="en-US" dirty="0"/>
              <a:t>.</a:t>
            </a:r>
          </a:p>
        </p:txBody>
      </p:sp>
    </p:spTree>
    <p:extLst>
      <p:ext uri="{BB962C8B-B14F-4D97-AF65-F5344CB8AC3E}">
        <p14:creationId xmlns:p14="http://schemas.microsoft.com/office/powerpoint/2010/main" val="327077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620000" cy="5016758"/>
          </a:xfrm>
          <a:prstGeom prst="rect">
            <a:avLst/>
          </a:prstGeom>
          <a:noFill/>
        </p:spPr>
        <p:txBody>
          <a:bodyPr wrap="square" rtlCol="0">
            <a:spAutoFit/>
          </a:bodyPr>
          <a:lstStyle/>
          <a:p>
            <a:pPr marL="285750" indent="-285750">
              <a:buFont typeface="Arial" pitchFamily="34" charset="0"/>
              <a:buChar char="•"/>
            </a:pPr>
            <a:r>
              <a:rPr lang="en-US" sz="2000" dirty="0" smtClean="0"/>
              <a:t>The detectors:</a:t>
            </a:r>
          </a:p>
          <a:p>
            <a:pPr marL="742950" lvl="1" indent="-285750">
              <a:buFont typeface="Arial" pitchFamily="34" charset="0"/>
              <a:buChar char="•"/>
            </a:pPr>
            <a:r>
              <a:rPr lang="en-US" sz="2000" dirty="0" smtClean="0"/>
              <a:t>Interestingly the detectors themselves have about a 30dB dynamic range, not a 90dB or 120dB range.</a:t>
            </a:r>
          </a:p>
          <a:p>
            <a:pPr marL="742950" lvl="1" indent="-285750">
              <a:buFont typeface="Arial" pitchFamily="34" charset="0"/>
              <a:buChar char="•"/>
            </a:pPr>
            <a:r>
              <a:rPr lang="en-US" sz="2000" dirty="0" smtClean="0"/>
              <a:t>The loudness compression maps this 30 dB to the full range of reasonably functional human hearing.</a:t>
            </a:r>
          </a:p>
          <a:p>
            <a:pPr marL="742950" lvl="1" indent="-285750">
              <a:buFont typeface="Arial" pitchFamily="34" charset="0"/>
              <a:buChar char="•"/>
            </a:pPr>
            <a:endParaRPr lang="en-US" sz="2000" dirty="0"/>
          </a:p>
          <a:p>
            <a:pPr marL="742950" lvl="1" indent="-285750">
              <a:buFont typeface="Arial" pitchFamily="34" charset="0"/>
              <a:buChar char="•"/>
            </a:pPr>
            <a:r>
              <a:rPr lang="en-US" sz="2000" dirty="0" smtClean="0"/>
              <a:t>This mapping results in some interesting things, for instance, masking.</a:t>
            </a:r>
          </a:p>
          <a:p>
            <a:pPr marL="1200150" lvl="2" indent="-285750">
              <a:buFont typeface="Arial" pitchFamily="34" charset="0"/>
              <a:buChar char="•"/>
            </a:pPr>
            <a:r>
              <a:rPr lang="en-US" sz="2000" dirty="0" smtClean="0"/>
              <a:t>If a second signal is present in an ERB, and is more than 30dB down, it is below the detection threshold.</a:t>
            </a:r>
          </a:p>
          <a:p>
            <a:pPr marL="1200150" lvl="2" indent="-285750">
              <a:buFont typeface="Arial" pitchFamily="34" charset="0"/>
              <a:buChar char="•"/>
            </a:pPr>
            <a:r>
              <a:rPr lang="en-US" sz="2000" dirty="0" smtClean="0"/>
              <a:t>If the signal in an ERB has a rough envelope, the interactions result in masking threshold as little as 5dB below the energy in that ERB.</a:t>
            </a:r>
          </a:p>
          <a:p>
            <a:pPr marL="1200150" lvl="2" indent="-285750">
              <a:buFont typeface="Arial" pitchFamily="34" charset="0"/>
              <a:buChar char="•"/>
            </a:pPr>
            <a:endParaRPr lang="en-US" sz="2000" dirty="0"/>
          </a:p>
          <a:p>
            <a:pPr marL="742950" lvl="1" indent="-285750">
              <a:buFont typeface="Arial" pitchFamily="34" charset="0"/>
              <a:buChar char="•"/>
            </a:pPr>
            <a:r>
              <a:rPr lang="en-US" sz="2000" dirty="0" smtClean="0"/>
              <a:t>Masking is, in fact, what all perceptual coders utilize.</a:t>
            </a:r>
          </a:p>
          <a:p>
            <a:pPr marL="1200150" lvl="2" indent="-285750">
              <a:buFont typeface="Arial" pitchFamily="34" charset="0"/>
              <a:buChar char="•"/>
            </a:pPr>
            <a:r>
              <a:rPr lang="en-US" sz="2000" dirty="0" smtClean="0"/>
              <a:t>That means MP3, AAC, AC3, etc.</a:t>
            </a:r>
          </a:p>
        </p:txBody>
      </p:sp>
    </p:spTree>
    <p:extLst>
      <p:ext uri="{BB962C8B-B14F-4D97-AF65-F5344CB8AC3E}">
        <p14:creationId xmlns:p14="http://schemas.microsoft.com/office/powerpoint/2010/main" val="393782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0"/>
            <a:ext cx="8382000" cy="2554545"/>
          </a:xfrm>
          <a:prstGeom prst="rect">
            <a:avLst/>
          </a:prstGeom>
          <a:noFill/>
        </p:spPr>
        <p:txBody>
          <a:bodyPr wrap="square" rtlCol="0">
            <a:spAutoFit/>
          </a:bodyPr>
          <a:lstStyle/>
          <a:p>
            <a:r>
              <a:rPr lang="en-US" sz="3200" dirty="0" smtClean="0"/>
              <a:t>A quick masking demo</a:t>
            </a:r>
          </a:p>
          <a:p>
            <a:endParaRPr lang="en-US" sz="3200" dirty="0" smtClean="0"/>
          </a:p>
          <a:p>
            <a:r>
              <a:rPr lang="en-US" sz="3200" dirty="0" smtClean="0"/>
              <a:t>I will play 3 signals, an original and then two signals with 13.6dB SNR. I am not telling you the order. You must figure out which is which.</a:t>
            </a:r>
            <a:endParaRPr lang="en-US" sz="3200" dirty="0"/>
          </a:p>
        </p:txBody>
      </p:sp>
    </p:spTree>
    <p:extLst>
      <p:ext uri="{BB962C8B-B14F-4D97-AF65-F5344CB8AC3E}">
        <p14:creationId xmlns:p14="http://schemas.microsoft.com/office/powerpoint/2010/main" val="250698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those filters: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When you have high frequency resolution (i.e. at low frequencies in this case) you have bad time resolution (speaking relatively)</a:t>
            </a:r>
          </a:p>
          <a:p>
            <a:r>
              <a:rPr lang="en-US" dirty="0" smtClean="0"/>
              <a:t>When you have bad frequency resolution (i.e. at high frequencies) you have better time resolution.</a:t>
            </a:r>
          </a:p>
          <a:p>
            <a:endParaRPr lang="en-US" dirty="0"/>
          </a:p>
          <a:p>
            <a:r>
              <a:rPr lang="en-US" dirty="0" smtClean="0"/>
              <a:t>The point? The time resolution of the ear varies quite a bit with frequency, over something like a 30:1 or 40:1 range, due to the cochlear filters and the loudness integration system.</a:t>
            </a:r>
          </a:p>
          <a:p>
            <a:r>
              <a:rPr lang="en-US" dirty="0" smtClean="0"/>
              <a:t>This is a headache for </a:t>
            </a:r>
            <a:r>
              <a:rPr lang="en-US" dirty="0" err="1" smtClean="0"/>
              <a:t>lossy</a:t>
            </a:r>
            <a:r>
              <a:rPr lang="en-US" dirty="0" smtClean="0"/>
              <a:t> compression algorithms, but that’s a different talk. </a:t>
            </a:r>
          </a:p>
          <a:p>
            <a:r>
              <a:rPr lang="en-US" dirty="0" smtClean="0"/>
              <a:t>This also means that you have to be aware of these varying time scales.</a:t>
            </a:r>
            <a:endParaRPr lang="en-US" dirty="0"/>
          </a:p>
        </p:txBody>
      </p:sp>
    </p:spTree>
    <p:extLst>
      <p:ext uri="{BB962C8B-B14F-4D97-AF65-F5344CB8AC3E}">
        <p14:creationId xmlns:p14="http://schemas.microsoft.com/office/powerpoint/2010/main" val="132006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about what gets detected…</a:t>
            </a:r>
            <a:endParaRPr lang="en-US" dirty="0"/>
          </a:p>
        </p:txBody>
      </p:sp>
      <p:sp>
        <p:nvSpPr>
          <p:cNvPr id="3" name="Content Placeholder 2"/>
          <p:cNvSpPr>
            <a:spLocks noGrp="1"/>
          </p:cNvSpPr>
          <p:nvPr>
            <p:ph idx="1"/>
          </p:nvPr>
        </p:nvSpPr>
        <p:spPr/>
        <p:txBody>
          <a:bodyPr>
            <a:normAutofit lnSpcReduction="10000"/>
          </a:bodyPr>
          <a:lstStyle/>
          <a:p>
            <a:r>
              <a:rPr lang="en-US" dirty="0" smtClean="0"/>
              <a:t>At low frequencies, the leading edge of the filtered signal itself (membranes approaching each other) is detected. (under 500Hz)</a:t>
            </a:r>
          </a:p>
          <a:p>
            <a:r>
              <a:rPr lang="en-US" dirty="0" smtClean="0"/>
              <a:t>At high frequencies, the leading edge of the ENVELOPE is detected. (over 2kHz or so)</a:t>
            </a:r>
          </a:p>
          <a:p>
            <a:r>
              <a:rPr lang="en-US" dirty="0" smtClean="0"/>
              <a:t>At mid frequencies, the two mechanisms conflict. </a:t>
            </a:r>
          </a:p>
          <a:p>
            <a:r>
              <a:rPr lang="en-US" dirty="0" smtClean="0"/>
              <a:t>Remember this when we get to binaural hearing.</a:t>
            </a:r>
            <a:endParaRPr lang="en-US" dirty="0"/>
          </a:p>
        </p:txBody>
      </p:sp>
    </p:spTree>
    <p:extLst>
      <p:ext uri="{BB962C8B-B14F-4D97-AF65-F5344CB8AC3E}">
        <p14:creationId xmlns:p14="http://schemas.microsoft.com/office/powerpoint/2010/main" val="236970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2286000"/>
          </a:xfrm>
        </p:spPr>
        <p:txBody>
          <a:bodyPr>
            <a:normAutofit/>
          </a:bodyPr>
          <a:lstStyle/>
          <a:p>
            <a:r>
              <a:rPr lang="en-US" dirty="0" smtClean="0"/>
              <a:t>We’re almost done with part 1.</a:t>
            </a:r>
            <a:br>
              <a:rPr lang="en-US" dirty="0" smtClean="0"/>
            </a:br>
            <a:r>
              <a:rPr lang="en-US" dirty="0" smtClean="0"/>
              <a:t>Now we’ll explain why knowing this might be useful.</a:t>
            </a:r>
            <a:endParaRPr lang="en-US" dirty="0"/>
          </a:p>
        </p:txBody>
      </p:sp>
    </p:spTree>
    <p:extLst>
      <p:ext uri="{BB962C8B-B14F-4D97-AF65-F5344CB8AC3E}">
        <p14:creationId xmlns:p14="http://schemas.microsoft.com/office/powerpoint/2010/main" val="15486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does all that mean </a:t>
            </a:r>
            <a:br>
              <a:rPr lang="en-US" dirty="0" smtClean="0"/>
            </a:br>
            <a:r>
              <a:rPr lang="en-US" dirty="0" smtClean="0"/>
              <a:t>to you guys?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first thing it means is that everything, yes everything, has to be considered from the point of view of the somewhat odd time/frequency analysis that the cochlea provides.</a:t>
            </a:r>
          </a:p>
          <a:p>
            <a:pPr marL="0" indent="0">
              <a:buNone/>
            </a:pPr>
            <a:endParaRPr lang="en-US" dirty="0"/>
          </a:p>
          <a:p>
            <a:pPr marL="0" indent="0">
              <a:buNone/>
            </a:pPr>
            <a:r>
              <a:rPr lang="en-US" dirty="0" smtClean="0"/>
              <a:t>Effects do not strongly couple between parts of the membranes that do not respond to the same frequencies.</a:t>
            </a:r>
          </a:p>
          <a:p>
            <a:pPr marL="0" indent="0">
              <a:buNone/>
            </a:pPr>
            <a:endParaRPr lang="en-US" dirty="0"/>
          </a:p>
          <a:p>
            <a:pPr marL="0" indent="0">
              <a:buNone/>
            </a:pPr>
            <a:r>
              <a:rPr lang="en-US" dirty="0" smtClean="0"/>
              <a:t>So, many things work differently for signals close in frequency vs. signals removed from each other in frequency.</a:t>
            </a:r>
          </a:p>
        </p:txBody>
      </p:sp>
    </p:spTree>
    <p:extLst>
      <p:ext uri="{BB962C8B-B14F-4D97-AF65-F5344CB8AC3E}">
        <p14:creationId xmlns:p14="http://schemas.microsoft.com/office/powerpoint/2010/main" val="586188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Monaural Phase Detection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Many papers have cited the original work on the 60Hz vs. 7000Hz phase experiment.</a:t>
            </a:r>
          </a:p>
          <a:p>
            <a:pPr lvl="1"/>
            <a:r>
              <a:rPr lang="en-US" dirty="0" smtClean="0"/>
              <a:t>Obviously, these two frequencies are far, far apart on the cochlea. They just don’t interact. Not even slightly.</a:t>
            </a:r>
          </a:p>
          <a:p>
            <a:pPr lvl="1"/>
            <a:r>
              <a:rPr lang="en-US" dirty="0" smtClean="0"/>
              <a:t>Since they don’t interact, it’s not too surprising that phase doesn’t matter.</a:t>
            </a:r>
          </a:p>
          <a:p>
            <a:r>
              <a:rPr lang="en-US" dirty="0" smtClean="0"/>
              <a:t>If, however, the two signals strongly interact at some point on the basilar membrane, yes, phase can matter.</a:t>
            </a:r>
          </a:p>
          <a:p>
            <a:pPr lvl="1"/>
            <a:r>
              <a:rPr lang="en-US" dirty="0" smtClean="0"/>
              <a:t>It takes quite a bit of phase shift in terms of degrees/octave, but digital is good at that.</a:t>
            </a:r>
          </a:p>
          <a:p>
            <a:pPr lvl="1"/>
            <a:r>
              <a:rPr lang="en-US" dirty="0" smtClean="0"/>
              <a:t>Physical acoustics is pretty good at that, too.</a:t>
            </a:r>
          </a:p>
          <a:p>
            <a:r>
              <a:rPr lang="en-US" dirty="0" smtClean="0"/>
              <a:t>The point? Phase shift that varies gradually with frequency is not much of an issue. Rapid changes in phase, on the other hand, very much do matter with the right input signal.</a:t>
            </a:r>
            <a:endParaRPr lang="en-US" dirty="0"/>
          </a:p>
        </p:txBody>
      </p:sp>
    </p:spTree>
    <p:extLst>
      <p:ext uri="{BB962C8B-B14F-4D97-AF65-F5344CB8AC3E}">
        <p14:creationId xmlns:p14="http://schemas.microsoft.com/office/powerpoint/2010/main" val="300164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a:t>Well, the compression doesn’t happen instantly.</a:t>
            </a:r>
          </a:p>
          <a:p>
            <a:pPr lvl="1"/>
            <a:r>
              <a:rPr lang="en-US" dirty="0"/>
              <a:t>This means that the leading edge of a waveform will be louder than that which follows, in terms of instantaneous loudness. So we get a leading edge detector. This has been called the “precedence effect” among other things. It’s very important later when we talk about binaural hearing.</a:t>
            </a:r>
          </a:p>
          <a:p>
            <a:r>
              <a:rPr lang="en-US" dirty="0"/>
              <a:t>But, remember, loudness, as opposed to instantaneous loudness, is something that is summed </a:t>
            </a:r>
            <a:r>
              <a:rPr lang="en-US" dirty="0" smtClean="0"/>
              <a:t>for up </a:t>
            </a:r>
            <a:r>
              <a:rPr lang="en-US" dirty="0"/>
              <a:t>to 200 milliseconds, give or take, by the central nervous system.</a:t>
            </a:r>
          </a:p>
          <a:p>
            <a:endParaRPr lang="en-US" dirty="0"/>
          </a:p>
        </p:txBody>
      </p:sp>
    </p:spTree>
    <p:extLst>
      <p:ext uri="{BB962C8B-B14F-4D97-AF65-F5344CB8AC3E}">
        <p14:creationId xmlns:p14="http://schemas.microsoft.com/office/powerpoint/2010/main" val="280914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Ear</a:t>
            </a:r>
            <a:endParaRPr lang="en-US" dirty="0"/>
          </a:p>
        </p:txBody>
      </p:sp>
      <p:sp>
        <p:nvSpPr>
          <p:cNvPr id="3" name="Content Placeholder 2"/>
          <p:cNvSpPr>
            <a:spLocks noGrp="1"/>
          </p:cNvSpPr>
          <p:nvPr>
            <p:ph idx="1"/>
          </p:nvPr>
        </p:nvSpPr>
        <p:spPr/>
        <p:txBody>
          <a:bodyPr/>
          <a:lstStyle/>
          <a:p>
            <a:r>
              <a:rPr lang="en-US" dirty="0" smtClean="0"/>
              <a:t>Think of it as having two parts</a:t>
            </a:r>
          </a:p>
          <a:p>
            <a:pPr lvl="1"/>
            <a:r>
              <a:rPr lang="en-US" dirty="0" smtClean="0"/>
              <a:t>A high pass filter, 6dB/octave, with a knee at about 700Hz.</a:t>
            </a:r>
          </a:p>
          <a:p>
            <a:pPr lvl="1"/>
            <a:r>
              <a:rPr lang="en-US" dirty="0" smtClean="0"/>
              <a:t>A transformer, to convert the impedance of air to the impedance of the inner ear.</a:t>
            </a:r>
            <a:endParaRPr lang="en-US" dirty="0"/>
          </a:p>
        </p:txBody>
      </p:sp>
    </p:spTree>
    <p:extLst>
      <p:ext uri="{BB962C8B-B14F-4D97-AF65-F5344CB8AC3E}">
        <p14:creationId xmlns:p14="http://schemas.microsoft.com/office/powerpoint/2010/main" val="235454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loudness thing.</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make a signal more broadband, it will be louder for the same amount of energy</a:t>
            </a:r>
          </a:p>
          <a:p>
            <a:r>
              <a:rPr lang="en-US" dirty="0" smtClean="0"/>
              <a:t>In many cases, even clipping, which can ONLY reduce the total energy if you don’t change the gain, will still greatly increase loudness.</a:t>
            </a:r>
          </a:p>
          <a:p>
            <a:endParaRPr lang="en-US" dirty="0"/>
          </a:p>
          <a:p>
            <a:r>
              <a:rPr lang="en-US" dirty="0" smtClean="0"/>
              <a:t>This goes into a different panel discussion, early this morning, related to Radio Processing.</a:t>
            </a:r>
            <a:endParaRPr lang="en-US" dirty="0"/>
          </a:p>
        </p:txBody>
      </p:sp>
    </p:spTree>
    <p:extLst>
      <p:ext uri="{BB962C8B-B14F-4D97-AF65-F5344CB8AC3E}">
        <p14:creationId xmlns:p14="http://schemas.microsoft.com/office/powerpoint/2010/main" val="211902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Term to Remember: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Partial Loudness</a:t>
            </a:r>
          </a:p>
          <a:p>
            <a:pPr lvl="1"/>
            <a:r>
              <a:rPr lang="en-US" dirty="0" smtClean="0"/>
              <a:t>Partial </a:t>
            </a:r>
            <a:r>
              <a:rPr lang="en-US" dirty="0" err="1" smtClean="0"/>
              <a:t>loudnesses</a:t>
            </a:r>
            <a:r>
              <a:rPr lang="en-US" dirty="0" smtClean="0"/>
              <a:t> are a vector, representing the contribution to total loudness from each inner hair cell.</a:t>
            </a:r>
          </a:p>
          <a:p>
            <a:pPr lvl="1"/>
            <a:r>
              <a:rPr lang="en-US" dirty="0" smtClean="0"/>
              <a:t>In a very real way, partial </a:t>
            </a:r>
            <a:r>
              <a:rPr lang="en-US" dirty="0" err="1" smtClean="0"/>
              <a:t>loudnesses</a:t>
            </a:r>
            <a:r>
              <a:rPr lang="en-US" dirty="0" smtClean="0"/>
              <a:t> are what goes from the inner ear to the brain.</a:t>
            </a:r>
          </a:p>
          <a:p>
            <a:pPr lvl="1"/>
            <a:r>
              <a:rPr lang="en-US" dirty="0" smtClean="0"/>
              <a:t>What you hear is the result of the partial </a:t>
            </a:r>
            <a:r>
              <a:rPr lang="en-US" dirty="0" err="1" smtClean="0"/>
              <a:t>loudnesses</a:t>
            </a:r>
            <a:r>
              <a:rPr lang="en-US" dirty="0" smtClean="0"/>
              <a:t>.</a:t>
            </a:r>
          </a:p>
          <a:p>
            <a:pPr lvl="2"/>
            <a:r>
              <a:rPr lang="en-US" dirty="0" smtClean="0"/>
              <a:t>Not the waveform</a:t>
            </a:r>
          </a:p>
          <a:p>
            <a:pPr lvl="2"/>
            <a:r>
              <a:rPr lang="en-US" dirty="0" smtClean="0"/>
              <a:t>Not the FFT</a:t>
            </a:r>
          </a:p>
          <a:p>
            <a:pPr lvl="2"/>
            <a:r>
              <a:rPr lang="en-US" dirty="0" smtClean="0"/>
              <a:t>Not partial intensities (i.e. the filtered ERB-wide signals)</a:t>
            </a:r>
          </a:p>
          <a:p>
            <a:pPr lvl="2"/>
            <a:r>
              <a:rPr lang="en-US" smtClean="0"/>
              <a:t>Cochlear compression </a:t>
            </a:r>
            <a:r>
              <a:rPr lang="en-US" dirty="0" smtClean="0"/>
              <a:t>is key to many hearing effects.</a:t>
            </a:r>
            <a:endParaRPr lang="en-US" dirty="0"/>
          </a:p>
        </p:txBody>
      </p:sp>
    </p:spTree>
    <p:extLst>
      <p:ext uri="{BB962C8B-B14F-4D97-AF65-F5344CB8AC3E}">
        <p14:creationId xmlns:p14="http://schemas.microsoft.com/office/powerpoint/2010/main" val="1202287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thing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Remember that bit about the filter time resolution and coding?</a:t>
            </a:r>
          </a:p>
          <a:p>
            <a:endParaRPr lang="en-US" dirty="0"/>
          </a:p>
          <a:p>
            <a:pPr lvl="1"/>
            <a:r>
              <a:rPr lang="en-US" dirty="0" smtClean="0">
                <a:solidFill>
                  <a:srgbClr val="FF0000"/>
                </a:solidFill>
              </a:rPr>
              <a:t>Pre-echo is really bad. Before an attack, you can hear injected noise nearly down to the noise floor of the listening setup.</a:t>
            </a:r>
          </a:p>
          <a:p>
            <a:pPr lvl="1"/>
            <a:r>
              <a:rPr lang="en-US" dirty="0" smtClean="0">
                <a:solidFill>
                  <a:srgbClr val="FF0000"/>
                </a:solidFill>
              </a:rPr>
              <a:t>Codec </a:t>
            </a:r>
            <a:r>
              <a:rPr lang="en-US" dirty="0" err="1" smtClean="0">
                <a:solidFill>
                  <a:srgbClr val="FF0000"/>
                </a:solidFill>
              </a:rPr>
              <a:t>filterbanks</a:t>
            </a:r>
            <a:r>
              <a:rPr lang="en-US" dirty="0" smtClean="0">
                <a:solidFill>
                  <a:srgbClr val="FF0000"/>
                </a:solidFill>
              </a:rPr>
              <a:t>, in order to be constant-delay (i.e. linear-phase) must have pre-echo.</a:t>
            </a:r>
          </a:p>
          <a:p>
            <a:pPr lvl="1"/>
            <a:r>
              <a:rPr lang="en-US" dirty="0" smtClean="0">
                <a:solidFill>
                  <a:srgbClr val="FF0000"/>
                </a:solidFill>
              </a:rPr>
              <a:t>Pre-echo can start the compression on the basilar membrane before the signal arrives. This reduces the loudness of the transient. </a:t>
            </a:r>
            <a:r>
              <a:rPr lang="en-US" smtClean="0">
                <a:solidFill>
                  <a:srgbClr val="FF0000"/>
                </a:solidFill>
              </a:rPr>
              <a:t>Not good.</a:t>
            </a:r>
            <a:endParaRPr lang="en-US" dirty="0" smtClean="0">
              <a:solidFill>
                <a:srgbClr val="FF0000"/>
              </a:solidFill>
            </a:endParaRPr>
          </a:p>
          <a:p>
            <a:pPr lvl="1"/>
            <a:endParaRPr lang="en-US" dirty="0">
              <a:solidFill>
                <a:srgbClr val="FF0000"/>
              </a:solidFill>
            </a:endParaRPr>
          </a:p>
          <a:p>
            <a:r>
              <a:rPr lang="en-US" dirty="0" smtClean="0"/>
              <a:t>Not only that, pre-echo has some nasty consequences in imaging. More on that later.</a:t>
            </a:r>
            <a:endParaRPr lang="en-US" dirty="0"/>
          </a:p>
        </p:txBody>
      </p:sp>
    </p:spTree>
    <p:extLst>
      <p:ext uri="{BB962C8B-B14F-4D97-AF65-F5344CB8AC3E}">
        <p14:creationId xmlns:p14="http://schemas.microsoft.com/office/powerpoint/2010/main" val="118586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head do?</a:t>
            </a:r>
            <a:endParaRPr lang="en-US" dirty="0"/>
          </a:p>
        </p:txBody>
      </p:sp>
      <p:sp>
        <p:nvSpPr>
          <p:cNvPr id="3" name="Content Placeholder 2"/>
          <p:cNvSpPr>
            <a:spLocks noGrp="1"/>
          </p:cNvSpPr>
          <p:nvPr>
            <p:ph idx="1"/>
          </p:nvPr>
        </p:nvSpPr>
        <p:spPr/>
        <p:txBody>
          <a:bodyPr/>
          <a:lstStyle/>
          <a:p>
            <a:r>
              <a:rPr lang="en-US" dirty="0" smtClean="0"/>
              <a:t>There is an enormous amount of detail one could go into here, but let us simplify.</a:t>
            </a:r>
          </a:p>
          <a:p>
            <a:r>
              <a:rPr lang="en-US" dirty="0" smtClean="0"/>
              <a:t>The “HRTF” or “HRIR” (Head Related Transfer Function and Head Related Impulse Response), both of which include precisely the same information, can be measured, for a given head, from any given angle or distance.</a:t>
            </a:r>
            <a:endParaRPr lang="en-US" dirty="0"/>
          </a:p>
        </p:txBody>
      </p:sp>
    </p:spTree>
    <p:extLst>
      <p:ext uri="{BB962C8B-B14F-4D97-AF65-F5344CB8AC3E}">
        <p14:creationId xmlns:p14="http://schemas.microsoft.com/office/powerpoint/2010/main" val="2444686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isn’t a tutorial on HRTF’s, so…</a:t>
            </a:r>
            <a:endParaRPr lang="en-US" dirty="0"/>
          </a:p>
        </p:txBody>
      </p:sp>
      <p:sp>
        <p:nvSpPr>
          <p:cNvPr id="3" name="Content Placeholder 2"/>
          <p:cNvSpPr>
            <a:spLocks noGrp="1"/>
          </p:cNvSpPr>
          <p:nvPr>
            <p:ph idx="1"/>
          </p:nvPr>
        </p:nvSpPr>
        <p:spPr/>
        <p:txBody>
          <a:bodyPr/>
          <a:lstStyle/>
          <a:p>
            <a:r>
              <a:rPr lang="en-US" dirty="0" smtClean="0"/>
              <a:t>These result in two things that can be measured:</a:t>
            </a:r>
          </a:p>
          <a:p>
            <a:endParaRPr lang="en-US" dirty="0" smtClean="0"/>
          </a:p>
          <a:p>
            <a:pPr marL="971550" lvl="1" indent="-514350">
              <a:buFont typeface="+mj-lt"/>
              <a:buAutoNum type="arabicPeriod"/>
            </a:pPr>
            <a:r>
              <a:rPr lang="en-US" dirty="0" err="1" smtClean="0"/>
              <a:t>Interaural</a:t>
            </a:r>
            <a:r>
              <a:rPr lang="en-US" dirty="0" smtClean="0"/>
              <a:t> time differences, which may vary across frequency (ITD’s)</a:t>
            </a:r>
          </a:p>
          <a:p>
            <a:pPr marL="971550" lvl="1" indent="-514350">
              <a:buFont typeface="+mj-lt"/>
              <a:buAutoNum type="arabicPeriod"/>
            </a:pPr>
            <a:r>
              <a:rPr lang="en-US" dirty="0" err="1" smtClean="0"/>
              <a:t>Interaural</a:t>
            </a:r>
            <a:r>
              <a:rPr lang="en-US" dirty="0" smtClean="0"/>
              <a:t> level differences, which will vary substantially across frequency (ILD’s)</a:t>
            </a:r>
          </a:p>
        </p:txBody>
      </p:sp>
    </p:spTree>
    <p:extLst>
      <p:ext uri="{BB962C8B-B14F-4D97-AF65-F5344CB8AC3E}">
        <p14:creationId xmlns:p14="http://schemas.microsoft.com/office/powerpoint/2010/main" val="274111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Once size does not fit all.</a:t>
            </a:r>
          </a:p>
          <a:p>
            <a:pPr lvl="1"/>
            <a:r>
              <a:rPr lang="en-US" dirty="0" smtClean="0"/>
              <a:t>Especially on midline (i.e. center)</a:t>
            </a:r>
          </a:p>
          <a:p>
            <a:pPr lvl="1"/>
            <a:r>
              <a:rPr lang="en-US" dirty="0" smtClean="0"/>
              <a:t>Differences in fit can be interpreted in several ways, depending on the individual.</a:t>
            </a:r>
            <a:endParaRPr lang="en-US" dirty="0"/>
          </a:p>
        </p:txBody>
      </p:sp>
    </p:spTree>
    <p:extLst>
      <p:ext uri="{BB962C8B-B14F-4D97-AF65-F5344CB8AC3E}">
        <p14:creationId xmlns:p14="http://schemas.microsoft.com/office/powerpoint/2010/main" val="83858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0045"/>
          </a:xfrm>
        </p:spPr>
        <p:txBody>
          <a:bodyPr/>
          <a:lstStyle/>
          <a:p>
            <a:r>
              <a:rPr lang="en-US" dirty="0" smtClean="0"/>
              <a:t>Some very, very old data on ILD:</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74683"/>
            <a:ext cx="8686800" cy="5605517"/>
          </a:xfrm>
          <a:prstGeom prst="rect">
            <a:avLst/>
          </a:prstGeom>
        </p:spPr>
      </p:pic>
    </p:spTree>
    <p:extLst>
      <p:ext uri="{BB962C8B-B14F-4D97-AF65-F5344CB8AC3E}">
        <p14:creationId xmlns:p14="http://schemas.microsoft.com/office/powerpoint/2010/main" val="1038934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much more data on this subject</a:t>
            </a:r>
            <a:endParaRPr lang="en-US" dirty="0"/>
          </a:p>
        </p:txBody>
      </p:sp>
      <p:sp>
        <p:nvSpPr>
          <p:cNvPr id="3" name="Content Placeholder 2"/>
          <p:cNvSpPr>
            <a:spLocks noGrp="1"/>
          </p:cNvSpPr>
          <p:nvPr>
            <p:ph idx="1"/>
          </p:nvPr>
        </p:nvSpPr>
        <p:spPr/>
        <p:txBody>
          <a:bodyPr>
            <a:normAutofit lnSpcReduction="10000"/>
          </a:bodyPr>
          <a:lstStyle/>
          <a:p>
            <a:r>
              <a:rPr lang="en-US" dirty="0" smtClean="0"/>
              <a:t>Much of the data is contradictory, or strongly individualized, or generalized to the point where it works “ok” for “most people”.</a:t>
            </a:r>
          </a:p>
          <a:p>
            <a:pPr lvl="1"/>
            <a:r>
              <a:rPr lang="en-US" dirty="0" smtClean="0"/>
              <a:t>Unfortunately, that’s the nature of the problem.</a:t>
            </a:r>
          </a:p>
          <a:p>
            <a:pPr lvl="1"/>
            <a:endParaRPr lang="en-US" dirty="0"/>
          </a:p>
          <a:p>
            <a:r>
              <a:rPr lang="en-US" dirty="0" smtClean="0"/>
              <a:t>Much data is proprietary, etc., as well.</a:t>
            </a:r>
          </a:p>
          <a:p>
            <a:endParaRPr lang="en-US" dirty="0"/>
          </a:p>
          <a:p>
            <a:r>
              <a:rPr lang="en-US" dirty="0" smtClean="0"/>
              <a:t>Just remember, ILD, ITD vary with frequency. That is the point.</a:t>
            </a:r>
          </a:p>
        </p:txBody>
      </p:sp>
    </p:spTree>
    <p:extLst>
      <p:ext uri="{BB962C8B-B14F-4D97-AF65-F5344CB8AC3E}">
        <p14:creationId xmlns:p14="http://schemas.microsoft.com/office/powerpoint/2010/main" val="3510132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Externalization (i.e. inside the head vs. outside the head)</a:t>
            </a:r>
            <a:endParaRPr lang="en-US" dirty="0"/>
          </a:p>
        </p:txBody>
      </p:sp>
      <p:sp>
        <p:nvSpPr>
          <p:cNvPr id="3" name="Content Placeholder 2"/>
          <p:cNvSpPr>
            <a:spLocks noGrp="1"/>
          </p:cNvSpPr>
          <p:nvPr>
            <p:ph idx="1"/>
          </p:nvPr>
        </p:nvSpPr>
        <p:spPr/>
        <p:txBody>
          <a:bodyPr>
            <a:normAutofit lnSpcReduction="10000"/>
          </a:bodyPr>
          <a:lstStyle/>
          <a:p>
            <a:r>
              <a:rPr lang="en-US" dirty="0" smtClean="0"/>
              <a:t>For signals off midline, it’s not so hard, because the spectra at the two ears doesn’t match that well.</a:t>
            </a:r>
          </a:p>
          <a:p>
            <a:endParaRPr lang="en-US" dirty="0"/>
          </a:p>
          <a:p>
            <a:r>
              <a:rPr lang="en-US" dirty="0" smtClean="0"/>
              <a:t>For spectra ON midline, externalization depends on hearing YOUR OWN differences between your own left and right ear HRTF’s.</a:t>
            </a:r>
          </a:p>
          <a:p>
            <a:pPr lvl="1"/>
            <a:r>
              <a:rPr lang="en-US" dirty="0" smtClean="0"/>
              <a:t>That’s why center-channel virtualization is so prone to failure.</a:t>
            </a:r>
            <a:endParaRPr lang="en-US" dirty="0"/>
          </a:p>
        </p:txBody>
      </p:sp>
    </p:spTree>
    <p:extLst>
      <p:ext uri="{BB962C8B-B14F-4D97-AF65-F5344CB8AC3E}">
        <p14:creationId xmlns:p14="http://schemas.microsoft.com/office/powerpoint/2010/main" val="1972906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HRTF’s vs. Stereo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stereo signal, sent to two speakers at symmetric angles (let’s use the standard setup), sends two signals to each ear.</a:t>
            </a:r>
          </a:p>
          <a:p>
            <a:r>
              <a:rPr lang="en-US" dirty="0" smtClean="0"/>
              <a:t>If the signals are duplicated in the two channels, i.e. center signal, the two HRTF’s interfere</a:t>
            </a:r>
          </a:p>
          <a:p>
            <a:pPr lvl="1"/>
            <a:r>
              <a:rPr lang="en-US" dirty="0" smtClean="0"/>
              <a:t>This means you have a dip in the actual frequency response in the midrange for center images.</a:t>
            </a:r>
          </a:p>
          <a:p>
            <a:pPr lvl="1"/>
            <a:r>
              <a:rPr lang="en-US" dirty="0" smtClean="0">
                <a:solidFill>
                  <a:srgbClr val="FF0000"/>
                </a:solidFill>
              </a:rPr>
              <a:t>Remember that midrange boost you use for vocalists?</a:t>
            </a:r>
          </a:p>
          <a:p>
            <a:pPr lvl="1"/>
            <a:r>
              <a:rPr lang="en-US" dirty="0" smtClean="0"/>
              <a:t>This dip also obscures some of the distance cues for central images.</a:t>
            </a:r>
            <a:endParaRPr lang="en-US" dirty="0"/>
          </a:p>
        </p:txBody>
      </p:sp>
    </p:spTree>
    <p:extLst>
      <p:ext uri="{BB962C8B-B14F-4D97-AF65-F5344CB8AC3E}">
        <p14:creationId xmlns:p14="http://schemas.microsoft.com/office/powerpoint/2010/main" val="123173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high-pass filter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It’s quite important.</a:t>
            </a:r>
          </a:p>
          <a:p>
            <a:endParaRPr lang="en-US" dirty="0"/>
          </a:p>
          <a:p>
            <a:r>
              <a:rPr lang="en-US" dirty="0" smtClean="0"/>
              <a:t>A cloud, going overhead, and causing the temporary drop in air pressure from a good sized thunderstorm, creates a change in air pressure equal to some 160dB SPL or so.</a:t>
            </a:r>
          </a:p>
          <a:p>
            <a:endParaRPr lang="en-US" dirty="0"/>
          </a:p>
          <a:p>
            <a:r>
              <a:rPr lang="en-US" dirty="0" smtClean="0"/>
              <a:t>Inside the eye of a hurricane, the pressure change is much larger, on the order of 10%, which is above 174dB SPL.</a:t>
            </a:r>
          </a:p>
          <a:p>
            <a:endParaRPr lang="en-US" dirty="0"/>
          </a:p>
          <a:p>
            <a:r>
              <a:rPr lang="en-US" dirty="0" smtClean="0"/>
              <a:t>BUT these all occur at very, very low frequencies. The HP effect of the eardrum, coupled with the air-releasing function of the Eustachian tubes, prevents damage in such circumstances.</a:t>
            </a:r>
            <a:endParaRPr lang="en-US" dirty="0"/>
          </a:p>
        </p:txBody>
      </p:sp>
      <p:sp>
        <p:nvSpPr>
          <p:cNvPr id="5" name="TextBox 4"/>
          <p:cNvSpPr txBox="1"/>
          <p:nvPr/>
        </p:nvSpPr>
        <p:spPr>
          <a:xfrm>
            <a:off x="1660493" y="6477000"/>
            <a:ext cx="5702972" cy="369332"/>
          </a:xfrm>
          <a:prstGeom prst="rect">
            <a:avLst/>
          </a:prstGeom>
          <a:noFill/>
        </p:spPr>
        <p:txBody>
          <a:bodyPr wrap="none" rtlCol="0">
            <a:spAutoFit/>
          </a:bodyPr>
          <a:lstStyle/>
          <a:p>
            <a:pPr algn="ctr"/>
            <a:r>
              <a:rPr lang="en-US" dirty="0" smtClean="0">
                <a:solidFill>
                  <a:srgbClr val="FF0000"/>
                </a:solidFill>
              </a:rPr>
              <a:t>(we won’t discuss tornados, they present other difficulties)</a:t>
            </a:r>
            <a:endParaRPr lang="en-US" dirty="0">
              <a:solidFill>
                <a:srgbClr val="FF0000"/>
              </a:solidFill>
            </a:endParaRPr>
          </a:p>
        </p:txBody>
      </p:sp>
    </p:spTree>
    <p:extLst>
      <p:ext uri="{BB962C8B-B14F-4D97-AF65-F5344CB8AC3E}">
        <p14:creationId xmlns:p14="http://schemas.microsoft.com/office/powerpoint/2010/main" val="868211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very old, </a:t>
            </a:r>
            <a:br>
              <a:rPr lang="en-US" dirty="0" smtClean="0"/>
            </a:br>
            <a:r>
              <a:rPr lang="en-US" dirty="0" smtClean="0"/>
              <a:t>very well tested results: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16" y="1505720"/>
            <a:ext cx="7501783" cy="4544907"/>
          </a:xfrm>
          <a:prstGeom prst="rect">
            <a:avLst/>
          </a:prstGeom>
        </p:spPr>
      </p:pic>
    </p:spTree>
    <p:extLst>
      <p:ext uri="{BB962C8B-B14F-4D97-AF65-F5344CB8AC3E}">
        <p14:creationId xmlns:p14="http://schemas.microsoft.com/office/powerpoint/2010/main" val="3156044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center speaker is essential for getting depth cues right.</a:t>
            </a:r>
          </a:p>
          <a:p>
            <a:pPr lvl="1"/>
            <a:r>
              <a:rPr lang="en-US" dirty="0" smtClean="0"/>
              <a:t>Exactly how you handle the center channel isn’t clear, but there is no doubt that you need it.</a:t>
            </a:r>
            <a:endParaRPr lang="en-US" dirty="0"/>
          </a:p>
          <a:p>
            <a:pPr lvl="1"/>
            <a:r>
              <a:rPr lang="en-US" dirty="0" smtClean="0"/>
              <a:t>Fortunately, this also increases the sweet spot for the stereo soundstage.</a:t>
            </a:r>
          </a:p>
          <a:p>
            <a:pPr lvl="1">
              <a:buNone/>
            </a:pPr>
            <a:endParaRPr lang="en-US" dirty="0" smtClean="0"/>
          </a:p>
          <a:p>
            <a:r>
              <a:rPr lang="en-US" dirty="0" smtClean="0"/>
              <a:t>The center microphone is absolutely necessary, too.</a:t>
            </a:r>
          </a:p>
          <a:p>
            <a:pPr lvl="1"/>
            <a:endParaRPr lang="en-US" dirty="0"/>
          </a:p>
          <a:p>
            <a:r>
              <a:rPr lang="en-US" dirty="0" smtClean="0">
                <a:solidFill>
                  <a:schemeClr val="accent2"/>
                </a:solidFill>
              </a:rPr>
              <a:t>What this does not mean is “dialog center” – That is a different solution to a different problem in cinema. It is the WRONG solution for the home.</a:t>
            </a:r>
            <a:endParaRPr lang="en-US" dirty="0">
              <a:solidFill>
                <a:schemeClr val="accent2"/>
              </a:solidFill>
            </a:endParaRPr>
          </a:p>
        </p:txBody>
      </p:sp>
    </p:spTree>
    <p:extLst>
      <p:ext uri="{BB962C8B-B14F-4D97-AF65-F5344CB8AC3E}">
        <p14:creationId xmlns:p14="http://schemas.microsoft.com/office/powerpoint/2010/main" val="2744627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Hearing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Due to the fact that the eardrum is a HP filter, we don’t hear much below 40Hz, and nothing to speak of (due to auditory as opposed to body sensation) below 20Hz.</a:t>
            </a:r>
          </a:p>
          <a:p>
            <a:r>
              <a:rPr lang="en-US" dirty="0" smtClean="0"/>
              <a:t>Above 15kHz, the eardrum/middle ear system is also creating a low pass filter. While some energy does get through:</a:t>
            </a:r>
          </a:p>
          <a:p>
            <a:pPr lvl="1"/>
            <a:r>
              <a:rPr lang="en-US" dirty="0" smtClean="0"/>
              <a:t>All of the signal above 15kHz or so is detected at the very entrance to the cochlea</a:t>
            </a:r>
          </a:p>
          <a:p>
            <a:pPr lvl="1"/>
            <a:r>
              <a:rPr lang="en-US" dirty="0" smtClean="0"/>
              <a:t>This is why there is little pitch perception there</a:t>
            </a:r>
          </a:p>
          <a:p>
            <a:pPr lvl="1"/>
            <a:r>
              <a:rPr lang="en-US" dirty="0" smtClean="0"/>
              <a:t>This gets damaged very quickly in the modern world </a:t>
            </a:r>
            <a:r>
              <a:rPr lang="en-US" dirty="0" smtClean="0">
                <a:sym typeface="Wingdings" pitchFamily="2" charset="2"/>
              </a:rPr>
              <a:t></a:t>
            </a:r>
          </a:p>
          <a:p>
            <a:pPr lvl="1"/>
            <a:r>
              <a:rPr lang="en-US" dirty="0" smtClean="0">
                <a:sym typeface="Wingdings" pitchFamily="2" charset="2"/>
              </a:rPr>
              <a:t>20kHz is in fact a good estimate for the average human in their teens or above</a:t>
            </a:r>
          </a:p>
          <a:p>
            <a:pPr lvl="1"/>
            <a:r>
              <a:rPr lang="en-US" dirty="0" smtClean="0">
                <a:sym typeface="Wingdings" pitchFamily="2" charset="2"/>
              </a:rPr>
              <a:t>25kHz can be detected by some children, but that goes away with growing up (and getting bigger).</a:t>
            </a:r>
          </a:p>
        </p:txBody>
      </p:sp>
    </p:spTree>
    <p:extLst>
      <p:ext uri="{BB962C8B-B14F-4D97-AF65-F5344CB8AC3E}">
        <p14:creationId xmlns:p14="http://schemas.microsoft.com/office/powerpoint/2010/main" val="388062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sensitivity: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minimum level detectable by the completely unimpaired human is on the order of 10^-10 atmospheres. (Just below 0dB SPL)</a:t>
            </a:r>
          </a:p>
          <a:p>
            <a:r>
              <a:rPr lang="en-US" dirty="0" smtClean="0"/>
              <a:t>TOO *&amp;(*&amp; LOUD is on the order of 10^-5 atmospheres. (just below 100dB SPL)</a:t>
            </a:r>
          </a:p>
          <a:p>
            <a:r>
              <a:rPr lang="en-US" dirty="0" smtClean="0"/>
              <a:t>The noise level at your eardrum, due to the fact that air is made of molecules, is circa 6dB SPL to 8dB SPL. The reason you don’t hear it is because the filters in your ear make the levels too low. At the ear canal resonance, a dB or two too low. Yes, you can almost hear the noise of the atoms in the air.  The right microphone easily can.</a:t>
            </a:r>
            <a:endParaRPr lang="en-US" dirty="0"/>
          </a:p>
        </p:txBody>
      </p:sp>
    </p:spTree>
    <p:extLst>
      <p:ext uri="{BB962C8B-B14F-4D97-AF65-F5344CB8AC3E}">
        <p14:creationId xmlns:p14="http://schemas.microsoft.com/office/powerpoint/2010/main" val="4274318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old results, well taken: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143000"/>
            <a:ext cx="7239000" cy="5509683"/>
          </a:xfrm>
          <a:prstGeom prst="rect">
            <a:avLst/>
          </a:prstGeom>
        </p:spPr>
      </p:pic>
    </p:spTree>
    <p:extLst>
      <p:ext uri="{BB962C8B-B14F-4D97-AF65-F5344CB8AC3E}">
        <p14:creationId xmlns:p14="http://schemas.microsoft.com/office/powerpoint/2010/main" val="1609866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BIOBREAK</a:t>
            </a:r>
            <a:endParaRPr lang="en-US" dirty="0"/>
          </a:p>
        </p:txBody>
      </p:sp>
      <p:sp>
        <p:nvSpPr>
          <p:cNvPr id="3" name="Content Placeholder 2"/>
          <p:cNvSpPr>
            <a:spLocks noGrp="1"/>
          </p:cNvSpPr>
          <p:nvPr>
            <p:ph idx="1"/>
          </p:nvPr>
        </p:nvSpPr>
        <p:spPr/>
        <p:txBody>
          <a:bodyPr/>
          <a:lstStyle/>
          <a:p>
            <a:r>
              <a:rPr lang="en-US" dirty="0" smtClean="0"/>
              <a:t>Please Return in 5 minutes.</a:t>
            </a:r>
          </a:p>
          <a:p>
            <a:endParaRPr lang="en-US" dirty="0"/>
          </a:p>
          <a:p>
            <a:r>
              <a:rPr lang="en-US" dirty="0" smtClean="0"/>
              <a:t>I will leave time at the end for Q/A and we can do more in the hallway afterwards.</a:t>
            </a:r>
            <a:endParaRPr lang="en-US" dirty="0"/>
          </a:p>
        </p:txBody>
      </p:sp>
    </p:spTree>
    <p:extLst>
      <p:ext uri="{BB962C8B-B14F-4D97-AF65-F5344CB8AC3E}">
        <p14:creationId xmlns:p14="http://schemas.microsoft.com/office/powerpoint/2010/main" val="619789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a:t>
            </a:r>
            <a:r>
              <a:rPr lang="en-US" dirty="0" smtClean="0"/>
              <a:t>, JJ, we have 2 ears!</a:t>
            </a:r>
            <a:endParaRPr lang="en-US" dirty="0"/>
          </a:p>
        </p:txBody>
      </p:sp>
      <p:sp>
        <p:nvSpPr>
          <p:cNvPr id="3" name="Content Placeholder 2"/>
          <p:cNvSpPr>
            <a:spLocks noGrp="1"/>
          </p:cNvSpPr>
          <p:nvPr>
            <p:ph idx="1"/>
          </p:nvPr>
        </p:nvSpPr>
        <p:spPr/>
        <p:txBody>
          <a:bodyPr>
            <a:normAutofit lnSpcReduction="10000"/>
          </a:bodyPr>
          <a:lstStyle/>
          <a:p>
            <a:r>
              <a:rPr lang="en-US" dirty="0" smtClean="0"/>
              <a:t>Yes, yes, and that’s very important.  You didn’t have to shout! </a:t>
            </a:r>
            <a:r>
              <a:rPr lang="en-US" dirty="0" smtClean="0">
                <a:sym typeface="Wingdings" pitchFamily="2" charset="2"/>
              </a:rPr>
              <a:t></a:t>
            </a:r>
            <a:endParaRPr lang="en-US" dirty="0" smtClean="0"/>
          </a:p>
          <a:p>
            <a:endParaRPr lang="en-US" dirty="0"/>
          </a:p>
          <a:p>
            <a:r>
              <a:rPr lang="en-US" dirty="0" smtClean="0"/>
              <a:t>There are several things to consider:</a:t>
            </a:r>
          </a:p>
          <a:p>
            <a:pPr lvl="1"/>
            <a:r>
              <a:rPr lang="en-US" dirty="0" err="1" smtClean="0"/>
              <a:t>Interaural</a:t>
            </a:r>
            <a:r>
              <a:rPr lang="en-US" dirty="0" smtClean="0"/>
              <a:t> Time Difference (</a:t>
            </a:r>
            <a:r>
              <a:rPr lang="en-US" dirty="0" err="1" smtClean="0"/>
              <a:t>itd</a:t>
            </a:r>
            <a:r>
              <a:rPr lang="en-US" dirty="0" smtClean="0"/>
              <a:t>)</a:t>
            </a:r>
          </a:p>
          <a:p>
            <a:pPr lvl="1"/>
            <a:r>
              <a:rPr lang="en-US" dirty="0" err="1" smtClean="0"/>
              <a:t>Interaural</a:t>
            </a:r>
            <a:r>
              <a:rPr lang="en-US" dirty="0" smtClean="0"/>
              <a:t> Level Difference (</a:t>
            </a:r>
            <a:r>
              <a:rPr lang="en-US" dirty="0" err="1" smtClean="0"/>
              <a:t>ild</a:t>
            </a:r>
            <a:r>
              <a:rPr lang="en-US" dirty="0" smtClean="0"/>
              <a:t>)</a:t>
            </a:r>
          </a:p>
          <a:p>
            <a:pPr lvl="1"/>
            <a:endParaRPr lang="en-US" dirty="0"/>
          </a:p>
          <a:p>
            <a:r>
              <a:rPr lang="en-US" dirty="0" smtClean="0"/>
              <a:t>Both of these can vary with frequency. Remember that. It is very important.</a:t>
            </a:r>
            <a:endParaRPr lang="en-US" dirty="0"/>
          </a:p>
        </p:txBody>
      </p:sp>
    </p:spTree>
    <p:extLst>
      <p:ext uri="{BB962C8B-B14F-4D97-AF65-F5344CB8AC3E}">
        <p14:creationId xmlns:p14="http://schemas.microsoft.com/office/powerpoint/2010/main" val="842575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point about ITD’s</a:t>
            </a:r>
            <a:endParaRPr lang="en-US" dirty="0"/>
          </a:p>
        </p:txBody>
      </p:sp>
      <p:sp>
        <p:nvSpPr>
          <p:cNvPr id="3" name="Content Placeholder 2"/>
          <p:cNvSpPr>
            <a:spLocks noGrp="1"/>
          </p:cNvSpPr>
          <p:nvPr>
            <p:ph idx="1"/>
          </p:nvPr>
        </p:nvSpPr>
        <p:spPr/>
        <p:txBody>
          <a:bodyPr/>
          <a:lstStyle/>
          <a:p>
            <a:r>
              <a:rPr lang="en-US" dirty="0" smtClean="0"/>
              <a:t>Remember the “leading edge” comments? That’s very important here.</a:t>
            </a:r>
          </a:p>
          <a:p>
            <a:pPr lvl="1"/>
            <a:r>
              <a:rPr lang="en-US" dirty="0" smtClean="0"/>
              <a:t>This is how we can localize a speaker or sound source in a live environment. </a:t>
            </a:r>
          </a:p>
          <a:p>
            <a:pPr lvl="1"/>
            <a:r>
              <a:rPr lang="en-US" dirty="0" smtClean="0"/>
              <a:t>Leading edges from the SOURCE always get there first, if there’s nothing in the road (which is the usual case).</a:t>
            </a:r>
          </a:p>
          <a:p>
            <a:pPr lvl="1"/>
            <a:r>
              <a:rPr lang="en-US" dirty="0" smtClean="0"/>
              <a:t>And we can detect the leading edges of ITD’s very, very well, thank you.</a:t>
            </a:r>
            <a:endParaRPr lang="en-US" dirty="0"/>
          </a:p>
        </p:txBody>
      </p:sp>
    </p:spTree>
    <p:extLst>
      <p:ext uri="{BB962C8B-B14F-4D97-AF65-F5344CB8AC3E}">
        <p14:creationId xmlns:p14="http://schemas.microsoft.com/office/powerpoint/2010/main" val="1404620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Remember that bit about how the detectors fire, and how they sometimes have two conflicting firing effects?</a:t>
            </a:r>
          </a:p>
          <a:p>
            <a:pPr lvl="1"/>
            <a:r>
              <a:rPr lang="en-US" dirty="0" smtClean="0"/>
              <a:t>That means that below 500Hz, a 1 ERB wide Gaussian pulse will have a delay sensitivity (binaurally) around 2 samples at 44K sampling rate, of course that increases rapidly below 100Hz or so.</a:t>
            </a:r>
          </a:p>
          <a:p>
            <a:pPr lvl="1"/>
            <a:r>
              <a:rPr lang="en-US" dirty="0" smtClean="0"/>
              <a:t>At 1000 Hz, the result is more like 5 samples.</a:t>
            </a:r>
          </a:p>
          <a:p>
            <a:pPr lvl="1"/>
            <a:r>
              <a:rPr lang="en-US" dirty="0" smtClean="0"/>
              <a:t>At 2000 Hz, it’s back down to 2 samples, or better.</a:t>
            </a:r>
          </a:p>
          <a:p>
            <a:pPr lvl="1"/>
            <a:r>
              <a:rPr lang="en-US" dirty="0" smtClean="0"/>
              <a:t>A broadband pulse can get down, listener depending, to between 5 and 10 microseconds, using pulses generated digitally for rendering in a 44/16 </a:t>
            </a:r>
            <a:r>
              <a:rPr lang="en-US" smtClean="0"/>
              <a:t>system.</a:t>
            </a:r>
            <a:endParaRPr lang="en-US" dirty="0"/>
          </a:p>
        </p:txBody>
      </p:sp>
    </p:spTree>
    <p:extLst>
      <p:ext uri="{BB962C8B-B14F-4D97-AF65-F5344CB8AC3E}">
        <p14:creationId xmlns:p14="http://schemas.microsoft.com/office/powerpoint/2010/main" val="3778089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in reverberation?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early reverberation comes later, and as a result is greatly reduced in loudness compared to the direct sound.</a:t>
            </a:r>
          </a:p>
          <a:p>
            <a:r>
              <a:rPr lang="en-US" dirty="0" smtClean="0"/>
              <a:t>That means that we localize leading edges and transients very, very well.</a:t>
            </a:r>
          </a:p>
          <a:p>
            <a:endParaRPr lang="en-US" dirty="0"/>
          </a:p>
          <a:p>
            <a:r>
              <a:rPr lang="en-US" dirty="0" smtClean="0"/>
              <a:t>Above 2 kHz, there is little, if any, localization information in a sine wave. Try it some time, it just isn’t easy to do. </a:t>
            </a:r>
            <a:r>
              <a:rPr lang="en-US" dirty="0"/>
              <a:t> </a:t>
            </a:r>
            <a:r>
              <a:rPr lang="en-US" dirty="0" smtClean="0"/>
              <a:t>Reverberation only makes it worse.</a:t>
            </a:r>
          </a:p>
          <a:p>
            <a:pPr lvl="1"/>
            <a:r>
              <a:rPr lang="en-US" dirty="0" smtClean="0"/>
              <a:t>BUT add some modulation, and now the localization is easy.</a:t>
            </a:r>
            <a:endParaRPr lang="en-US" dirty="0"/>
          </a:p>
        </p:txBody>
      </p:sp>
    </p:spTree>
    <p:extLst>
      <p:ext uri="{BB962C8B-B14F-4D97-AF65-F5344CB8AC3E}">
        <p14:creationId xmlns:p14="http://schemas.microsoft.com/office/powerpoint/2010/main" val="39146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“transformer”</a:t>
            </a:r>
            <a:endParaRPr lang="en-US" dirty="0"/>
          </a:p>
        </p:txBody>
      </p:sp>
      <p:sp>
        <p:nvSpPr>
          <p:cNvPr id="3" name="Content Placeholder 2"/>
          <p:cNvSpPr>
            <a:spLocks noGrp="1"/>
          </p:cNvSpPr>
          <p:nvPr>
            <p:ph idx="1"/>
          </p:nvPr>
        </p:nvSpPr>
        <p:spPr/>
        <p:txBody>
          <a:bodyPr/>
          <a:lstStyle/>
          <a:p>
            <a:r>
              <a:rPr lang="en-US" dirty="0" smtClean="0"/>
              <a:t>It works just like any other impedance matching transformer, of course it’s mechanical, not electronic.</a:t>
            </a:r>
          </a:p>
          <a:p>
            <a:endParaRPr lang="en-US" dirty="0"/>
          </a:p>
          <a:p>
            <a:r>
              <a:rPr lang="en-US" dirty="0" smtClean="0"/>
              <a:t>There is also some protection built into the middle ear, but we won’t discuss it </a:t>
            </a:r>
            <a:r>
              <a:rPr lang="en-US" b="1" u="sng" dirty="0" smtClean="0">
                <a:solidFill>
                  <a:srgbClr val="FF0000"/>
                </a:solidFill>
              </a:rPr>
              <a:t>BECAUSE YOU SHOULD NOT BE LISTENING AT THAT KIND OF LEVEL, EVER!</a:t>
            </a:r>
            <a:endParaRPr lang="en-US" dirty="0"/>
          </a:p>
        </p:txBody>
      </p:sp>
    </p:spTree>
    <p:extLst>
      <p:ext uri="{BB962C8B-B14F-4D97-AF65-F5344CB8AC3E}">
        <p14:creationId xmlns:p14="http://schemas.microsoft.com/office/powerpoint/2010/main" val="1003703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can we make out with two ears.</a:t>
            </a:r>
            <a:endParaRPr lang="en-US" dirty="0"/>
          </a:p>
        </p:txBody>
      </p:sp>
      <p:sp>
        <p:nvSpPr>
          <p:cNvPr id="3" name="Content Placeholder 2"/>
          <p:cNvSpPr>
            <a:spLocks noGrp="1"/>
          </p:cNvSpPr>
          <p:nvPr>
            <p:ph idx="1"/>
          </p:nvPr>
        </p:nvSpPr>
        <p:spPr/>
        <p:txBody>
          <a:bodyPr>
            <a:normAutofit lnSpcReduction="10000"/>
          </a:bodyPr>
          <a:lstStyle/>
          <a:p>
            <a:r>
              <a:rPr lang="en-US" dirty="0" smtClean="0"/>
              <a:t>Well, first, everyone knows that ITD can create a very strong directional sensation, in the “cone of confusion”, i.e. at a more or less fixed angle to centerline (centerline meaning the angle to the plane of the perpendicular bisector to the line between your ears)</a:t>
            </a:r>
          </a:p>
          <a:p>
            <a:r>
              <a:rPr lang="en-US" dirty="0" smtClean="0"/>
              <a:t>This is called the ‘cone of confusion’ because anywhere on that ‘almost’ cone can be the source of a given average ITD.</a:t>
            </a:r>
            <a:endParaRPr lang="en-US" dirty="0"/>
          </a:p>
        </p:txBody>
      </p:sp>
    </p:spTree>
    <p:extLst>
      <p:ext uri="{BB962C8B-B14F-4D97-AF65-F5344CB8AC3E}">
        <p14:creationId xmlns:p14="http://schemas.microsoft.com/office/powerpoint/2010/main" val="3281059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can tell front from back!</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Well, yes, you can, </a:t>
            </a:r>
            <a:r>
              <a:rPr lang="en-US" dirty="0" smtClean="0">
                <a:solidFill>
                  <a:srgbClr val="FF0000"/>
                </a:solidFill>
              </a:rPr>
              <a:t>most of the time!</a:t>
            </a:r>
          </a:p>
          <a:p>
            <a:pPr lvl="1"/>
            <a:r>
              <a:rPr lang="en-US" dirty="0" smtClean="0"/>
              <a:t>Difference in ILD between the ears (for any signal) and in spectrum (for a known signal) can help to sort out the “cone of confusion”, and off-center, they do so very, very well.</a:t>
            </a:r>
          </a:p>
          <a:p>
            <a:pPr lvl="2"/>
            <a:r>
              <a:rPr lang="en-US" dirty="0" smtClean="0"/>
              <a:t>But there are also small differences in ITD with frequency, it would appear we might use those, too. Research is indicated here.</a:t>
            </a:r>
          </a:p>
          <a:p>
            <a:pPr lvl="1"/>
            <a:r>
              <a:rPr lang="en-US" dirty="0" smtClean="0"/>
              <a:t>Differences in ILD don’t work nearly as well on the centerline.</a:t>
            </a:r>
          </a:p>
          <a:p>
            <a:pPr lvl="2"/>
            <a:r>
              <a:rPr lang="en-US" dirty="0" smtClean="0"/>
              <a:t>Well, that’s because there isn’t much ‘D’ in the ILD. You have approximately (but not quite, that’s important too) the same spectrum at the two ears. So the basic information for ILD is mostly missing.</a:t>
            </a:r>
          </a:p>
          <a:p>
            <a:pPr lvl="2"/>
            <a:r>
              <a:rPr lang="en-US" dirty="0" smtClean="0"/>
              <a:t>In such cases, we usually assume front or back. </a:t>
            </a:r>
          </a:p>
          <a:p>
            <a:pPr lvl="3"/>
            <a:r>
              <a:rPr lang="en-US" dirty="0" smtClean="0"/>
              <a:t>Knowing the spectrum to expect helps a lot here.</a:t>
            </a:r>
          </a:p>
          <a:p>
            <a:pPr lvl="3"/>
            <a:r>
              <a:rPr lang="en-US" dirty="0" smtClean="0"/>
              <a:t>That’s why a person with a bad head cold can cause front/back reversal. The high frequencies are missing.</a:t>
            </a:r>
          </a:p>
          <a:p>
            <a:pPr lvl="3"/>
            <a:r>
              <a:rPr lang="en-US" dirty="0" smtClean="0"/>
              <a:t>Front/back reversal is worst on centerline, and near it. There are a couple of other places that can create a problem as well.</a:t>
            </a:r>
            <a:endParaRPr lang="en-US" dirty="0"/>
          </a:p>
        </p:txBody>
      </p:sp>
    </p:spTree>
    <p:extLst>
      <p:ext uri="{BB962C8B-B14F-4D97-AF65-F5344CB8AC3E}">
        <p14:creationId xmlns:p14="http://schemas.microsoft.com/office/powerpoint/2010/main" val="34094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can we do with two ears?</a:t>
            </a:r>
            <a:endParaRPr lang="en-US" dirty="0"/>
          </a:p>
        </p:txBody>
      </p:sp>
      <p:sp>
        <p:nvSpPr>
          <p:cNvPr id="3" name="Content Placeholder 2"/>
          <p:cNvSpPr>
            <a:spLocks noGrp="1"/>
          </p:cNvSpPr>
          <p:nvPr>
            <p:ph idx="1"/>
          </p:nvPr>
        </p:nvSpPr>
        <p:spPr/>
        <p:txBody>
          <a:bodyPr/>
          <a:lstStyle/>
          <a:p>
            <a:r>
              <a:rPr lang="en-US" dirty="0" smtClean="0"/>
              <a:t>We can use HRTF’s to sense direction, even when ITD’s are messed up, say by a diffuse radiator.</a:t>
            </a:r>
          </a:p>
          <a:p>
            <a:r>
              <a:rPr lang="en-US" dirty="0" smtClean="0"/>
              <a:t>We can use ILD’s to sense direction, with things like </a:t>
            </a:r>
            <a:r>
              <a:rPr lang="en-US" dirty="0" err="1" smtClean="0"/>
              <a:t>panpots</a:t>
            </a:r>
            <a:r>
              <a:rPr lang="en-US" dirty="0" smtClean="0"/>
              <a:t>.</a:t>
            </a:r>
          </a:p>
          <a:p>
            <a:pPr lvl="1"/>
            <a:r>
              <a:rPr lang="en-US" dirty="0" smtClean="0"/>
              <a:t>But not always, and sometimes images will be quite unstable.</a:t>
            </a:r>
          </a:p>
          <a:p>
            <a:pPr lvl="1"/>
            <a:r>
              <a:rPr lang="en-US" dirty="0" smtClean="0"/>
              <a:t>“Stereo” </a:t>
            </a:r>
            <a:r>
              <a:rPr lang="en-US" dirty="0" err="1" smtClean="0"/>
              <a:t>panpots</a:t>
            </a:r>
            <a:r>
              <a:rPr lang="en-US" dirty="0" smtClean="0"/>
              <a:t> can create both ILD and some ITD, the interaction is “interesting”.</a:t>
            </a:r>
            <a:endParaRPr lang="en-US" dirty="0"/>
          </a:p>
        </p:txBody>
      </p:sp>
    </p:spTree>
    <p:extLst>
      <p:ext uri="{BB962C8B-B14F-4D97-AF65-F5344CB8AC3E}">
        <p14:creationId xmlns:p14="http://schemas.microsoft.com/office/powerpoint/2010/main" val="3719477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hate </a:t>
            </a:r>
            <a:r>
              <a:rPr lang="en-US" dirty="0" err="1" smtClean="0"/>
              <a:t>Panpots</a:t>
            </a:r>
            <a:endParaRPr lang="en-US" dirty="0"/>
          </a:p>
        </p:txBody>
      </p:sp>
      <p:sp>
        <p:nvSpPr>
          <p:cNvPr id="3" name="Content Placeholder 2"/>
          <p:cNvSpPr>
            <a:spLocks noGrp="1"/>
          </p:cNvSpPr>
          <p:nvPr>
            <p:ph idx="1"/>
          </p:nvPr>
        </p:nvSpPr>
        <p:spPr/>
        <p:txBody>
          <a:bodyPr/>
          <a:lstStyle/>
          <a:p>
            <a:r>
              <a:rPr lang="en-US" dirty="0" err="1" smtClean="0"/>
              <a:t>Panpots</a:t>
            </a:r>
            <a:r>
              <a:rPr lang="en-US" dirty="0" smtClean="0"/>
              <a:t> add an ILD via two speakers. This does, to some extent, create some ITD due to HRTF’s, BUT</a:t>
            </a:r>
          </a:p>
          <a:p>
            <a:pPr lvl="1"/>
            <a:r>
              <a:rPr lang="en-US" dirty="0" smtClean="0"/>
              <a:t>The ITD and ILD do not necessarily agree.</a:t>
            </a:r>
          </a:p>
          <a:p>
            <a:pPr lvl="2"/>
            <a:r>
              <a:rPr lang="en-US" dirty="0" smtClean="0"/>
              <a:t>So you get image shift, tearing, etc., unless you’re at L, R, or Center</a:t>
            </a:r>
          </a:p>
          <a:p>
            <a:pPr lvl="1"/>
            <a:r>
              <a:rPr lang="en-US" dirty="0" smtClean="0"/>
              <a:t>You need to be splat-on in the middle of the listening position, or the precedence effect will ruin things.</a:t>
            </a:r>
            <a:endParaRPr lang="en-US" dirty="0"/>
          </a:p>
        </p:txBody>
      </p:sp>
    </p:spTree>
    <p:extLst>
      <p:ext uri="{BB962C8B-B14F-4D97-AF65-F5344CB8AC3E}">
        <p14:creationId xmlns:p14="http://schemas.microsoft.com/office/powerpoint/2010/main" val="4146553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some tests used delay panning, and that didn’t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need both delay and gain panning</a:t>
            </a:r>
          </a:p>
          <a:p>
            <a:pPr lvl="1"/>
            <a:r>
              <a:rPr lang="en-US" dirty="0" smtClean="0"/>
              <a:t>The gain needs to be consonant with the delay used</a:t>
            </a:r>
          </a:p>
          <a:p>
            <a:pPr lvl="1"/>
            <a:r>
              <a:rPr lang="en-US" dirty="0" smtClean="0"/>
              <a:t>The delay needs to be in the right range, i.e. ITD range. Using a delay of over a millisecond or so will just confuse the auditory system, which does not usually get those kinds of delays.</a:t>
            </a:r>
          </a:p>
          <a:p>
            <a:r>
              <a:rPr lang="en-US" dirty="0" smtClean="0"/>
              <a:t>It will work, and you will get at least somewhat better sweet spot in 2-channel</a:t>
            </a:r>
          </a:p>
          <a:p>
            <a:r>
              <a:rPr lang="en-US" dirty="0" smtClean="0"/>
              <a:t>YOU DO MUCH BETTER IN 3 FRONT CHANNELS WHEN YOU USE ITD/ILD PANNING, and you get a much wider listening area.</a:t>
            </a:r>
            <a:endParaRPr lang="en-US" dirty="0"/>
          </a:p>
        </p:txBody>
      </p:sp>
    </p:spTree>
    <p:extLst>
      <p:ext uri="{BB962C8B-B14F-4D97-AF65-F5344CB8AC3E}">
        <p14:creationId xmlns:p14="http://schemas.microsoft.com/office/powerpoint/2010/main" val="3556245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of this ITD discussion is, however, assuming something important:</a:t>
            </a:r>
            <a:endParaRPr lang="en-US" dirty="0"/>
          </a:p>
        </p:txBody>
      </p:sp>
      <p:sp>
        <p:nvSpPr>
          <p:cNvPr id="3" name="Content Placeholder 2"/>
          <p:cNvSpPr>
            <a:spLocks noGrp="1"/>
          </p:cNvSpPr>
          <p:nvPr>
            <p:ph idx="1"/>
          </p:nvPr>
        </p:nvSpPr>
        <p:spPr/>
        <p:txBody>
          <a:bodyPr/>
          <a:lstStyle/>
          <a:p>
            <a:r>
              <a:rPr lang="en-US" dirty="0" smtClean="0"/>
              <a:t>In all of this, considering first arrival, we are assuming that the ITD’s are consistent across at least a half-dozen, give or take, ERB’s in each ear, and the SAME ERB’s in the two ears.</a:t>
            </a:r>
          </a:p>
          <a:p>
            <a:endParaRPr lang="en-US" dirty="0"/>
          </a:p>
          <a:p>
            <a:r>
              <a:rPr lang="en-US" dirty="0" smtClean="0"/>
              <a:t>What happens when there is no consistency?</a:t>
            </a:r>
          </a:p>
          <a:p>
            <a:pPr lvl="1"/>
            <a:r>
              <a:rPr lang="en-US" dirty="0" smtClean="0"/>
              <a:t>Well, that’s the next topic, but first some words on acoustics</a:t>
            </a:r>
            <a:endParaRPr lang="en-US" dirty="0"/>
          </a:p>
        </p:txBody>
      </p:sp>
    </p:spTree>
    <p:extLst>
      <p:ext uri="{BB962C8B-B14F-4D97-AF65-F5344CB8AC3E}">
        <p14:creationId xmlns:p14="http://schemas.microsoft.com/office/powerpoint/2010/main" val="3840801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Pre-echo vs. ITD</a:t>
            </a:r>
            <a:endParaRPr lang="en-US" dirty="0"/>
          </a:p>
        </p:txBody>
      </p:sp>
      <p:sp>
        <p:nvSpPr>
          <p:cNvPr id="3" name="Content Placeholder 2"/>
          <p:cNvSpPr>
            <a:spLocks noGrp="1"/>
          </p:cNvSpPr>
          <p:nvPr>
            <p:ph idx="1"/>
          </p:nvPr>
        </p:nvSpPr>
        <p:spPr/>
        <p:txBody>
          <a:bodyPr/>
          <a:lstStyle/>
          <a:p>
            <a:r>
              <a:rPr lang="en-US" dirty="0" smtClean="0"/>
              <a:t>Due to the way that </a:t>
            </a:r>
            <a:r>
              <a:rPr lang="en-US" dirty="0" err="1" smtClean="0"/>
              <a:t>filterbanks</a:t>
            </a:r>
            <a:r>
              <a:rPr lang="en-US" dirty="0" smtClean="0"/>
              <a:t> work, the noise in a signal is reflected about the leading half (and the trailing half, but that’s not pre-echo) of the analysis window.</a:t>
            </a:r>
          </a:p>
          <a:p>
            <a:pPr lvl="1"/>
            <a:r>
              <a:rPr lang="en-US" dirty="0" smtClean="0"/>
              <a:t>This means that the channel that comes LATER in the original signal has the EARLIER pre-echo.</a:t>
            </a:r>
          </a:p>
          <a:p>
            <a:pPr lvl="1"/>
            <a:r>
              <a:rPr lang="en-US" dirty="0" smtClean="0"/>
              <a:t>This can rather confuse ITD’s </a:t>
            </a:r>
            <a:r>
              <a:rPr lang="en-US" smtClean="0"/>
              <a:t>if </a:t>
            </a:r>
            <a:r>
              <a:rPr lang="en-US"/>
              <a:t>p</a:t>
            </a:r>
            <a:r>
              <a:rPr lang="en-US" smtClean="0"/>
              <a:t>re-echoes are </a:t>
            </a:r>
            <a:r>
              <a:rPr lang="en-US" dirty="0" smtClean="0"/>
              <a:t>too big.</a:t>
            </a:r>
            <a:endParaRPr lang="en-US" dirty="0"/>
          </a:p>
        </p:txBody>
      </p:sp>
    </p:spTree>
    <p:extLst>
      <p:ext uri="{BB962C8B-B14F-4D97-AF65-F5344CB8AC3E}">
        <p14:creationId xmlns:p14="http://schemas.microsoft.com/office/powerpoint/2010/main" val="3650677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acoustics (meaning real hall acoustics) put into this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It puts in a variety of leading edges from the direct signal.</a:t>
            </a:r>
          </a:p>
          <a:p>
            <a:r>
              <a:rPr lang="en-US" dirty="0" smtClean="0"/>
              <a:t>It puts in a bunch of early reflections that cause frequency shaping, loudness changes, and that can cause articulation or localization problems if they are too strong.</a:t>
            </a:r>
          </a:p>
          <a:p>
            <a:r>
              <a:rPr lang="en-US" dirty="0" smtClean="0"/>
              <a:t>There is a long, diffuse tail, in a good hall.</a:t>
            </a:r>
          </a:p>
          <a:p>
            <a:pPr lvl="1"/>
            <a:r>
              <a:rPr lang="en-US" dirty="0" smtClean="0"/>
              <a:t>Note, I’m not talking about a bad hall </a:t>
            </a:r>
            <a:r>
              <a:rPr lang="en-US" dirty="0" err="1" smtClean="0"/>
              <a:t>hall</a:t>
            </a:r>
            <a:r>
              <a:rPr lang="en-US" dirty="0" smtClean="0"/>
              <a:t> </a:t>
            </a:r>
            <a:r>
              <a:rPr lang="en-US" dirty="0" err="1" smtClean="0"/>
              <a:t>hall</a:t>
            </a:r>
            <a:r>
              <a:rPr lang="en-US" dirty="0" smtClean="0"/>
              <a:t> </a:t>
            </a:r>
            <a:r>
              <a:rPr lang="en-US" dirty="0" err="1" smtClean="0"/>
              <a:t>hall</a:t>
            </a:r>
            <a:r>
              <a:rPr lang="en-US" dirty="0" smtClean="0"/>
              <a:t> </a:t>
            </a:r>
            <a:r>
              <a:rPr lang="en-US" dirty="0" err="1" smtClean="0"/>
              <a:t>hall</a:t>
            </a:r>
            <a:r>
              <a:rPr lang="en-US" dirty="0" smtClean="0"/>
              <a:t> here.</a:t>
            </a:r>
            <a:endParaRPr lang="en-US" dirty="0"/>
          </a:p>
        </p:txBody>
      </p:sp>
    </p:spTree>
    <p:extLst>
      <p:ext uri="{BB962C8B-B14F-4D97-AF65-F5344CB8AC3E}">
        <p14:creationId xmlns:p14="http://schemas.microsoft.com/office/powerpoint/2010/main" val="2917083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Term</a:t>
            </a:r>
            <a:endParaRPr lang="en-US" dirty="0"/>
          </a:p>
        </p:txBody>
      </p:sp>
      <p:sp>
        <p:nvSpPr>
          <p:cNvPr id="3" name="Content Placeholder 2"/>
          <p:cNvSpPr>
            <a:spLocks noGrp="1"/>
          </p:cNvSpPr>
          <p:nvPr>
            <p:ph idx="1"/>
          </p:nvPr>
        </p:nvSpPr>
        <p:spPr/>
        <p:txBody>
          <a:bodyPr>
            <a:normAutofit lnSpcReduction="10000"/>
          </a:bodyPr>
          <a:lstStyle/>
          <a:p>
            <a:r>
              <a:rPr lang="en-US" dirty="0" smtClean="0"/>
              <a:t>Critical distance:</a:t>
            </a:r>
          </a:p>
          <a:p>
            <a:pPr lvl="1"/>
            <a:r>
              <a:rPr lang="en-US" dirty="0" smtClean="0"/>
              <a:t>The critical distance in a hall is the position where the direct energy is equal to all of the reflected (i.e. delayed) energy.</a:t>
            </a:r>
          </a:p>
          <a:p>
            <a:pPr lvl="1"/>
            <a:r>
              <a:rPr lang="en-US" dirty="0" smtClean="0"/>
              <a:t>In most any hall, you’re WAY beyond a critical distance.</a:t>
            </a:r>
          </a:p>
          <a:p>
            <a:pPr lvl="1"/>
            <a:r>
              <a:rPr lang="en-US" dirty="0" smtClean="0"/>
              <a:t>Leading edges still allow you to localize things via ITD and ILD, to surprisingly low rations of direct to diffuse signal.</a:t>
            </a:r>
          </a:p>
          <a:p>
            <a:pPr lvl="1"/>
            <a:r>
              <a:rPr lang="en-US" dirty="0" smtClean="0"/>
              <a:t>A demo of that won’t work in this room </a:t>
            </a:r>
            <a:r>
              <a:rPr lang="en-US" dirty="0" smtClean="0">
                <a:sym typeface="Wingdings" pitchFamily="2" charset="2"/>
              </a:rPr>
              <a:t></a:t>
            </a:r>
            <a:endParaRPr lang="en-US" dirty="0"/>
          </a:p>
        </p:txBody>
      </p:sp>
    </p:spTree>
    <p:extLst>
      <p:ext uri="{BB962C8B-B14F-4D97-AF65-F5344CB8AC3E}">
        <p14:creationId xmlns:p14="http://schemas.microsoft.com/office/powerpoint/2010/main" val="118769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What’s that?</a:t>
            </a:r>
            <a:endParaRPr lang="en-US" dirty="0"/>
          </a:p>
        </p:txBody>
      </p:sp>
      <p:sp>
        <p:nvSpPr>
          <p:cNvPr id="3" name="Content Placeholder 2"/>
          <p:cNvSpPr>
            <a:spLocks noGrp="1"/>
          </p:cNvSpPr>
          <p:nvPr>
            <p:ph idx="1"/>
          </p:nvPr>
        </p:nvSpPr>
        <p:spPr/>
        <p:txBody>
          <a:bodyPr/>
          <a:lstStyle/>
          <a:p>
            <a:r>
              <a:rPr lang="en-US" dirty="0" smtClean="0"/>
              <a:t>A diffuse signal is a signal that has been reflected enough times to have extremely complicated phase shifts, frequency response details, and envelope variations.</a:t>
            </a:r>
          </a:p>
          <a:p>
            <a:pPr lvl="1"/>
            <a:r>
              <a:rPr lang="en-US" dirty="0" smtClean="0"/>
              <a:t>This is what a good concert hall is very, very much supposed to do.</a:t>
            </a:r>
          </a:p>
          <a:p>
            <a:pPr lvl="1"/>
            <a:r>
              <a:rPr lang="en-US" dirty="0" smtClean="0"/>
              <a:t>This leads to what creates a diffuse sensation very directly.</a:t>
            </a:r>
            <a:endParaRPr lang="en-US" dirty="0"/>
          </a:p>
        </p:txBody>
      </p:sp>
    </p:spTree>
    <p:extLst>
      <p:ext uri="{BB962C8B-B14F-4D97-AF65-F5344CB8AC3E}">
        <p14:creationId xmlns:p14="http://schemas.microsoft.com/office/powerpoint/2010/main" val="188029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Ear</a:t>
            </a:r>
            <a:endParaRPr lang="en-US" dirty="0"/>
          </a:p>
        </p:txBody>
      </p:sp>
      <p:sp>
        <p:nvSpPr>
          <p:cNvPr id="3" name="Content Placeholder 2"/>
          <p:cNvSpPr>
            <a:spLocks noGrp="1"/>
          </p:cNvSpPr>
          <p:nvPr>
            <p:ph idx="1"/>
          </p:nvPr>
        </p:nvSpPr>
        <p:spPr/>
        <p:txBody>
          <a:bodyPr/>
          <a:lstStyle/>
          <a:p>
            <a:r>
              <a:rPr lang="en-US" dirty="0" smtClean="0"/>
              <a:t>The inner ear consists of several parts, but we will only talk about the cochlea, which is the part involved in ordinary hearing.</a:t>
            </a:r>
          </a:p>
          <a:p>
            <a:pPr lvl="1"/>
            <a:r>
              <a:rPr lang="en-US" dirty="0" smtClean="0"/>
              <a:t>Ordinary? WHAT?</a:t>
            </a:r>
          </a:p>
          <a:p>
            <a:pPr lvl="2"/>
            <a:r>
              <a:rPr lang="en-US" dirty="0" smtClean="0"/>
              <a:t>At very high levels, a number of other sensations, skin, chest, gut, and so on, are known to happen.</a:t>
            </a:r>
          </a:p>
          <a:p>
            <a:pPr lvl="2"/>
            <a:r>
              <a:rPr lang="en-US" dirty="0" smtClean="0"/>
              <a:t>These are not usually the kinds of levels and frequencies we use, unless we’re making a disaster movie about plate tectonics, or blowing up a giant blue tree.</a:t>
            </a:r>
          </a:p>
        </p:txBody>
      </p:sp>
    </p:spTree>
    <p:extLst>
      <p:ext uri="{BB962C8B-B14F-4D97-AF65-F5344CB8AC3E}">
        <p14:creationId xmlns:p14="http://schemas.microsoft.com/office/powerpoint/2010/main" val="1155208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20000"/>
          </a:bodyPr>
          <a:lstStyle/>
          <a:p>
            <a:r>
              <a:rPr lang="en-US" dirty="0" smtClean="0"/>
              <a:t>When a signal does not have leading edges that are coincident across a band of frequencies in one ear, and there is no coincidence with a similar band of frequencies in the other ear, we get a diffuse, i.e. “surround” sensation.</a:t>
            </a:r>
          </a:p>
          <a:p>
            <a:endParaRPr lang="en-US" dirty="0"/>
          </a:p>
          <a:p>
            <a:r>
              <a:rPr lang="en-US" dirty="0" smtClean="0"/>
              <a:t>This is, among other things, why you all have reverbs that have the same T60 profile, but different details, for your stereo production. This creates a diffuse sensation, due to the difference in the two reverb details.</a:t>
            </a:r>
          </a:p>
          <a:p>
            <a:endParaRPr lang="en-US" dirty="0"/>
          </a:p>
          <a:p>
            <a:r>
              <a:rPr lang="en-US" dirty="0" smtClean="0"/>
              <a:t>You can’t hear the details for the most part, but you can hear if a coincidence happens.</a:t>
            </a:r>
            <a:endParaRPr lang="en-US" dirty="0"/>
          </a:p>
        </p:txBody>
      </p:sp>
    </p:spTree>
    <p:extLst>
      <p:ext uri="{BB962C8B-B14F-4D97-AF65-F5344CB8AC3E}">
        <p14:creationId xmlns:p14="http://schemas.microsoft.com/office/powerpoint/2010/main" val="2568126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to summarize this whole talk: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ear is a frequency analyzer with a highly variable time/frequency resolution as you move from low to high frequencies.</a:t>
            </a:r>
          </a:p>
          <a:p>
            <a:r>
              <a:rPr lang="en-US" dirty="0" smtClean="0"/>
              <a:t>The ear emphasizes the leading edges of signals.</a:t>
            </a:r>
          </a:p>
          <a:p>
            <a:r>
              <a:rPr lang="en-US" dirty="0" smtClean="0"/>
              <a:t>The ear only has at most a 30dB SNR at any given frequency, but:</a:t>
            </a:r>
          </a:p>
          <a:p>
            <a:pPr lvl="1"/>
            <a:r>
              <a:rPr lang="en-US" dirty="0" smtClean="0"/>
              <a:t>This can be </a:t>
            </a:r>
            <a:r>
              <a:rPr lang="en-US" dirty="0" err="1" smtClean="0"/>
              <a:t>autoranged</a:t>
            </a:r>
            <a:r>
              <a:rPr lang="en-US" dirty="0" smtClean="0"/>
              <a:t> over 90dB.</a:t>
            </a:r>
          </a:p>
          <a:p>
            <a:pPr lvl="1"/>
            <a:r>
              <a:rPr lang="en-US" dirty="0" smtClean="0"/>
              <a:t>The ear, outside of an ERB, can be very frequency selective, so signals at far removed frequencies do not interact.</a:t>
            </a:r>
            <a:endParaRPr lang="en-US" dirty="0"/>
          </a:p>
        </p:txBody>
      </p:sp>
    </p:spTree>
    <p:extLst>
      <p:ext uri="{BB962C8B-B14F-4D97-AF65-F5344CB8AC3E}">
        <p14:creationId xmlns:p14="http://schemas.microsoft.com/office/powerpoint/2010/main" val="3895878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ears:</a:t>
            </a:r>
            <a:endParaRPr lang="en-US" dirty="0"/>
          </a:p>
        </p:txBody>
      </p:sp>
      <p:sp>
        <p:nvSpPr>
          <p:cNvPr id="3" name="Content Placeholder 2"/>
          <p:cNvSpPr>
            <a:spLocks noGrp="1"/>
          </p:cNvSpPr>
          <p:nvPr>
            <p:ph idx="1"/>
          </p:nvPr>
        </p:nvSpPr>
        <p:spPr/>
        <p:txBody>
          <a:bodyPr/>
          <a:lstStyle/>
          <a:p>
            <a:r>
              <a:rPr lang="en-US" dirty="0" smtClean="0"/>
              <a:t>Use ITD and ILD, along with HRTF’s, to disambiguation direction.</a:t>
            </a:r>
          </a:p>
          <a:p>
            <a:r>
              <a:rPr lang="en-US" dirty="0" smtClean="0"/>
              <a:t>When HRTF’s don’t help, the ear can compare the timbre of direct to diffuse to analyze front/back. Sometimes this works. Sometimes you get tricked.</a:t>
            </a:r>
          </a:p>
          <a:p>
            <a:r>
              <a:rPr lang="en-US" dirty="0" smtClean="0"/>
              <a:t>Provide diffuse sensation as well as direct.</a:t>
            </a:r>
            <a:endParaRPr lang="en-US" dirty="0"/>
          </a:p>
        </p:txBody>
      </p:sp>
    </p:spTree>
    <p:extLst>
      <p:ext uri="{BB962C8B-B14F-4D97-AF65-F5344CB8AC3E}">
        <p14:creationId xmlns:p14="http://schemas.microsoft.com/office/powerpoint/2010/main" val="530956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Everything goes through the frequency analysis system unless you’re talking about high-level skin sensation or gut/chest sensation.</a:t>
            </a:r>
          </a:p>
          <a:p>
            <a:endParaRPr lang="en-US" dirty="0"/>
          </a:p>
          <a:p>
            <a:r>
              <a:rPr lang="en-US" dirty="0" smtClean="0"/>
              <a:t>When you think about what you’re doing, remember the idea of ERB’s, or even Critical Bands. Either will help you out.</a:t>
            </a:r>
            <a:endParaRPr lang="en-US" dirty="0"/>
          </a:p>
        </p:txBody>
      </p:sp>
    </p:spTree>
    <p:extLst>
      <p:ext uri="{BB962C8B-B14F-4D97-AF65-F5344CB8AC3E}">
        <p14:creationId xmlns:p14="http://schemas.microsoft.com/office/powerpoint/2010/main" val="1531026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58900" y="1676400"/>
            <a:ext cx="2748958" cy="923330"/>
          </a:xfrm>
          <a:prstGeom prst="rect">
            <a:avLst/>
          </a:prstGeom>
          <a:noFill/>
        </p:spPr>
        <p:txBody>
          <a:bodyPr wrap="none" rtlCol="0">
            <a:spAutoFit/>
          </a:bodyPr>
          <a:lstStyle/>
          <a:p>
            <a:pPr algn="ctr"/>
            <a:r>
              <a:rPr lang="en-US" dirty="0" smtClean="0"/>
              <a:t>ERB (vertical scale)</a:t>
            </a:r>
          </a:p>
          <a:p>
            <a:pPr algn="ctr"/>
            <a:r>
              <a:rPr lang="en-US" dirty="0" err="1" smtClean="0"/>
              <a:t>Vs</a:t>
            </a:r>
            <a:endParaRPr lang="en-US" dirty="0" smtClean="0"/>
          </a:p>
          <a:p>
            <a:pPr algn="ctr"/>
            <a:r>
              <a:rPr lang="en-US" dirty="0" smtClean="0"/>
              <a:t>Frequency (horizontal scale</a:t>
            </a:r>
            <a:endParaRPr lang="en-US" dirty="0"/>
          </a:p>
        </p:txBody>
      </p:sp>
    </p:spTree>
    <p:extLst>
      <p:ext uri="{BB962C8B-B14F-4D97-AF65-F5344CB8AC3E}">
        <p14:creationId xmlns:p14="http://schemas.microsoft.com/office/powerpoint/2010/main" val="863948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don’t have a better table, this isn’t bad.  It’s not great, either.</a:t>
            </a:r>
            <a:endParaRPr lang="en-US" dirty="0"/>
          </a:p>
        </p:txBody>
      </p:sp>
      <p:sp>
        <p:nvSpPr>
          <p:cNvPr id="4" name="Rectangle 3"/>
          <p:cNvSpPr/>
          <p:nvPr/>
        </p:nvSpPr>
        <p:spPr>
          <a:xfrm>
            <a:off x="0" y="1704109"/>
            <a:ext cx="4572000" cy="4524315"/>
          </a:xfrm>
          <a:prstGeom prst="rect">
            <a:avLst/>
          </a:prstGeom>
        </p:spPr>
        <p:txBody>
          <a:bodyPr>
            <a:spAutoFit/>
          </a:bodyPr>
          <a:lstStyle/>
          <a:p>
            <a:r>
              <a:rPr lang="en-US" dirty="0" smtClean="0"/>
              <a:t>ERB 1.000000 = 20.000000 Hz</a:t>
            </a:r>
          </a:p>
          <a:p>
            <a:r>
              <a:rPr lang="en-US" dirty="0" smtClean="0"/>
              <a:t>ERB 2.000000 = 80.000000 Hz</a:t>
            </a:r>
          </a:p>
          <a:p>
            <a:r>
              <a:rPr lang="en-US" dirty="0" smtClean="0"/>
              <a:t>ERB 3.000000 = 140.000000 Hz</a:t>
            </a:r>
          </a:p>
          <a:p>
            <a:r>
              <a:rPr lang="en-US" dirty="0" smtClean="0"/>
              <a:t>ERB 4.000000 = 200.000000 Hz</a:t>
            </a:r>
          </a:p>
          <a:p>
            <a:r>
              <a:rPr lang="en-US" dirty="0" smtClean="0"/>
              <a:t>ERB 5.000000 = 260.000000 Hz</a:t>
            </a:r>
          </a:p>
          <a:p>
            <a:r>
              <a:rPr lang="en-US" dirty="0" smtClean="0"/>
              <a:t>ERB 6.000000 = 320.000000 Hz</a:t>
            </a:r>
          </a:p>
          <a:p>
            <a:r>
              <a:rPr lang="en-US" dirty="0" smtClean="0"/>
              <a:t>ERB 7.000000 = 380.000000 Hz</a:t>
            </a:r>
          </a:p>
          <a:p>
            <a:r>
              <a:rPr lang="en-US" dirty="0" smtClean="0"/>
              <a:t>ERB 8.000000 = 445.000000 Hz</a:t>
            </a:r>
          </a:p>
          <a:p>
            <a:r>
              <a:rPr lang="en-US" dirty="0" smtClean="0"/>
              <a:t>ERB 9.000000 = 521.000000 Hz</a:t>
            </a:r>
          </a:p>
          <a:p>
            <a:r>
              <a:rPr lang="en-US" dirty="0" smtClean="0"/>
              <a:t>ERB 10.000000 = 609.000000 Hz</a:t>
            </a:r>
          </a:p>
          <a:p>
            <a:r>
              <a:rPr lang="en-US" dirty="0" smtClean="0"/>
              <a:t>ERB 11.000000 = 712.000000 Hz</a:t>
            </a:r>
          </a:p>
          <a:p>
            <a:r>
              <a:rPr lang="en-US" dirty="0" smtClean="0"/>
              <a:t>ERB 12.000000 = 833.000000 Hz</a:t>
            </a:r>
          </a:p>
          <a:p>
            <a:r>
              <a:rPr lang="en-US" dirty="0" smtClean="0"/>
              <a:t>ERB 13.000000 = 974.000000 Hz</a:t>
            </a:r>
          </a:p>
          <a:p>
            <a:r>
              <a:rPr lang="en-US" dirty="0" smtClean="0"/>
              <a:t>ERB 14.000000 = 1139.000000 Hz</a:t>
            </a:r>
          </a:p>
          <a:p>
            <a:r>
              <a:rPr lang="en-US" dirty="0" smtClean="0"/>
              <a:t>ERB 15.000000 = 1332.000000 Hz</a:t>
            </a:r>
          </a:p>
          <a:p>
            <a:r>
              <a:rPr lang="en-US" dirty="0" smtClean="0"/>
              <a:t>ERB 16.000000 = 1557.000000 Hz</a:t>
            </a:r>
            <a:endParaRPr lang="en-US" dirty="0"/>
          </a:p>
        </p:txBody>
      </p:sp>
      <p:sp>
        <p:nvSpPr>
          <p:cNvPr id="5" name="Rectangle 4"/>
          <p:cNvSpPr/>
          <p:nvPr/>
        </p:nvSpPr>
        <p:spPr>
          <a:xfrm>
            <a:off x="4516582" y="1676400"/>
            <a:ext cx="4572000" cy="4524315"/>
          </a:xfrm>
          <a:prstGeom prst="rect">
            <a:avLst/>
          </a:prstGeom>
        </p:spPr>
        <p:txBody>
          <a:bodyPr>
            <a:spAutoFit/>
          </a:bodyPr>
          <a:lstStyle/>
          <a:p>
            <a:r>
              <a:rPr lang="en-US" dirty="0" smtClean="0"/>
              <a:t>ERB </a:t>
            </a:r>
            <a:r>
              <a:rPr lang="en-US" dirty="0"/>
              <a:t>17.000000 = 1820.000000 Hz</a:t>
            </a:r>
          </a:p>
          <a:p>
            <a:r>
              <a:rPr lang="en-US" dirty="0"/>
              <a:t>ERB 18.000000 = 2128.000000 Hz</a:t>
            </a:r>
          </a:p>
          <a:p>
            <a:r>
              <a:rPr lang="en-US" dirty="0"/>
              <a:t>ERB 19.000000 = 2488.000000 Hz</a:t>
            </a:r>
          </a:p>
          <a:p>
            <a:r>
              <a:rPr lang="en-US" dirty="0"/>
              <a:t>ERB 20.000000 = 2908.000000 Hz</a:t>
            </a:r>
          </a:p>
          <a:p>
            <a:r>
              <a:rPr lang="en-US" dirty="0"/>
              <a:t>ERB 21.000000 = 3399.000000 Hz</a:t>
            </a:r>
          </a:p>
          <a:p>
            <a:r>
              <a:rPr lang="en-US" dirty="0"/>
              <a:t>ERB 22.000000 = 3973.000000 Hz</a:t>
            </a:r>
          </a:p>
          <a:p>
            <a:r>
              <a:rPr lang="en-US" dirty="0"/>
              <a:t>ERB 23.000000 = 4644.000000 Hz</a:t>
            </a:r>
          </a:p>
          <a:p>
            <a:r>
              <a:rPr lang="en-US" dirty="0"/>
              <a:t>ERB 24.000000 = 5428.000000 Hz</a:t>
            </a:r>
          </a:p>
          <a:p>
            <a:r>
              <a:rPr lang="en-US" dirty="0"/>
              <a:t>ERB 25.000000 = 6345.000000 Hz</a:t>
            </a:r>
          </a:p>
          <a:p>
            <a:r>
              <a:rPr lang="en-US" dirty="0"/>
              <a:t>ERB 26.000000 = 7416.000000 Hz</a:t>
            </a:r>
          </a:p>
          <a:p>
            <a:r>
              <a:rPr lang="en-US" dirty="0"/>
              <a:t>ERB 27.000000 = 8668.000000 Hz</a:t>
            </a:r>
          </a:p>
          <a:p>
            <a:r>
              <a:rPr lang="en-US" dirty="0"/>
              <a:t>ERB 28.000000 = 10131.000000 Hz</a:t>
            </a:r>
          </a:p>
          <a:p>
            <a:r>
              <a:rPr lang="en-US" dirty="0"/>
              <a:t>ERB 29.000000 = 11841.000000 Hz</a:t>
            </a:r>
          </a:p>
          <a:p>
            <a:r>
              <a:rPr lang="en-US" dirty="0"/>
              <a:t>ERB 30.000000 = 13840.000000 Hz</a:t>
            </a:r>
          </a:p>
          <a:p>
            <a:r>
              <a:rPr lang="en-US" dirty="0"/>
              <a:t>ERB 31.000000 = 16176.000000 Hz</a:t>
            </a:r>
          </a:p>
          <a:p>
            <a:r>
              <a:rPr lang="en-US" dirty="0"/>
              <a:t>ERB 32.000000 = 18907.000000 Hz</a:t>
            </a:r>
          </a:p>
        </p:txBody>
      </p:sp>
    </p:spTree>
    <p:extLst>
      <p:ext uri="{BB962C8B-B14F-4D97-AF65-F5344CB8AC3E}">
        <p14:creationId xmlns:p14="http://schemas.microsoft.com/office/powerpoint/2010/main" val="3004042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dirty="0" smtClean="0"/>
              <a:t>Questions?</a:t>
            </a:r>
            <a:br>
              <a:rPr lang="en-US" dirty="0" smtClean="0"/>
            </a:br>
            <a:r>
              <a:rPr lang="en-US" sz="2200" dirty="0" smtClean="0"/>
              <a:t>(until you get bored or we get thrown out of the room)</a:t>
            </a:r>
            <a:endParaRPr lang="en-US" sz="2200" dirty="0"/>
          </a:p>
        </p:txBody>
      </p:sp>
    </p:spTree>
    <p:extLst>
      <p:ext uri="{BB962C8B-B14F-4D97-AF65-F5344CB8AC3E}">
        <p14:creationId xmlns:p14="http://schemas.microsoft.com/office/powerpoint/2010/main" val="284190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it do?</a:t>
            </a:r>
            <a:endParaRPr lang="en-US" dirty="0"/>
          </a:p>
        </p:txBody>
      </p:sp>
      <p:sp>
        <p:nvSpPr>
          <p:cNvPr id="3" name="Content Placeholder 2"/>
          <p:cNvSpPr>
            <a:spLocks noGrp="1"/>
          </p:cNvSpPr>
          <p:nvPr>
            <p:ph idx="1"/>
          </p:nvPr>
        </p:nvSpPr>
        <p:spPr/>
        <p:txBody>
          <a:bodyPr>
            <a:normAutofit lnSpcReduction="10000"/>
          </a:bodyPr>
          <a:lstStyle/>
          <a:p>
            <a:r>
              <a:rPr lang="en-US" dirty="0" smtClean="0"/>
              <a:t>The cochlea has three basic functions:</a:t>
            </a:r>
          </a:p>
          <a:p>
            <a:pPr lvl="1"/>
            <a:r>
              <a:rPr lang="en-US" dirty="0" smtClean="0"/>
              <a:t>Frequency filtering</a:t>
            </a:r>
          </a:p>
          <a:p>
            <a:pPr lvl="1"/>
            <a:r>
              <a:rPr lang="en-US" dirty="0" smtClean="0"/>
              <a:t>Some kind of compression mechanism</a:t>
            </a:r>
          </a:p>
          <a:p>
            <a:pPr lvl="1"/>
            <a:r>
              <a:rPr lang="en-US" dirty="0" smtClean="0"/>
              <a:t>Detection of sound</a:t>
            </a:r>
          </a:p>
          <a:p>
            <a:pPr lvl="1">
              <a:buNone/>
            </a:pPr>
            <a:endParaRPr lang="en-US" dirty="0" smtClean="0"/>
          </a:p>
          <a:p>
            <a:r>
              <a:rPr lang="en-US" dirty="0" smtClean="0"/>
              <a:t>Now, two important definitions:</a:t>
            </a:r>
          </a:p>
          <a:p>
            <a:pPr lvl="1"/>
            <a:r>
              <a:rPr lang="en-US" dirty="0" smtClean="0"/>
              <a:t>LOUDNESS -&gt; The </a:t>
            </a:r>
            <a:r>
              <a:rPr lang="en-US" i="1" dirty="0" smtClean="0"/>
              <a:t>sensation level </a:t>
            </a:r>
            <a:r>
              <a:rPr lang="en-US" dirty="0" smtClean="0"/>
              <a:t>of a sound.</a:t>
            </a:r>
          </a:p>
          <a:p>
            <a:pPr lvl="1"/>
            <a:r>
              <a:rPr lang="en-US" dirty="0" smtClean="0"/>
              <a:t>INTENSITY -&gt; SPL, sound energy, etc. Something you can directly measure from the waveform.</a:t>
            </a:r>
            <a:endParaRPr lang="en-US" dirty="0"/>
          </a:p>
        </p:txBody>
      </p:sp>
    </p:spTree>
    <p:extLst>
      <p:ext uri="{BB962C8B-B14F-4D97-AF65-F5344CB8AC3E}">
        <p14:creationId xmlns:p14="http://schemas.microsoft.com/office/powerpoint/2010/main" val="21806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Loudness is not Intensity.</a:t>
            </a:r>
            <a:br>
              <a:rPr lang="en-US" dirty="0" smtClean="0"/>
            </a:br>
            <a:r>
              <a:rPr lang="en-US" dirty="0" smtClean="0"/>
              <a:t>Intensity is not loudness.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That’s a different tutorial, but a few points to be made:</a:t>
            </a:r>
          </a:p>
          <a:p>
            <a:pPr lvl="1"/>
            <a:r>
              <a:rPr lang="en-US" dirty="0" smtClean="0"/>
              <a:t>If you increase the energy of a signal by putting in gain, the increase in loudness, in general, will grow at the 1/1.75 power of the gain (in ratio terms) or about 1/3.5 power of the energy ratio.</a:t>
            </a:r>
          </a:p>
          <a:p>
            <a:pPr lvl="2"/>
            <a:r>
              <a:rPr lang="en-US" dirty="0" smtClean="0"/>
              <a:t>This means a gain of 1.4, or 3dB, causes an increase in loudness of about 1.414^(1/1.75) or  1.21</a:t>
            </a:r>
          </a:p>
          <a:p>
            <a:pPr lvl="1"/>
            <a:r>
              <a:rPr lang="en-US" dirty="0" smtClean="0"/>
              <a:t>If you put energy into a different part of the spectrum, they do not mutually compress.</a:t>
            </a:r>
          </a:p>
          <a:p>
            <a:pPr lvl="2"/>
            <a:r>
              <a:rPr lang="en-US" dirty="0" smtClean="0"/>
              <a:t>If we have a sine wave of energy 1, and we add another sine wave of energy 1, far enough away in frequency, the loudness will approximately DOUBLE</a:t>
            </a:r>
          </a:p>
          <a:p>
            <a:r>
              <a:rPr lang="en-US" dirty="0" smtClean="0"/>
              <a:t>Loudness and intensity are only loosely related.</a:t>
            </a:r>
          </a:p>
        </p:txBody>
      </p:sp>
    </p:spTree>
    <p:extLst>
      <p:ext uri="{BB962C8B-B14F-4D97-AF65-F5344CB8AC3E}">
        <p14:creationId xmlns:p14="http://schemas.microsoft.com/office/powerpoint/2010/main" val="848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A graphical example</a:t>
            </a:r>
          </a:p>
        </p:txBody>
      </p:sp>
      <p:pic>
        <p:nvPicPr>
          <p:cNvPr id="5" name="Picture 4" descr="luodad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00200"/>
            <a:ext cx="5486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590800" y="2209800"/>
            <a:ext cx="117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Relative</a:t>
            </a:r>
          </a:p>
          <a:p>
            <a:pPr algn="ctr"/>
            <a:r>
              <a:rPr lang="en-US"/>
              <a:t>Loudness</a:t>
            </a:r>
          </a:p>
        </p:txBody>
      </p:sp>
      <p:sp>
        <p:nvSpPr>
          <p:cNvPr id="7" name="Text Box 6"/>
          <p:cNvSpPr txBox="1">
            <a:spLocks noChangeArrowheads="1"/>
          </p:cNvSpPr>
          <p:nvPr/>
        </p:nvSpPr>
        <p:spPr bwMode="auto">
          <a:xfrm>
            <a:off x="3657600" y="4343400"/>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Number of bands</a:t>
            </a:r>
          </a:p>
        </p:txBody>
      </p:sp>
      <p:sp>
        <p:nvSpPr>
          <p:cNvPr id="8" name="Text Box 8"/>
          <p:cNvSpPr txBox="1">
            <a:spLocks noChangeArrowheads="1"/>
          </p:cNvSpPr>
          <p:nvPr/>
        </p:nvSpPr>
        <p:spPr bwMode="auto">
          <a:xfrm>
            <a:off x="0" y="51816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In this slide, the vertical axis is the relative loudness, with the single-band loudness set to ‘1’ for simplicity.  The curve shows the relative loudness when the same amount of ENERGY is split over ‘n’ bands, from 1 to 25. The numbers for over 15 bands are probably an overestimate, but that is signal dependent. </a:t>
            </a:r>
          </a:p>
        </p:txBody>
      </p:sp>
    </p:spTree>
    <p:extLst>
      <p:ext uri="{BB962C8B-B14F-4D97-AF65-F5344CB8AC3E}">
        <p14:creationId xmlns:p14="http://schemas.microsoft.com/office/powerpoint/2010/main" val="486377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4801</Words>
  <Application>Microsoft Office PowerPoint</Application>
  <PresentationFormat>On-screen Show (4:3)</PresentationFormat>
  <Paragraphs>397</Paragraphs>
  <Slides>66</Slides>
  <Notes>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Hearing 101</vt:lpstr>
      <vt:lpstr>The Schedule:</vt:lpstr>
      <vt:lpstr>The Middle Ear</vt:lpstr>
      <vt:lpstr>The high-pass filter</vt:lpstr>
      <vt:lpstr>The “transformer”</vt:lpstr>
      <vt:lpstr>The Inner Ear</vt:lpstr>
      <vt:lpstr>So what does it do?</vt:lpstr>
      <vt:lpstr>Loudness is not Intensity. Intensity is not loudness.</vt:lpstr>
      <vt:lpstr>PowerPoint Presentation</vt:lpstr>
      <vt:lpstr>But why is that?</vt:lpstr>
      <vt:lpstr>How does that work?</vt:lpstr>
      <vt:lpstr>PowerPoint Presentation</vt:lpstr>
      <vt:lpstr>What happens?</vt:lpstr>
      <vt:lpstr>J. Allen Cochlea Filters</vt:lpstr>
      <vt:lpstr>One point along the Membranes:</vt:lpstr>
      <vt:lpstr>What does that mean?</vt:lpstr>
      <vt:lpstr>Example HP filter (This filter is synthetic, NOT real)</vt:lpstr>
      <vt:lpstr>Features of a HP filter</vt:lpstr>
      <vt:lpstr>What do the inner hair cells see?</vt:lpstr>
      <vt:lpstr>Filter split vs. Frequency Response</vt:lpstr>
      <vt:lpstr>PowerPoint Presentation</vt:lpstr>
      <vt:lpstr>PowerPoint Presentation</vt:lpstr>
      <vt:lpstr>PowerPoint Presentation</vt:lpstr>
      <vt:lpstr>A word about those filters:</vt:lpstr>
      <vt:lpstr>And about what gets detected…</vt:lpstr>
      <vt:lpstr>We’re almost done with part 1. Now we’ll explain why knowing this might be useful.</vt:lpstr>
      <vt:lpstr>So, what does all that mean  to you guys?</vt:lpstr>
      <vt:lpstr>Monaural Phase Detection</vt:lpstr>
      <vt:lpstr>PowerPoint Presentation</vt:lpstr>
      <vt:lpstr>And the loudness thing.</vt:lpstr>
      <vt:lpstr>A Term to Remember:</vt:lpstr>
      <vt:lpstr>One more thing</vt:lpstr>
      <vt:lpstr>What does your head do?</vt:lpstr>
      <vt:lpstr>This isn’t a tutorial on HRTF’s, so…</vt:lpstr>
      <vt:lpstr>But</vt:lpstr>
      <vt:lpstr>Some very, very old data on ILD:</vt:lpstr>
      <vt:lpstr>There is much more data on this subject</vt:lpstr>
      <vt:lpstr>Externalization (i.e. inside the head vs. outside the head)</vt:lpstr>
      <vt:lpstr>HRTF’s vs. Stereo</vt:lpstr>
      <vt:lpstr>Some very old,  very well tested results:</vt:lpstr>
      <vt:lpstr>In other words:</vt:lpstr>
      <vt:lpstr>Limits to Hearing</vt:lpstr>
      <vt:lpstr>Level sensitivity:</vt:lpstr>
      <vt:lpstr>More old results, well taken:</vt:lpstr>
      <vt:lpstr>BIOBREAK</vt:lpstr>
      <vt:lpstr>Yo, JJ, we have 2 ears!</vt:lpstr>
      <vt:lpstr>A point about ITD’s</vt:lpstr>
      <vt:lpstr>How well?</vt:lpstr>
      <vt:lpstr>How well in reverberation?</vt:lpstr>
      <vt:lpstr>So, what can we make out with two ears.</vt:lpstr>
      <vt:lpstr>But I can tell front from back!</vt:lpstr>
      <vt:lpstr>What else can we do with two ears?</vt:lpstr>
      <vt:lpstr>Why I hate Panpots</vt:lpstr>
      <vt:lpstr>But, some tests used delay panning, and that didn’t work.</vt:lpstr>
      <vt:lpstr>All of this ITD discussion is, however, assuming something important:</vt:lpstr>
      <vt:lpstr>Pre-echo vs. ITD</vt:lpstr>
      <vt:lpstr>What does acoustics (meaning real hall acoustics) put into this system?</vt:lpstr>
      <vt:lpstr>An important Term</vt:lpstr>
      <vt:lpstr>Diffuse? What’s that?</vt:lpstr>
      <vt:lpstr>PowerPoint Presentation</vt:lpstr>
      <vt:lpstr>So, to summarize this whole talk:</vt:lpstr>
      <vt:lpstr>Two ears:</vt:lpstr>
      <vt:lpstr>And:</vt:lpstr>
      <vt:lpstr>PowerPoint Presentation</vt:lpstr>
      <vt:lpstr>If you don’t have a better table, this isn’t bad.  It’s not great, either.</vt:lpstr>
      <vt:lpstr>Questions? (until you get bored or we get thrown out of the room)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101</dc:title>
  <dc:creator>jj</dc:creator>
  <cp:lastModifiedBy>jj</cp:lastModifiedBy>
  <cp:revision>49</cp:revision>
  <dcterms:created xsi:type="dcterms:W3CDTF">2006-08-16T00:00:00Z</dcterms:created>
  <dcterms:modified xsi:type="dcterms:W3CDTF">2011-10-17T06:41:31Z</dcterms:modified>
</cp:coreProperties>
</file>