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3" r:id="rId13"/>
    <p:sldId id="267" r:id="rId14"/>
    <p:sldId id="268" r:id="rId15"/>
    <p:sldId id="269" r:id="rId16"/>
    <p:sldId id="270" r:id="rId17"/>
    <p:sldId id="285" r:id="rId18"/>
    <p:sldId id="284" r:id="rId19"/>
    <p:sldId id="271" r:id="rId20"/>
    <p:sldId id="272" r:id="rId21"/>
    <p:sldId id="273" r:id="rId22"/>
    <p:sldId id="286" r:id="rId23"/>
    <p:sldId id="274" r:id="rId24"/>
    <p:sldId id="275" r:id="rId25"/>
    <p:sldId id="276" r:id="rId26"/>
    <p:sldId id="277" r:id="rId27"/>
    <p:sldId id="278" r:id="rId28"/>
    <p:sldId id="279" r:id="rId29"/>
    <p:sldId id="287" r:id="rId30"/>
    <p:sldId id="280" r:id="rId31"/>
    <p:sldId id="288" r:id="rId32"/>
    <p:sldId id="281" r:id="rId33"/>
    <p:sldId id="28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29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C7DD-DF99-4601-8989-D392CFCD9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19CA10-76FB-4723-A574-2F36EC786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67E9E-10CC-4B3A-B738-4674005D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AEF6-C08C-4BC7-B9A7-CF5AEB73339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95617-416F-4981-A08A-EEDE78E02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A4FE6-CAC5-4FCC-AFE4-4D316CA9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6EE2-DCBF-4C0B-9DD3-11B14E716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9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FF183-0189-4EF3-A629-55CDB31C6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3F18B1-17E8-4452-8938-DB9655E2D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6E823-3AF4-4564-A17C-E200275F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AEF6-C08C-4BC7-B9A7-CF5AEB73339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22662-0403-4268-9402-9A2C2C941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856ED-3367-4579-A618-5610A85D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6EE2-DCBF-4C0B-9DD3-11B14E716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8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5EF0B0-284D-41DE-BB07-CC6B88741C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7EBD1E-950A-4D4F-9D7A-9357B3FDE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E73EA-E567-49C2-A83E-3D4271A4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AEF6-C08C-4BC7-B9A7-CF5AEB73339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5FA25-D440-419C-88EC-BE68B51F0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048F2-F1F9-430D-B1CF-7EBD02009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6EE2-DCBF-4C0B-9DD3-11B14E716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8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74FB7-F94F-4638-9497-E1D40635E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EAA13-6C1A-4631-A827-85805A8CD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D3A13-F7E0-47BF-A416-9F4751D23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AEF6-C08C-4BC7-B9A7-CF5AEB73339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32E55-1DE4-4DEB-A531-7D41D0142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C8A5D-4A4F-4A54-84BA-F9434DCD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6EE2-DCBF-4C0B-9DD3-11B14E716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D1BCE-EAEF-423C-93B4-33D5B08E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45DF9-2EF3-4060-9969-27FD46F7C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67563-1BC5-457D-B818-A67BF3D79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AEF6-C08C-4BC7-B9A7-CF5AEB73339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8D373-980A-4B07-863C-3EC9ED17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F2BC8-88C4-43A6-BF4A-091F3539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6EE2-DCBF-4C0B-9DD3-11B14E716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8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F7DB4-1F20-448F-9478-407F2D990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FB9D9-0AD2-46C3-B6D3-9C3262256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5AD626-7EEC-44A1-B3AF-3F75FE5CE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3C994-1BB0-41D4-A54D-C19C48CC1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AEF6-C08C-4BC7-B9A7-CF5AEB73339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A277B-5856-447D-9F14-B2CC88A7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80E8D-AE9F-4A52-AA24-9B2E57226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6EE2-DCBF-4C0B-9DD3-11B14E716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8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D8BCB-2325-438F-A55B-5C88AF950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B54EB-AE44-4769-9D53-A8A2875B7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E204B-D64E-4EAA-9B95-C102D8C15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B54BD6-E575-45FA-A64E-F64F7DAE2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230B21-90B0-427C-87D3-880A061F26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D2D324-2DC7-4D12-887B-1DC6363A6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AEF6-C08C-4BC7-B9A7-CF5AEB73339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42DFFF-6230-4115-BFEB-322091234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ABAA38-D111-405D-9708-6BFD4AD8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6EE2-DCBF-4C0B-9DD3-11B14E716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3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C5BF2-3F54-41F6-8A86-14E9A1639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F37EB1-F938-4CD0-9690-7C1150301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AEF6-C08C-4BC7-B9A7-CF5AEB73339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512B22-E395-4E47-8D7B-D2E8BA74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72B41-30C0-4FED-8785-34994FD13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6EE2-DCBF-4C0B-9DD3-11B14E716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6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FE33FB-EB73-4316-90D1-C43BC5FE0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AEF6-C08C-4BC7-B9A7-CF5AEB73339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B48514-FCC2-400D-8BB8-244B801B3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BC3AD-0619-4875-A3E4-297FA127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6EE2-DCBF-4C0B-9DD3-11B14E716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8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C546C-B4BB-44EF-ABB0-1BB3549D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DC690-B3AE-496C-8AC5-2EDF68F44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479E0-9156-40CF-80C3-0B64F5F52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82FA5-E826-4A1A-B03C-C4114151B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AEF6-C08C-4BC7-B9A7-CF5AEB73339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E756A-5C3B-46E2-AB9F-AE3888F05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3E1FF-35F0-47EA-BA94-26AAD2E5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6EE2-DCBF-4C0B-9DD3-11B14E716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5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57235-D394-412A-B1B7-0DC8CD6CF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CA4C31-77AD-4C0A-8408-55E23A125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C8527-9709-4C53-85E7-2542CB123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F92A7-0975-4FC2-BAE1-CE8C576A0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AEF6-C08C-4BC7-B9A7-CF5AEB73339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07DCF-5A42-4BED-A0CF-5E57AA2F3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E5D9A-CEDC-4241-B11C-3F65611B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6EE2-DCBF-4C0B-9DD3-11B14E716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4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71233-FD27-47B5-8206-B65F96228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58C70-3460-496F-9FAE-8FC8E2600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33AE6-7464-4F65-8E39-47AA80325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FAEF6-C08C-4BC7-B9A7-CF5AEB73339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FD74D-BC79-4B63-BB5E-3E9F430E8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444D3-B928-47D6-8654-ACE1F795F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96EE2-DCBF-4C0B-9DD3-11B14E716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4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E8F40-DF92-47BD-940E-6BC4E5EE76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“Make it loud”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Other Disasters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F0C57-CEE6-4E0D-93C8-11E4CF75E6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J.D. Johnston</a:t>
            </a:r>
          </a:p>
          <a:p>
            <a:r>
              <a:rPr lang="en-US" dirty="0"/>
              <a:t>Chief Scientist, Immersion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348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75E17-142D-4566-B1EA-281D9F4A3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Ok, now let’s add in processing.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FC425-0649-4BF3-BF4B-3896DA81B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EQ, compensation, </a:t>
            </a:r>
            <a:r>
              <a:rPr lang="en-US" dirty="0" err="1"/>
              <a:t>etc</a:t>
            </a:r>
            <a:r>
              <a:rPr lang="en-US" dirty="0"/>
              <a:t>, can easily create both clipping and intersample overs.  For instance, a </a:t>
            </a:r>
            <a:r>
              <a:rPr lang="en-US" dirty="0" err="1"/>
              <a:t>highpass</a:t>
            </a:r>
            <a:r>
              <a:rPr lang="en-US" dirty="0"/>
              <a:t> filter at 10Hz can create intersample overs on powerful bass signals by changing the relationship of the harmonics.  Yeah, I have had that happen, in frightening proportions.</a:t>
            </a:r>
          </a:p>
          <a:p>
            <a:r>
              <a:rPr lang="en-US" dirty="0"/>
              <a:t>Perceptual coding </a:t>
            </a:r>
            <a:r>
              <a:rPr lang="en-US" dirty="0">
                <a:solidFill>
                  <a:srgbClr val="FF0000"/>
                </a:solidFill>
              </a:rPr>
              <a:t>OF ANY KIND </a:t>
            </a:r>
            <a:r>
              <a:rPr lang="en-US" dirty="0"/>
              <a:t>will spread the amplitude of all samples, resulting in clipping, intersample overs, and the like.  This is an unavoidable consequence of a codec.</a:t>
            </a:r>
          </a:p>
          <a:p>
            <a:pPr lvl="1"/>
            <a:r>
              <a:rPr lang="en-US" dirty="0"/>
              <a:t>Yes, of course, codec makers add protection for this. That does, of course, change the overall system gain.  It is, however, the right answer.</a:t>
            </a:r>
          </a:p>
          <a:p>
            <a:pPr lvl="2"/>
            <a:r>
              <a:rPr lang="en-US" dirty="0"/>
              <a:t>Soft clipping can nerf most of this, but let’s not do that if we don’t have to do that.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Less sophisticated coding can do even worse things.</a:t>
            </a:r>
          </a:p>
          <a:p>
            <a:pPr lvl="1"/>
            <a:r>
              <a:rPr lang="en-US" dirty="0"/>
              <a:t>Note: Lossless coding does not have this problem, but:</a:t>
            </a:r>
          </a:p>
          <a:p>
            <a:pPr lvl="2"/>
            <a:r>
              <a:rPr lang="en-US" dirty="0"/>
              <a:t>You may find your bit rate higher than you wanted</a:t>
            </a:r>
          </a:p>
          <a:p>
            <a:pPr lvl="2"/>
            <a:r>
              <a:rPr lang="en-US" dirty="0"/>
              <a:t>Internal signals in the lossy codec will be larger than expected.</a:t>
            </a:r>
          </a:p>
          <a:p>
            <a:pPr lvl="2"/>
            <a:r>
              <a:rPr lang="en-US" dirty="0"/>
              <a:t>The guts of the lossless codec must account for this. I assume they do, I haven’t seen one fail. Yet.  </a:t>
            </a:r>
          </a:p>
        </p:txBody>
      </p:sp>
    </p:spTree>
    <p:extLst>
      <p:ext uri="{BB962C8B-B14F-4D97-AF65-F5344CB8AC3E}">
        <p14:creationId xmlns:p14="http://schemas.microsoft.com/office/powerpoint/2010/main" val="2516284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577C2-D1A1-4B4C-85B3-7BD324A02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might this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18A14-0FEE-44D6-BB23-5767BAEC3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 to breaking DAC’s that are insufficiently protected (which seems to be quite a few of them):</a:t>
            </a:r>
          </a:p>
          <a:p>
            <a:endParaRPr lang="en-US" dirty="0"/>
          </a:p>
          <a:p>
            <a:pPr lvl="1"/>
            <a:r>
              <a:rPr lang="en-US" dirty="0"/>
              <a:t>It raises the bit rate for a codec, lossless, lossy, or otherwise.</a:t>
            </a:r>
          </a:p>
          <a:p>
            <a:pPr lvl="1"/>
            <a:r>
              <a:rPr lang="en-US" dirty="0"/>
              <a:t>Clipping the input makes for more harmonics, and more bits.</a:t>
            </a:r>
          </a:p>
          <a:p>
            <a:pPr lvl="1"/>
            <a:r>
              <a:rPr lang="en-US" dirty="0"/>
              <a:t>It makes it </a:t>
            </a:r>
            <a:r>
              <a:rPr lang="en-US" sz="7200" dirty="0"/>
              <a:t>LOUD!</a:t>
            </a:r>
          </a:p>
          <a:p>
            <a:pPr lvl="1"/>
            <a:r>
              <a:rPr lang="en-US" dirty="0"/>
              <a:t>That doesn’t necessarily mean “good”.</a:t>
            </a:r>
          </a:p>
        </p:txBody>
      </p:sp>
    </p:spTree>
    <p:extLst>
      <p:ext uri="{BB962C8B-B14F-4D97-AF65-F5344CB8AC3E}">
        <p14:creationId xmlns:p14="http://schemas.microsoft.com/office/powerpoint/2010/main" val="1202827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C2B11-9853-47ED-A1E8-58DBC165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real life example.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64A12-D5E1-4FA7-939F-DB0F29A98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will now play two clips.</a:t>
            </a:r>
          </a:p>
          <a:p>
            <a:endParaRPr lang="en-US" dirty="0"/>
          </a:p>
          <a:p>
            <a:r>
              <a:rPr lang="en-US" dirty="0"/>
              <a:t>One is clipped.</a:t>
            </a:r>
          </a:p>
          <a:p>
            <a:r>
              <a:rPr lang="en-US" dirty="0"/>
              <a:t>One is not.</a:t>
            </a:r>
          </a:p>
          <a:p>
            <a:endParaRPr lang="en-US" dirty="0"/>
          </a:p>
          <a:p>
            <a:r>
              <a:rPr lang="en-US" dirty="0"/>
              <a:t>Do you really want to make your music sound like that? Seriously!</a:t>
            </a:r>
          </a:p>
        </p:txBody>
      </p:sp>
    </p:spTree>
    <p:extLst>
      <p:ext uri="{BB962C8B-B14F-4D97-AF65-F5344CB8AC3E}">
        <p14:creationId xmlns:p14="http://schemas.microsoft.com/office/powerpoint/2010/main" val="3395993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7845A-67C2-4653-AC5A-A2A714C68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Now, on to some measurements.  I’m going to put up a bunch of graphs.  Each one has 3 plots.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46F68-0155-43E7-B075-517451865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first plot shows two things: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 red, the histogram of the actual levels on the track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 blue, the histogram of the 5x oversampled track.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The second plot is a histogram of the results of a reasonably good loudness (not intensity) model.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The third plot is a histogram of the Spectral Flatness Measure. The more negative this number, the lower the encoding bit rate, in general. Zero means white noise. A sine wave would be extremely negative.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73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A3A1C-FEB1-491A-8A16-93F4BB9E6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68BD8-B252-44CA-9A99-1EB918673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Each histogram shows the probability of a given datum falling into a particular histogram bin.  The histogram is calculated over an entire track, and then each individual datum is counted, after being separated into bins.</a:t>
            </a:r>
          </a:p>
          <a:p>
            <a:pPr lvl="1"/>
            <a:r>
              <a:rPr lang="en-US" dirty="0"/>
              <a:t>For the first plot, each bin is one discrete 16 bit level.</a:t>
            </a:r>
          </a:p>
          <a:p>
            <a:pPr lvl="1"/>
            <a:r>
              <a:rPr lang="en-US" dirty="0"/>
              <a:t>For the second and third, the bins are one ‘unit’ apart, either in loudness or </a:t>
            </a:r>
            <a:r>
              <a:rPr lang="en-US" dirty="0" err="1"/>
              <a:t>dB.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Because there are not 65536 pixels width, in the first plot, both the highest and lowest in a given bin are plotted, which accounts for the line thickness.</a:t>
            </a:r>
          </a:p>
          <a:p>
            <a:pPr lvl="1"/>
            <a:r>
              <a:rPr lang="en-US" dirty="0"/>
              <a:t>This can be revealing, for instance, when some bins do not occur.</a:t>
            </a:r>
          </a:p>
          <a:p>
            <a:pPr lvl="1"/>
            <a:r>
              <a:rPr lang="en-US" dirty="0"/>
              <a:t>This can also reveal processing issues.</a:t>
            </a:r>
          </a:p>
          <a:p>
            <a:pPr lvl="1"/>
            <a:r>
              <a:rPr lang="en-US" dirty="0"/>
              <a:t>Peaks at the ends near +-1 are clipping. You’ll see. Just you wait!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3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0551D5-FE8E-4F5B-8870-8EC65ACEF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068"/>
            <a:ext cx="12191999" cy="57069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07789-5EB8-4837-AD14-C8CD1D79C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low-level, well made recording, first:</a:t>
            </a:r>
          </a:p>
        </p:txBody>
      </p:sp>
    </p:spTree>
    <p:extLst>
      <p:ext uri="{BB962C8B-B14F-4D97-AF65-F5344CB8AC3E}">
        <p14:creationId xmlns:p14="http://schemas.microsoft.com/office/powerpoint/2010/main" val="868905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10332-93CE-4570-806F-E6D26878E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to notice: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7C380-7F8B-4ACC-AFB9-36E3A5C3D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Absolutely no overload.  This looks to be recorded too low, but is part of a suite, where this is the quiet part.  No clipping. No intersample issues.</a:t>
            </a:r>
          </a:p>
          <a:p>
            <a:r>
              <a:rPr lang="en-US" dirty="0"/>
              <a:t>The ADC and conversion show a few missing codes, as one would expect from probability, near max and min, but nothing exceptional.</a:t>
            </a:r>
          </a:p>
          <a:p>
            <a:r>
              <a:rPr lang="en-US" dirty="0"/>
              <a:t>Despite low loudness, ratio of 5% to 95% loudness is pretty large, leading to quite some dynamic range.</a:t>
            </a:r>
          </a:p>
          <a:p>
            <a:r>
              <a:rPr lang="en-US" dirty="0"/>
              <a:t>The signal is fairly predictable (from SFM)</a:t>
            </a:r>
          </a:p>
        </p:txBody>
      </p:sp>
    </p:spTree>
    <p:extLst>
      <p:ext uri="{BB962C8B-B14F-4D97-AF65-F5344CB8AC3E}">
        <p14:creationId xmlns:p14="http://schemas.microsoft.com/office/powerpoint/2010/main" val="3553654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DC55A1-55E3-4691-B337-BCB5ADB64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899"/>
            <a:ext cx="12192000" cy="61211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1FDA93-0A40-4831-8862-86D73CAF9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"/>
            <a:ext cx="10515600" cy="1325563"/>
          </a:xfrm>
        </p:spPr>
        <p:txBody>
          <a:bodyPr/>
          <a:lstStyle/>
          <a:p>
            <a:r>
              <a:rPr lang="en-US" dirty="0"/>
              <a:t>A low level recording NOT so well done:</a:t>
            </a:r>
          </a:p>
        </p:txBody>
      </p:sp>
    </p:spTree>
    <p:extLst>
      <p:ext uri="{BB962C8B-B14F-4D97-AF65-F5344CB8AC3E}">
        <p14:creationId xmlns:p14="http://schemas.microsoft.com/office/powerpoint/2010/main" val="3866424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9EBEB-9BA2-4609-B2D7-B36EBFED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notice: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00459-1A35-4062-A181-0BFE0EAD4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Nope, no clipping.</a:t>
            </a:r>
          </a:p>
          <a:p>
            <a:endParaRPr lang="en-US" dirty="0"/>
          </a:p>
          <a:p>
            <a:r>
              <a:rPr lang="en-US" dirty="0"/>
              <a:t>Peak level unnecessarily low</a:t>
            </a:r>
          </a:p>
          <a:p>
            <a:endParaRPr lang="en-US" dirty="0"/>
          </a:p>
          <a:p>
            <a:r>
              <a:rPr lang="en-US" dirty="0"/>
              <a:t>Missing codes in ADC/processing chain, alternatively, no dithering after large gain increase (low recording level).</a:t>
            </a:r>
          </a:p>
          <a:p>
            <a:pPr lvl="1"/>
            <a:r>
              <a:rPr lang="en-US" dirty="0"/>
              <a:t>It turns out every odd level is missing in this recording.</a:t>
            </a:r>
          </a:p>
          <a:p>
            <a:pPr lvl="1"/>
            <a:r>
              <a:rPr lang="en-US" dirty="0"/>
              <a:t>Maybe there was no alternative here, but it’s not good practice.</a:t>
            </a:r>
          </a:p>
        </p:txBody>
      </p:sp>
    </p:spTree>
    <p:extLst>
      <p:ext uri="{BB962C8B-B14F-4D97-AF65-F5344CB8AC3E}">
        <p14:creationId xmlns:p14="http://schemas.microsoft.com/office/powerpoint/2010/main" val="914468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F8E931-793B-4B99-A6E8-472C4E754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27906"/>
            <a:ext cx="12192000" cy="58300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B8FE41-F78B-432E-B3F3-1EECCEA0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Now, a very different example. There will be a quiz on this one.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2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E131-039C-49FD-AA67-54A980605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First, a reminder of some technical issues: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39335-6BCE-4647-99A9-6F2282CDE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Digital clipping aliases all out of band harmonics down into the passband.</a:t>
            </a:r>
          </a:p>
          <a:p>
            <a:pPr lvl="1"/>
            <a:r>
              <a:rPr lang="en-US" dirty="0"/>
              <a:t>This means that NONE of them “go away” like happens in an analog system</a:t>
            </a:r>
          </a:p>
          <a:p>
            <a:pPr lvl="1"/>
            <a:r>
              <a:rPr lang="en-US" dirty="0"/>
              <a:t>This is an extremely inharmonic process. You can create new frequencies far, far from the originals.</a:t>
            </a:r>
          </a:p>
          <a:p>
            <a:pPr lvl="1"/>
            <a:endParaRPr lang="en-US" dirty="0"/>
          </a:p>
          <a:p>
            <a:r>
              <a:rPr lang="en-US" dirty="0"/>
              <a:t>DAC’s do not always respond to “full scale” signals like one would hope they do.  Intersample overs create “interesting” sounds.</a:t>
            </a:r>
          </a:p>
          <a:p>
            <a:endParaRPr lang="en-US" dirty="0"/>
          </a:p>
          <a:p>
            <a:r>
              <a:rPr lang="en-US" dirty="0"/>
              <a:t>Any full-scale signal put through a codec is going to create MORE clipping.</a:t>
            </a:r>
          </a:p>
        </p:txBody>
      </p:sp>
    </p:spTree>
    <p:extLst>
      <p:ext uri="{BB962C8B-B14F-4D97-AF65-F5344CB8AC3E}">
        <p14:creationId xmlns:p14="http://schemas.microsoft.com/office/powerpoint/2010/main" val="1192845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F3B91-D05D-4CE5-9A18-DF7A23C7F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good news, first: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9B19B-39FB-4669-AB4A-ACBB16817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still some dynamic range, due to the changes in spectrum, but look at the peak/rms ratio.</a:t>
            </a:r>
          </a:p>
          <a:p>
            <a:endParaRPr lang="en-US" dirty="0"/>
          </a:p>
          <a:p>
            <a:r>
              <a:rPr lang="en-US" dirty="0"/>
              <a:t>On to the bad news.</a:t>
            </a:r>
          </a:p>
        </p:txBody>
      </p:sp>
    </p:spTree>
    <p:extLst>
      <p:ext uri="{BB962C8B-B14F-4D97-AF65-F5344CB8AC3E}">
        <p14:creationId xmlns:p14="http://schemas.microsoft.com/office/powerpoint/2010/main" val="2176836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CE647-34EF-4A4C-BC2C-DF7906D85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 bad news: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C235F-5ABD-4FFD-A275-38D85DFC2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First, the original (not oversampled) has been adjusted with a very small ratio gain change  </a:t>
            </a:r>
            <a:r>
              <a:rPr lang="en-US" sz="4800" dirty="0">
                <a:solidFill>
                  <a:srgbClr val="FF0000"/>
                </a:solidFill>
              </a:rPr>
              <a:t>WITH NO DITHERING!</a:t>
            </a:r>
          </a:p>
          <a:p>
            <a:pPr lvl="1"/>
            <a:r>
              <a:rPr lang="en-US" sz="2000" dirty="0"/>
              <a:t>That’s what those weird zeros in the red plot at the top show.</a:t>
            </a:r>
          </a:p>
          <a:p>
            <a:r>
              <a:rPr lang="en-US" sz="2400" dirty="0"/>
              <a:t>It’s clipped.  A lot. I won’t use the appropriate (but also inappropriate) adjectives here. See those “rails” at +- 1?  Yep. Clipped.</a:t>
            </a:r>
          </a:p>
          <a:p>
            <a:r>
              <a:rPr lang="en-US" sz="2400" dirty="0"/>
              <a:t>The intersample overs are frankly breathtaking.  Yes, this would be the track we found some ‘interesting’ DAC performance with.</a:t>
            </a:r>
          </a:p>
          <a:p>
            <a:pPr lvl="1"/>
            <a:r>
              <a:rPr lang="en-US" sz="2000" dirty="0"/>
              <a:t>Bass is not supposed to have a high-frequency ‘chirp’ or ‘crunch’.</a:t>
            </a:r>
          </a:p>
          <a:p>
            <a:pPr lvl="1"/>
            <a:r>
              <a:rPr lang="en-US" sz="2000" dirty="0"/>
              <a:t>It’s necessary to nerf this by 3dB to put it through all DAC’s.</a:t>
            </a:r>
          </a:p>
          <a:p>
            <a:pPr lvl="1"/>
            <a:endParaRPr lang="en-US" sz="2000" dirty="0"/>
          </a:p>
          <a:p>
            <a:r>
              <a:rPr lang="en-US" sz="2400" dirty="0"/>
              <a:t>Why, WHY </a:t>
            </a:r>
            <a:r>
              <a:rPr lang="en-US" sz="2400" dirty="0" err="1"/>
              <a:t>WHY</a:t>
            </a:r>
            <a:r>
              <a:rPr lang="en-US" sz="2400" dirty="0"/>
              <a:t> </a:t>
            </a:r>
            <a:r>
              <a:rPr lang="en-US" sz="2400" dirty="0" err="1"/>
              <a:t>WHY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4665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A1D07A-2ADF-4245-867C-EABCFA0F5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5690"/>
            <a:ext cx="12191999" cy="571231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7E004C-4A76-45A1-A6CA-E88811B7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exercise in intersample overs:</a:t>
            </a:r>
          </a:p>
        </p:txBody>
      </p:sp>
    </p:spTree>
    <p:extLst>
      <p:ext uri="{BB962C8B-B14F-4D97-AF65-F5344CB8AC3E}">
        <p14:creationId xmlns:p14="http://schemas.microsoft.com/office/powerpoint/2010/main" val="93845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470F0E-2B92-4CF0-AE7A-09933B79F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114"/>
            <a:ext cx="12192000" cy="581988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317E7F-59CD-4BF8-ACB0-181C297A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a bit unique: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23DE0E-153D-4B78-91DD-657D45EAB889}"/>
              </a:ext>
            </a:extLst>
          </p:cNvPr>
          <p:cNvSpPr txBox="1"/>
          <p:nvPr/>
        </p:nvSpPr>
        <p:spPr>
          <a:xfrm>
            <a:off x="8961120" y="2802367"/>
            <a:ext cx="2043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^ Yes, they did that!</a:t>
            </a:r>
          </a:p>
        </p:txBody>
      </p:sp>
    </p:spTree>
    <p:extLst>
      <p:ext uri="{BB962C8B-B14F-4D97-AF65-F5344CB8AC3E}">
        <p14:creationId xmlns:p14="http://schemas.microsoft.com/office/powerpoint/2010/main" val="4046920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7D6B7-6EA0-4AEC-8980-034B9EE4F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see that?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1B1A6-08BC-4E27-8586-2E9A055FA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They clipped the PCM data substantially.</a:t>
            </a:r>
          </a:p>
          <a:p>
            <a:endParaRPr lang="en-US" dirty="0"/>
          </a:p>
          <a:p>
            <a:r>
              <a:rPr lang="en-US" dirty="0"/>
              <a:t>It is clipped well inside the +-1 range.</a:t>
            </a:r>
          </a:p>
          <a:p>
            <a:endParaRPr lang="en-US" dirty="0"/>
          </a:p>
          <a:p>
            <a:r>
              <a:rPr lang="en-US" dirty="0"/>
              <a:t>It is clipped so that there are NO INTERSAMPLE OVERS</a:t>
            </a:r>
          </a:p>
          <a:p>
            <a:endParaRPr lang="en-US" dirty="0"/>
          </a:p>
          <a:p>
            <a:r>
              <a:rPr lang="en-US" dirty="0"/>
              <a:t>So, somebody was in fact looking at intersample overs.</a:t>
            </a:r>
          </a:p>
          <a:p>
            <a:endParaRPr lang="en-US" dirty="0"/>
          </a:p>
          <a:p>
            <a:r>
              <a:rPr lang="en-US" dirty="0"/>
              <a:t>The result is a question of art. It is what it is.  Note that there are both loud and quiet parts of this (heavy metal, yes!) track.  There are dynamics.</a:t>
            </a:r>
          </a:p>
        </p:txBody>
      </p:sp>
    </p:spTree>
    <p:extLst>
      <p:ext uri="{BB962C8B-B14F-4D97-AF65-F5344CB8AC3E}">
        <p14:creationId xmlns:p14="http://schemas.microsoft.com/office/powerpoint/2010/main" val="1622997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BC943A-F433-43F8-B1DF-6806AAC83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764"/>
            <a:ext cx="12192000" cy="578223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13BA20-C15F-43C0-ACFF-FE4CC7546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very, very old:</a:t>
            </a:r>
          </a:p>
        </p:txBody>
      </p:sp>
    </p:spTree>
    <p:extLst>
      <p:ext uri="{BB962C8B-B14F-4D97-AF65-F5344CB8AC3E}">
        <p14:creationId xmlns:p14="http://schemas.microsoft.com/office/powerpoint/2010/main" val="2394844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ACEEE-1BC6-429A-82FB-46624A2FA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7797"/>
          </a:xfrm>
        </p:spPr>
        <p:txBody>
          <a:bodyPr/>
          <a:lstStyle/>
          <a:p>
            <a:r>
              <a:rPr lang="en-US" dirty="0"/>
              <a:t>That’s what one might expect from a very old track.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This particular track was cut when I was 4 years old.  Needless to say it was mono, on mag tape.</a:t>
            </a:r>
          </a:p>
        </p:txBody>
      </p:sp>
    </p:spTree>
    <p:extLst>
      <p:ext uri="{BB962C8B-B14F-4D97-AF65-F5344CB8AC3E}">
        <p14:creationId xmlns:p14="http://schemas.microsoft.com/office/powerpoint/2010/main" val="242980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49EA0D2A-D8CD-47A9-A859-DD212389A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114"/>
            <a:ext cx="12191999" cy="581988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DC6BF5-7A23-4EE3-8A60-7AA644868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completely different:</a:t>
            </a:r>
          </a:p>
        </p:txBody>
      </p:sp>
    </p:spTree>
    <p:extLst>
      <p:ext uri="{BB962C8B-B14F-4D97-AF65-F5344CB8AC3E}">
        <p14:creationId xmlns:p14="http://schemas.microsoft.com/office/powerpoint/2010/main" val="2022723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F9E89-E9BB-41DA-995F-2180AC187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Different, indeed.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4150D-3DC7-44D5-A024-F683E569D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Look at the clipping.</a:t>
            </a:r>
          </a:p>
          <a:p>
            <a:r>
              <a:rPr lang="en-US" dirty="0"/>
              <a:t>Look at the clipping, again. Second and third most common levels are –max and +max.</a:t>
            </a:r>
          </a:p>
          <a:p>
            <a:r>
              <a:rPr lang="en-US" dirty="0"/>
              <a:t>They are clipped well inside max range.</a:t>
            </a:r>
          </a:p>
          <a:p>
            <a:r>
              <a:rPr lang="en-US" dirty="0"/>
              <a:t>There are no intersample overs to speak of.</a:t>
            </a:r>
          </a:p>
          <a:p>
            <a:r>
              <a:rPr lang="en-US" dirty="0"/>
              <a:t>So why?</a:t>
            </a:r>
          </a:p>
          <a:p>
            <a:endParaRPr lang="en-US" dirty="0"/>
          </a:p>
          <a:p>
            <a:r>
              <a:rPr lang="en-US" dirty="0"/>
              <a:t>I don’t know. It is what it is.</a:t>
            </a:r>
          </a:p>
          <a:p>
            <a:endParaRPr lang="en-US" dirty="0"/>
          </a:p>
          <a:p>
            <a:r>
              <a:rPr lang="en-US" dirty="0"/>
              <a:t>Also, the missing codes are a bit much.</a:t>
            </a:r>
          </a:p>
        </p:txBody>
      </p:sp>
    </p:spTree>
    <p:extLst>
      <p:ext uri="{BB962C8B-B14F-4D97-AF65-F5344CB8AC3E}">
        <p14:creationId xmlns:p14="http://schemas.microsoft.com/office/powerpoint/2010/main" val="4107820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74B391-33E5-49F4-8B94-232965AD7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1900"/>
            <a:ext cx="12192000" cy="57660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4CD13B-0C95-4AEB-97FF-1FDE8E302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here, I don’t quite know what to say.</a:t>
            </a:r>
          </a:p>
        </p:txBody>
      </p:sp>
    </p:spTree>
    <p:extLst>
      <p:ext uri="{BB962C8B-B14F-4D97-AF65-F5344CB8AC3E}">
        <p14:creationId xmlns:p14="http://schemas.microsoft.com/office/powerpoint/2010/main" val="309247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208F7-5E46-4F44-AA34-9737E57BF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more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B5543-6852-4B36-884F-0656CE02F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Quantizer issues</a:t>
            </a:r>
          </a:p>
          <a:p>
            <a:pPr lvl="1"/>
            <a:r>
              <a:rPr lang="en-US" dirty="0"/>
              <a:t>Missing codes</a:t>
            </a:r>
          </a:p>
          <a:p>
            <a:pPr lvl="1"/>
            <a:r>
              <a:rPr lang="en-US" dirty="0"/>
              <a:t>Dithering omitted</a:t>
            </a:r>
          </a:p>
          <a:p>
            <a:endParaRPr lang="en-US" dirty="0"/>
          </a:p>
          <a:p>
            <a:r>
              <a:rPr lang="en-US" dirty="0" err="1"/>
              <a:t>Overcompression</a:t>
            </a:r>
            <a:r>
              <a:rPr lang="en-US" dirty="0"/>
              <a:t>*</a:t>
            </a:r>
          </a:p>
          <a:p>
            <a:pPr lvl="1"/>
            <a:r>
              <a:rPr lang="en-US" dirty="0"/>
              <a:t>No loudness range</a:t>
            </a:r>
          </a:p>
          <a:p>
            <a:pPr lvl="1"/>
            <a:r>
              <a:rPr lang="en-US" dirty="0"/>
              <a:t>Near Flat spectrum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827536-E101-4986-BE71-555D1BEEFB76}"/>
              </a:ext>
            </a:extLst>
          </p:cNvPr>
          <p:cNvSpPr txBox="1"/>
          <p:nvPr/>
        </p:nvSpPr>
        <p:spPr>
          <a:xfrm>
            <a:off x="838200" y="6127234"/>
            <a:ext cx="1027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*In this talk “compression” means level compression. “Coding” is bit rate reduction.</a:t>
            </a:r>
          </a:p>
        </p:txBody>
      </p:sp>
    </p:spTree>
    <p:extLst>
      <p:ext uri="{BB962C8B-B14F-4D97-AF65-F5344CB8AC3E}">
        <p14:creationId xmlns:p14="http://schemas.microsoft.com/office/powerpoint/2010/main" val="4093112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1749C2-2831-4071-A65B-273CBFE3C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3120"/>
            <a:ext cx="12192000" cy="556487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DEA1CD-3E03-40F9-88D2-4ACC83485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Finally, a massive total over a very large corpus I can’t mention:</a:t>
            </a:r>
          </a:p>
        </p:txBody>
      </p:sp>
    </p:spTree>
    <p:extLst>
      <p:ext uri="{BB962C8B-B14F-4D97-AF65-F5344CB8AC3E}">
        <p14:creationId xmlns:p14="http://schemas.microsoft.com/office/powerpoint/2010/main" val="2202924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62B17-4803-42C5-8424-26C83F464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then there’s Lossy Codecs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811B7-9359-40F6-A959-4E56B04CA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stuff is going to go through lossy codecs</a:t>
            </a:r>
          </a:p>
          <a:p>
            <a:pPr lvl="1"/>
            <a:r>
              <a:rPr lang="en-US" dirty="0"/>
              <a:t>Give it at least 1dB, better 3dB for the codec to work</a:t>
            </a:r>
          </a:p>
          <a:p>
            <a:pPr lvl="1"/>
            <a:r>
              <a:rPr lang="en-US" dirty="0"/>
              <a:t>Clipping at the codec input will raise the codec rate or lower the codec quality.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9600" dirty="0"/>
              <a:t>KEEP IT DOWN!</a:t>
            </a:r>
          </a:p>
        </p:txBody>
      </p:sp>
    </p:spTree>
    <p:extLst>
      <p:ext uri="{BB962C8B-B14F-4D97-AF65-F5344CB8AC3E}">
        <p14:creationId xmlns:p14="http://schemas.microsoft.com/office/powerpoint/2010/main" val="2461406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4703B-AEAD-4B9C-878D-5FF6F0B66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moral of the story: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B6281-9FE1-41B7-B32D-DBD372995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some substantial whoppers out there in terms of production.</a:t>
            </a:r>
          </a:p>
          <a:p>
            <a:endParaRPr lang="en-US" dirty="0"/>
          </a:p>
          <a:p>
            <a:r>
              <a:rPr lang="en-US" dirty="0"/>
              <a:t>There are several ways of dealing with intersample overs.</a:t>
            </a:r>
          </a:p>
          <a:p>
            <a:endParaRPr lang="en-US" dirty="0"/>
          </a:p>
          <a:p>
            <a:r>
              <a:rPr lang="en-US" dirty="0"/>
              <a:t>Any time you approach max or min too closely, you’re going to create massive difficulties for downstream processing from codecs to equalizers to volume controls.</a:t>
            </a:r>
          </a:p>
        </p:txBody>
      </p:sp>
    </p:spTree>
    <p:extLst>
      <p:ext uri="{BB962C8B-B14F-4D97-AF65-F5344CB8AC3E}">
        <p14:creationId xmlns:p14="http://schemas.microsoft.com/office/powerpoint/2010/main" val="3550877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E77C5-3F99-4967-9138-A82C9FF0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3299"/>
          </a:xfrm>
        </p:spPr>
        <p:txBody>
          <a:bodyPr>
            <a:normAutofit fontScale="90000"/>
          </a:bodyPr>
          <a:lstStyle/>
          <a:p>
            <a:r>
              <a:rPr lang="en-US" dirty="0"/>
              <a:t>So, I assume that when you produce something, you want it to sound just the same when the listener gets it, right?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68ADB-AF51-4EE1-A6F8-49D2C787C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7895"/>
            <a:ext cx="10515600" cy="3509067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Do not insist on getting to +- max. Give yourself a 3dB pad</a:t>
            </a:r>
          </a:p>
          <a:p>
            <a:pPr marL="514350" indent="-514350">
              <a:buAutoNum type="arabicParenR"/>
            </a:pPr>
            <a:r>
              <a:rPr lang="en-US" dirty="0"/>
              <a:t>Check your intersample overs</a:t>
            </a:r>
          </a:p>
          <a:p>
            <a:pPr marL="514350" indent="-514350">
              <a:buAutoNum type="arabicParenR"/>
            </a:pPr>
            <a:r>
              <a:rPr lang="en-US" dirty="0"/>
              <a:t>Make sure you don’t have missing codes, faulty dithering, etc.</a:t>
            </a:r>
          </a:p>
          <a:p>
            <a:pPr marL="514350" indent="-514350">
              <a:buAutoNum type="arabicParenR"/>
            </a:pPr>
            <a:r>
              <a:rPr lang="en-US" dirty="0"/>
              <a:t>Look at your peak/rms and loudness ratios</a:t>
            </a:r>
          </a:p>
          <a:p>
            <a:pPr marL="514350" indent="-514350">
              <a:buAutoNum type="arabicParenR"/>
            </a:pPr>
            <a:r>
              <a:rPr lang="en-US" dirty="0"/>
              <a:t>Remember, loud is only good when it actually sounds good.</a:t>
            </a:r>
          </a:p>
        </p:txBody>
      </p:sp>
    </p:spTree>
    <p:extLst>
      <p:ext uri="{BB962C8B-B14F-4D97-AF65-F5344CB8AC3E}">
        <p14:creationId xmlns:p14="http://schemas.microsoft.com/office/powerpoint/2010/main" val="1082445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CB1C15D-143F-4522-9BE0-47907D956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12192000" cy="33879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F0B81D-78C2-4F2F-8967-22C3F64C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this about clipping and aliasing?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DE00B-3B47-4CF9-B08C-0A7A47482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take a 6.7kHz sine wave</a:t>
            </a:r>
          </a:p>
          <a:p>
            <a:r>
              <a:rPr lang="en-US" dirty="0"/>
              <a:t>We clip it at ¼ the maximum peak.</a:t>
            </a:r>
          </a:p>
          <a:p>
            <a:r>
              <a:rPr lang="en-US" dirty="0"/>
              <a:t>Look what happens!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0E56E4-1F29-4FE6-AE76-8C6BA925F5A0}"/>
              </a:ext>
            </a:extLst>
          </p:cNvPr>
          <p:cNvSpPr txBox="1"/>
          <p:nvPr/>
        </p:nvSpPr>
        <p:spPr>
          <a:xfrm>
            <a:off x="379580" y="363196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5BC3E-8737-4D5E-A8A4-F3233D2B4C3F}"/>
              </a:ext>
            </a:extLst>
          </p:cNvPr>
          <p:cNvSpPr txBox="1"/>
          <p:nvPr/>
        </p:nvSpPr>
        <p:spPr>
          <a:xfrm>
            <a:off x="293819" y="4346867"/>
            <a:ext cx="108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</a:t>
            </a:r>
          </a:p>
          <a:p>
            <a:r>
              <a:rPr lang="en-US" dirty="0"/>
              <a:t>Spectrum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19C334-6471-49B5-A7E4-E2FB0A3E4A03}"/>
              </a:ext>
            </a:extLst>
          </p:cNvPr>
          <p:cNvSpPr txBox="1"/>
          <p:nvPr/>
        </p:nvSpPr>
        <p:spPr>
          <a:xfrm>
            <a:off x="299720" y="5128135"/>
            <a:ext cx="917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Clipped</a:t>
            </a:r>
          </a:p>
          <a:p>
            <a:r>
              <a:rPr lang="en-US" dirty="0"/>
              <a:t>Original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8F696D-C626-4122-9325-DF64BFA10F0F}"/>
              </a:ext>
            </a:extLst>
          </p:cNvPr>
          <p:cNvSpPr txBox="1"/>
          <p:nvPr/>
        </p:nvSpPr>
        <p:spPr>
          <a:xfrm>
            <a:off x="336849" y="5846544"/>
            <a:ext cx="108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Clipped</a:t>
            </a:r>
          </a:p>
          <a:p>
            <a:r>
              <a:rPr lang="en-US" dirty="0"/>
              <a:t>Spectrum</a:t>
            </a:r>
          </a:p>
        </p:txBody>
      </p:sp>
    </p:spTree>
    <p:extLst>
      <p:ext uri="{BB962C8B-B14F-4D97-AF65-F5344CB8AC3E}">
        <p14:creationId xmlns:p14="http://schemas.microsoft.com/office/powerpoint/2010/main" val="3376268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A0F8A-4D08-4963-895D-065727546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does this sound like.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DE307-C061-4992-95C6-4F4D78403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I’ll play original</a:t>
            </a:r>
          </a:p>
          <a:p>
            <a:endParaRPr lang="en-US" dirty="0"/>
          </a:p>
          <a:p>
            <a:r>
              <a:rPr lang="en-US" dirty="0"/>
              <a:t>I’ll play clipped</a:t>
            </a:r>
          </a:p>
          <a:p>
            <a:endParaRPr lang="en-US" dirty="0"/>
          </a:p>
          <a:p>
            <a:r>
              <a:rPr lang="en-US" dirty="0"/>
              <a:t>Tell me what you think.</a:t>
            </a:r>
          </a:p>
          <a:p>
            <a:endParaRPr lang="en-US" dirty="0"/>
          </a:p>
          <a:p>
            <a:r>
              <a:rPr lang="en-US" dirty="0"/>
              <a:t>N.B. Turn level down, please!</a:t>
            </a:r>
          </a:p>
          <a:p>
            <a:endParaRPr lang="en-US" dirty="0"/>
          </a:p>
          <a:p>
            <a:r>
              <a:rPr lang="en-US" dirty="0"/>
              <a:t>Note, also, that even though the second clip has much less power, it sounds as loud, and a </a:t>
            </a:r>
            <a:r>
              <a:rPr lang="en-US" dirty="0">
                <a:solidFill>
                  <a:srgbClr val="FF0000"/>
                </a:solidFill>
              </a:rPr>
              <a:t>touch</a:t>
            </a:r>
            <a:r>
              <a:rPr lang="en-US" dirty="0"/>
              <a:t> unpleasant.</a:t>
            </a:r>
          </a:p>
        </p:txBody>
      </p:sp>
    </p:spTree>
    <p:extLst>
      <p:ext uri="{BB962C8B-B14F-4D97-AF65-F5344CB8AC3E}">
        <p14:creationId xmlns:p14="http://schemas.microsoft.com/office/powerpoint/2010/main" val="4111297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03589-0C8C-4D63-B45F-47925D5EA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Moral of the story: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F0328-9185-449D-8D02-57E6EE610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If you are going to distort your signal, you must oversample enough that the aliases do not land back in the passband.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Then do your distortion.</a:t>
            </a:r>
          </a:p>
          <a:p>
            <a:endParaRPr lang="en-US" dirty="0"/>
          </a:p>
          <a:p>
            <a:r>
              <a:rPr lang="en-US" dirty="0"/>
              <a:t>Then </a:t>
            </a:r>
            <a:r>
              <a:rPr lang="en-US" dirty="0" err="1"/>
              <a:t>downsample</a:t>
            </a:r>
            <a:r>
              <a:rPr lang="en-US" dirty="0"/>
              <a:t> (properly)</a:t>
            </a:r>
          </a:p>
          <a:p>
            <a:endParaRPr lang="en-US" dirty="0"/>
          </a:p>
          <a:p>
            <a:r>
              <a:rPr lang="en-US" dirty="0"/>
              <a:t>For a highest distortion order of ‘n’, you must oversample </a:t>
            </a:r>
            <a:r>
              <a:rPr lang="en-US"/>
              <a:t>by                 ceiling</a:t>
            </a:r>
            <a:r>
              <a:rPr lang="en-US" dirty="0"/>
              <a:t>( (n+1)/2)</a:t>
            </a:r>
          </a:p>
          <a:p>
            <a:endParaRPr lang="en-US" dirty="0"/>
          </a:p>
          <a:p>
            <a:r>
              <a:rPr lang="en-US" sz="5200" b="1" i="1" u="sng" dirty="0"/>
              <a:t>Or else.</a:t>
            </a:r>
          </a:p>
        </p:txBody>
      </p:sp>
    </p:spTree>
    <p:extLst>
      <p:ext uri="{BB962C8B-B14F-4D97-AF65-F5344CB8AC3E}">
        <p14:creationId xmlns:p14="http://schemas.microsoft.com/office/powerpoint/2010/main" val="3881725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3515A-5A95-43FD-807A-E0031FDC8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Intersample overs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5C134-6D09-4E19-BDA2-7548AA355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have two successive clipped values (both negative or positive) the waveform encoded is larger than the +-1 many people expect.</a:t>
            </a:r>
          </a:p>
          <a:p>
            <a:r>
              <a:rPr lang="en-US" dirty="0"/>
              <a:t>Many (not all) DAC’s fail miserably at this test, and do “stuff”.</a:t>
            </a:r>
          </a:p>
          <a:p>
            <a:r>
              <a:rPr lang="en-US" dirty="0"/>
              <a:t>Bob Smith will show you real measurements of real DAC’s that are best described as “what the actual *(&amp;(*(*&amp;( ?”  So don’t do that, ok?</a:t>
            </a:r>
          </a:p>
        </p:txBody>
      </p:sp>
    </p:spTree>
    <p:extLst>
      <p:ext uri="{BB962C8B-B14F-4D97-AF65-F5344CB8AC3E}">
        <p14:creationId xmlns:p14="http://schemas.microsoft.com/office/powerpoint/2010/main" val="1869927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19D88-4926-4612-AFB1-2A80340C6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classic, trivial example (but hardly the only one)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D57B15-FBB0-4997-98F2-025C5D347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" y="1527586"/>
            <a:ext cx="12138212" cy="53304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A82204-F69F-4451-83B2-B1FDADF5C3A6}"/>
              </a:ext>
            </a:extLst>
          </p:cNvPr>
          <p:cNvSpPr txBox="1"/>
          <p:nvPr/>
        </p:nvSpPr>
        <p:spPr>
          <a:xfrm>
            <a:off x="360381" y="2391484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DAC</a:t>
            </a:r>
          </a:p>
          <a:p>
            <a:pPr algn="ctr"/>
            <a:r>
              <a:rPr lang="en-US" dirty="0"/>
              <a:t>Input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B7AAD0-EEB8-493E-BE6D-1E64710A143E}"/>
              </a:ext>
            </a:extLst>
          </p:cNvPr>
          <p:cNvSpPr txBox="1"/>
          <p:nvPr/>
        </p:nvSpPr>
        <p:spPr>
          <a:xfrm>
            <a:off x="52302" y="5109882"/>
            <a:ext cx="1155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Output</a:t>
            </a:r>
            <a:br>
              <a:rPr lang="en-US" dirty="0"/>
            </a:br>
            <a:r>
              <a:rPr lang="en-US" dirty="0"/>
              <a:t>Waveform</a:t>
            </a:r>
          </a:p>
        </p:txBody>
      </p:sp>
    </p:spTree>
    <p:extLst>
      <p:ext uri="{BB962C8B-B14F-4D97-AF65-F5344CB8AC3E}">
        <p14:creationId xmlns:p14="http://schemas.microsoft.com/office/powerpoint/2010/main" val="3513463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A2B74-DABA-4DCC-98F7-CE579A629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Yeah, so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3CD1-C652-46E8-89FC-D098A9284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 some DAC’s the oversampling arithmetic fails, and “stuff” comes out. It’s hard to characterize this, but if you hear a “crunch” on intersample overs, that might be your problem.</a:t>
            </a:r>
          </a:p>
          <a:p>
            <a:endParaRPr lang="en-US" dirty="0"/>
          </a:p>
          <a:p>
            <a:r>
              <a:rPr lang="en-US" dirty="0"/>
              <a:t>In some DAC’s the output amplifier will clip.  If you hear an obvious clip, that’s probably what went wrong.</a:t>
            </a:r>
          </a:p>
          <a:p>
            <a:endParaRPr lang="en-US" dirty="0"/>
          </a:p>
          <a:p>
            <a:r>
              <a:rPr lang="en-US" dirty="0"/>
              <a:t>In some DAC’s, the output amplifier will go temporarily unstable. This again is more of an unpleasant “crunch”.</a:t>
            </a:r>
          </a:p>
          <a:p>
            <a:endParaRPr lang="en-US" dirty="0"/>
          </a:p>
          <a:p>
            <a:r>
              <a:rPr lang="en-US" dirty="0"/>
              <a:t>Some do it right. You CAN NOT count on that in the real world.</a:t>
            </a:r>
          </a:p>
          <a:p>
            <a:endParaRPr lang="en-US" dirty="0"/>
          </a:p>
          <a:p>
            <a:r>
              <a:rPr lang="en-US" dirty="0"/>
              <a:t>The “so what” is “</a:t>
            </a:r>
            <a:r>
              <a:rPr lang="en-US" dirty="0">
                <a:solidFill>
                  <a:srgbClr val="FF0000"/>
                </a:solidFill>
              </a:rPr>
              <a:t>you didn’t want your track to sound like that, right?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8152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1800</Words>
  <Application>Microsoft Office PowerPoint</Application>
  <PresentationFormat>Widescreen</PresentationFormat>
  <Paragraphs>187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Office Theme</vt:lpstr>
      <vt:lpstr>“Make it loud” and Other Disasters</vt:lpstr>
      <vt:lpstr>First, a reminder of some technical issues:</vt:lpstr>
      <vt:lpstr>A few more issues</vt:lpstr>
      <vt:lpstr>What’s this about clipping and aliasing?</vt:lpstr>
      <vt:lpstr>So, what does this sound like.</vt:lpstr>
      <vt:lpstr>Moral of the story:</vt:lpstr>
      <vt:lpstr>Intersample overs</vt:lpstr>
      <vt:lpstr>The classic, trivial example (but hardly the only one)</vt:lpstr>
      <vt:lpstr>Yeah, so what?</vt:lpstr>
      <vt:lpstr>Ok, now let’s add in processing.</vt:lpstr>
      <vt:lpstr>What else might this do?</vt:lpstr>
      <vt:lpstr>Another real life example.</vt:lpstr>
      <vt:lpstr>Now, on to some measurements.  I’m going to put up a bunch of graphs.  Each one has 3 plots.</vt:lpstr>
      <vt:lpstr>Histogram?</vt:lpstr>
      <vt:lpstr>A low-level, well made recording, first:</vt:lpstr>
      <vt:lpstr>Some things to notice:</vt:lpstr>
      <vt:lpstr>A low level recording NOT so well done:</vt:lpstr>
      <vt:lpstr>Things to notice:</vt:lpstr>
      <vt:lpstr>Now, a very different example. There will be a quiz on this one. </vt:lpstr>
      <vt:lpstr>The good news, first:</vt:lpstr>
      <vt:lpstr>And the bad news: </vt:lpstr>
      <vt:lpstr>Another exercise in intersample overs:</vt:lpstr>
      <vt:lpstr>Something a bit unique:</vt:lpstr>
      <vt:lpstr>Did you see that?</vt:lpstr>
      <vt:lpstr>Something very, very old:</vt:lpstr>
      <vt:lpstr>That’s what one might expect from a very old track.  This particular track was cut when I was 4 years old.  Needless to say it was mono, on mag tape.</vt:lpstr>
      <vt:lpstr>Something completely different:</vt:lpstr>
      <vt:lpstr>Different, indeed.</vt:lpstr>
      <vt:lpstr>And here, I don’t quite know what to say.</vt:lpstr>
      <vt:lpstr>Finally, a massive total over a very large corpus I can’t mention:</vt:lpstr>
      <vt:lpstr>And then there’s Lossy Codecs</vt:lpstr>
      <vt:lpstr>The moral of the story:</vt:lpstr>
      <vt:lpstr>So, I assume that when you produce something, you want it to sound just the same when the listener gets it, right?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“Make it loud” and Other Disasters</dc:title>
  <dc:creator>jj</dc:creator>
  <cp:lastModifiedBy>jj</cp:lastModifiedBy>
  <cp:revision>23</cp:revision>
  <dcterms:created xsi:type="dcterms:W3CDTF">2018-07-23T20:18:57Z</dcterms:created>
  <dcterms:modified xsi:type="dcterms:W3CDTF">2018-09-27T00:18:17Z</dcterms:modified>
</cp:coreProperties>
</file>