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4" r:id="rId4"/>
    <p:sldId id="316" r:id="rId5"/>
    <p:sldId id="336" r:id="rId6"/>
    <p:sldId id="337" r:id="rId7"/>
    <p:sldId id="376" r:id="rId8"/>
    <p:sldId id="320" r:id="rId9"/>
    <p:sldId id="362" r:id="rId10"/>
    <p:sldId id="356" r:id="rId11"/>
    <p:sldId id="358" r:id="rId12"/>
    <p:sldId id="359" r:id="rId13"/>
    <p:sldId id="357" r:id="rId14"/>
    <p:sldId id="319" r:id="rId15"/>
    <p:sldId id="334" r:id="rId16"/>
    <p:sldId id="360" r:id="rId17"/>
    <p:sldId id="335" r:id="rId18"/>
    <p:sldId id="352" r:id="rId19"/>
    <p:sldId id="321" r:id="rId20"/>
    <p:sldId id="327" r:id="rId21"/>
    <p:sldId id="322" r:id="rId22"/>
    <p:sldId id="338" r:id="rId23"/>
    <p:sldId id="331" r:id="rId24"/>
    <p:sldId id="339" r:id="rId25"/>
    <p:sldId id="328" r:id="rId26"/>
    <p:sldId id="340" r:id="rId27"/>
    <p:sldId id="363" r:id="rId28"/>
    <p:sldId id="341" r:id="rId29"/>
    <p:sldId id="329" r:id="rId30"/>
    <p:sldId id="330" r:id="rId31"/>
    <p:sldId id="342" r:id="rId32"/>
    <p:sldId id="318" r:id="rId33"/>
    <p:sldId id="369" r:id="rId34"/>
    <p:sldId id="368" r:id="rId35"/>
    <p:sldId id="313" r:id="rId36"/>
    <p:sldId id="343" r:id="rId37"/>
    <p:sldId id="344" r:id="rId38"/>
    <p:sldId id="345" r:id="rId39"/>
    <p:sldId id="346" r:id="rId40"/>
    <p:sldId id="350" r:id="rId41"/>
    <p:sldId id="351" r:id="rId42"/>
    <p:sldId id="370" r:id="rId43"/>
    <p:sldId id="371" r:id="rId44"/>
    <p:sldId id="347" r:id="rId45"/>
    <p:sldId id="348" r:id="rId46"/>
    <p:sldId id="333" r:id="rId47"/>
    <p:sldId id="372" r:id="rId48"/>
    <p:sldId id="373" r:id="rId49"/>
    <p:sldId id="354" r:id="rId50"/>
    <p:sldId id="365" r:id="rId51"/>
    <p:sldId id="366" r:id="rId52"/>
    <p:sldId id="367" r:id="rId53"/>
    <p:sldId id="364" r:id="rId54"/>
    <p:sldId id="355" r:id="rId55"/>
    <p:sldId id="332" r:id="rId56"/>
    <p:sldId id="349" r:id="rId57"/>
    <p:sldId id="374" r:id="rId58"/>
    <p:sldId id="375" r:id="rId59"/>
    <p:sldId id="37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9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0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FFD4-4350-45D5-B9EC-6D2759563275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thworksaudio.com/our-microphones/m-series/" TargetMode="External"/><Relationship Id="rId13" Type="http://schemas.openxmlformats.org/officeDocument/2006/relationships/hyperlink" Target="http://www.nady.com/cm100.html" TargetMode="External"/><Relationship Id="rId3" Type="http://schemas.openxmlformats.org/officeDocument/2006/relationships/hyperlink" Target="http://www.acopacific.com/micdetal.html" TargetMode="External"/><Relationship Id="rId7" Type="http://schemas.openxmlformats.org/officeDocument/2006/relationships/hyperlink" Target="http://www.josephson.com/pdf/srs5.pdf" TargetMode="External"/><Relationship Id="rId12" Type="http://schemas.openxmlformats.org/officeDocument/2006/relationships/hyperlink" Target="http://www.daytonaudio.com/index.php/emm-6-electret-measurement-microphone.html" TargetMode="External"/><Relationship Id="rId2" Type="http://schemas.openxmlformats.org/officeDocument/2006/relationships/hyperlink" Target="http://www.bksv.com/Products/TransducersConditioning/AcousticTransducers/Microphon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pamicrophones.com/en/products.aspx?c=Catalog&amp;category=234" TargetMode="External"/><Relationship Id="rId11" Type="http://schemas.openxmlformats.org/officeDocument/2006/relationships/hyperlink" Target="http://www.audixusa.com/docs/products/TM1.shtml" TargetMode="External"/><Relationship Id="rId5" Type="http://schemas.openxmlformats.org/officeDocument/2006/relationships/hyperlink" Target="http://www.microtechgefell.de/index.php/en/measuring-equipment/sound--noise" TargetMode="External"/><Relationship Id="rId10" Type="http://schemas.openxmlformats.org/officeDocument/2006/relationships/hyperlink" Target="http://north-america.beyerdynamic.com/shop/ct/conference-technology/product-line/microphones/special-microphones/mm-1.html" TargetMode="External"/><Relationship Id="rId4" Type="http://schemas.openxmlformats.org/officeDocument/2006/relationships/hyperlink" Target="http://www.acopacific.com/chart.html" TargetMode="External"/><Relationship Id="rId9" Type="http://schemas.openxmlformats.org/officeDocument/2006/relationships/hyperlink" Target="http://www.linearx.com/products/microphones/m51/M51_1.htm" TargetMode="External"/><Relationship Id="rId14" Type="http://schemas.openxmlformats.org/officeDocument/2006/relationships/hyperlink" Target="http://www.behringer.com/EN/Products/ECM8000.aspx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opacific.com/splcali.html" TargetMode="External"/><Relationship Id="rId13" Type="http://schemas.openxmlformats.org/officeDocument/2006/relationships/hyperlink" Target="http://www.focusrite.com/products/audio_interfaces/scarlett_2i2/" TargetMode="External"/><Relationship Id="rId3" Type="http://schemas.openxmlformats.org/officeDocument/2006/relationships/hyperlink" Target="http://www.linkwitzlab.com/sys_test.htm" TargetMode="External"/><Relationship Id="rId7" Type="http://schemas.openxmlformats.org/officeDocument/2006/relationships/hyperlink" Target="http://01640c0.netsolhost.com/fieldcali.htm" TargetMode="External"/><Relationship Id="rId12" Type="http://schemas.openxmlformats.org/officeDocument/2006/relationships/hyperlink" Target="http://www.m-audio.com/products/en_us/FastTrackPro.html" TargetMode="External"/><Relationship Id="rId2" Type="http://schemas.openxmlformats.org/officeDocument/2006/relationships/hyperlink" Target="http://www.johncon.com/john/wm61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ksv.com/products/telecomaudiosolutions/electroacousticsaccessories/soundcalibratortype4231.aspx" TargetMode="External"/><Relationship Id="rId11" Type="http://schemas.openxmlformats.org/officeDocument/2006/relationships/hyperlink" Target="http://www.motu.com/products/motuaudio/ultralite-mk3" TargetMode="External"/><Relationship Id="rId5" Type="http://schemas.openxmlformats.org/officeDocument/2006/relationships/hyperlink" Target="http://www.scantekinc.com/" TargetMode="External"/><Relationship Id="rId15" Type="http://schemas.openxmlformats.org/officeDocument/2006/relationships/hyperlink" Target="http://tascam.com/product/us-100/" TargetMode="External"/><Relationship Id="rId10" Type="http://schemas.openxmlformats.org/officeDocument/2006/relationships/hyperlink" Target="http://www.rme-audio.de/en_products_fireface_uc.php" TargetMode="External"/><Relationship Id="rId4" Type="http://schemas.openxmlformats.org/officeDocument/2006/relationships/hyperlink" Target="http://www.speakerbuilder.net/web_files/Articles/diymic/diymicmain.htm" TargetMode="External"/><Relationship Id="rId9" Type="http://schemas.openxmlformats.org/officeDocument/2006/relationships/hyperlink" Target="http://www.ebay.com/sch/i.html?_from=R40&amp;_trksid=m570.l2736&amp;_nkw=nd9+calibrator" TargetMode="External"/><Relationship Id="rId14" Type="http://schemas.openxmlformats.org/officeDocument/2006/relationships/hyperlink" Target="http://www.mackie.com/products/onyxblackjack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arx.com/" TargetMode="External"/><Relationship Id="rId13" Type="http://schemas.openxmlformats.org/officeDocument/2006/relationships/hyperlink" Target="http://www.parts-express.com/pe/showdetl.cfm?Partnumber=390-790" TargetMode="External"/><Relationship Id="rId18" Type="http://schemas.openxmlformats.org/officeDocument/2006/relationships/hyperlink" Target="http://www.purebits.com/" TargetMode="External"/><Relationship Id="rId3" Type="http://schemas.openxmlformats.org/officeDocument/2006/relationships/hyperlink" Target="http://www.nti-audio.com/" TargetMode="External"/><Relationship Id="rId7" Type="http://schemas.openxmlformats.org/officeDocument/2006/relationships/hyperlink" Target="http://www.audiomatica.com/clio10/home1.htm" TargetMode="External"/><Relationship Id="rId12" Type="http://schemas.openxmlformats.org/officeDocument/2006/relationships/hyperlink" Target="http://www.libinst.com/" TargetMode="External"/><Relationship Id="rId17" Type="http://schemas.openxmlformats.org/officeDocument/2006/relationships/hyperlink" Target="http://www.audua.com/" TargetMode="External"/><Relationship Id="rId2" Type="http://schemas.openxmlformats.org/officeDocument/2006/relationships/hyperlink" Target="http://www.bksv.com/" TargetMode="External"/><Relationship Id="rId16" Type="http://schemas.openxmlformats.org/officeDocument/2006/relationships/hyperlink" Target="http://www.hometheatershack.com/roomeq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hde-schwarz.us/en/products/test_and_measurement/audio/audio_products/" TargetMode="External"/><Relationship Id="rId11" Type="http://schemas.openxmlformats.org/officeDocument/2006/relationships/hyperlink" Target="http://www.rationalacoustics.com/" TargetMode="External"/><Relationship Id="rId5" Type="http://schemas.openxmlformats.org/officeDocument/2006/relationships/hyperlink" Target="http://ap.com/" TargetMode="External"/><Relationship Id="rId15" Type="http://schemas.openxmlformats.org/officeDocument/2006/relationships/hyperlink" Target="http://www.etfacoustic.com/" TargetMode="External"/><Relationship Id="rId10" Type="http://schemas.openxmlformats.org/officeDocument/2006/relationships/hyperlink" Target="http://www.renkus-heinz.com/easera/index.html" TargetMode="External"/><Relationship Id="rId19" Type="http://schemas.openxmlformats.org/officeDocument/2006/relationships/hyperlink" Target="http://www.sigview.com/" TargetMode="External"/><Relationship Id="rId4" Type="http://schemas.openxmlformats.org/officeDocument/2006/relationships/hyperlink" Target="http://www.meyersound.com/" TargetMode="External"/><Relationship Id="rId9" Type="http://schemas.openxmlformats.org/officeDocument/2006/relationships/hyperlink" Target="http://www.mlssa.com/" TargetMode="External"/><Relationship Id="rId14" Type="http://schemas.openxmlformats.org/officeDocument/2006/relationships/hyperlink" Target="http://www.trueaudio.com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windows/hardware/gg487334" TargetMode="External"/><Relationship Id="rId2" Type="http://schemas.openxmlformats.org/officeDocument/2006/relationships/hyperlink" Target="http://msdn.microsoft.com/en-us/windows/hardware/gg48735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ntrance.com/downloads/lt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Acoustic Measurement</a:t>
            </a:r>
            <a:br>
              <a:rPr lang="en-US" dirty="0" smtClean="0"/>
            </a:br>
            <a:r>
              <a:rPr lang="en-US" dirty="0" smtClean="0"/>
              <a:t>Systems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Bob Smith</a:t>
            </a:r>
          </a:p>
          <a:p>
            <a:r>
              <a:rPr lang="en-US" dirty="0" smtClean="0"/>
              <a:t>Principal Scientist, Acoustic Systems Physio-Control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Staging:  -0.05 </a:t>
            </a:r>
            <a:r>
              <a:rPr lang="en-US" sz="3600" dirty="0" err="1" smtClean="0"/>
              <a:t>dBFS</a:t>
            </a:r>
            <a:r>
              <a:rPr lang="en-US" sz="3600" dirty="0" smtClean="0"/>
              <a:t> no clipping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" y="1005737"/>
            <a:ext cx="8965793" cy="5731473"/>
          </a:xfrm>
        </p:spPr>
      </p:pic>
    </p:spTree>
    <p:extLst>
      <p:ext uri="{BB962C8B-B14F-4D97-AF65-F5344CB8AC3E}">
        <p14:creationId xmlns:p14="http://schemas.microsoft.com/office/powerpoint/2010/main" val="30296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Staging:  0 </a:t>
            </a:r>
            <a:r>
              <a:rPr lang="en-US" sz="3600" dirty="0" err="1" smtClean="0"/>
              <a:t>dBFS</a:t>
            </a:r>
            <a:r>
              <a:rPr lang="en-US" sz="3600" dirty="0" smtClean="0"/>
              <a:t> clipping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" y="1005737"/>
            <a:ext cx="8964611" cy="5731473"/>
          </a:xfrm>
        </p:spPr>
      </p:pic>
    </p:spTree>
    <p:extLst>
      <p:ext uri="{BB962C8B-B14F-4D97-AF65-F5344CB8AC3E}">
        <p14:creationId xmlns:p14="http://schemas.microsoft.com/office/powerpoint/2010/main" val="41482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Staging:  -2 </a:t>
            </a:r>
            <a:r>
              <a:rPr lang="en-US" sz="3600" dirty="0" err="1" smtClean="0"/>
              <a:t>dBFS</a:t>
            </a:r>
            <a:r>
              <a:rPr lang="en-US" sz="3600" dirty="0" smtClean="0"/>
              <a:t> inter-stage clipping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2" y="1005737"/>
            <a:ext cx="8947363" cy="5731473"/>
          </a:xfrm>
        </p:spPr>
      </p:pic>
    </p:spTree>
    <p:extLst>
      <p:ext uri="{BB962C8B-B14F-4D97-AF65-F5344CB8AC3E}">
        <p14:creationId xmlns:p14="http://schemas.microsoft.com/office/powerpoint/2010/main" val="34446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Cal: 94 </a:t>
            </a:r>
            <a:r>
              <a:rPr lang="en-US" dirty="0" err="1" smtClean="0"/>
              <a:t>dBSPL</a:t>
            </a:r>
            <a:r>
              <a:rPr lang="en-US" dirty="0" smtClean="0"/>
              <a:t> = -16 </a:t>
            </a:r>
            <a:r>
              <a:rPr lang="en-US" dirty="0" err="1" smtClean="0"/>
              <a:t>dBFS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" y="990601"/>
            <a:ext cx="8965793" cy="5761746"/>
          </a:xfrm>
        </p:spPr>
      </p:pic>
    </p:spTree>
    <p:extLst>
      <p:ext uri="{BB962C8B-B14F-4D97-AF65-F5344CB8AC3E}">
        <p14:creationId xmlns:p14="http://schemas.microsoft.com/office/powerpoint/2010/main" val="34854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Bruel</a:t>
            </a:r>
            <a:r>
              <a:rPr lang="en-US" dirty="0" smtClean="0"/>
              <a:t> &amp; </a:t>
            </a:r>
            <a:r>
              <a:rPr lang="en-US" dirty="0" err="1" smtClean="0"/>
              <a:t>Kjaer</a:t>
            </a:r>
            <a:r>
              <a:rPr lang="en-US" dirty="0" smtClean="0"/>
              <a:t>, ACO Pacific, </a:t>
            </a:r>
            <a:r>
              <a:rPr lang="en-US" dirty="0" err="1" smtClean="0"/>
              <a:t>Microtech</a:t>
            </a:r>
            <a:r>
              <a:rPr lang="en-US" dirty="0" smtClean="0"/>
              <a:t> </a:t>
            </a:r>
            <a:r>
              <a:rPr lang="en-US" dirty="0" err="1" smtClean="0"/>
              <a:t>Gefell</a:t>
            </a:r>
            <a:r>
              <a:rPr lang="en-US" dirty="0" smtClean="0"/>
              <a:t>, DPA</a:t>
            </a:r>
          </a:p>
          <a:p>
            <a:r>
              <a:rPr lang="en-US" dirty="0" smtClean="0"/>
              <a:t>Josephson, Earthworks, </a:t>
            </a:r>
            <a:r>
              <a:rPr lang="en-US" dirty="0" err="1" smtClean="0"/>
              <a:t>LinearX</a:t>
            </a:r>
            <a:endParaRPr lang="en-US" dirty="0" smtClean="0"/>
          </a:p>
          <a:p>
            <a:r>
              <a:rPr lang="en-US" dirty="0" err="1" smtClean="0"/>
              <a:t>Beyerdynamic</a:t>
            </a:r>
            <a:r>
              <a:rPr lang="en-US" dirty="0" smtClean="0"/>
              <a:t> MM1, </a:t>
            </a:r>
            <a:r>
              <a:rPr lang="en-US" dirty="0" err="1" smtClean="0"/>
              <a:t>Audix</a:t>
            </a:r>
            <a:r>
              <a:rPr lang="en-US" dirty="0" smtClean="0"/>
              <a:t> TM1</a:t>
            </a:r>
          </a:p>
          <a:p>
            <a:r>
              <a:rPr lang="en-US" dirty="0" smtClean="0"/>
              <a:t>Dayton EMM-6, </a:t>
            </a:r>
            <a:r>
              <a:rPr lang="en-US" dirty="0" err="1" smtClean="0"/>
              <a:t>Nady</a:t>
            </a:r>
            <a:r>
              <a:rPr lang="en-US" dirty="0" smtClean="0"/>
              <a:t> CM-100, The B word</a:t>
            </a:r>
          </a:p>
          <a:p>
            <a:r>
              <a:rPr lang="en-US" dirty="0" smtClean="0"/>
              <a:t>DIY Panasonic wm61a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Response Accuracy</a:t>
            </a:r>
          </a:p>
          <a:p>
            <a:r>
              <a:rPr lang="en-US" dirty="0" smtClean="0"/>
              <a:t>Off axis performance (how </a:t>
            </a:r>
            <a:r>
              <a:rPr lang="en-US" dirty="0" err="1" smtClean="0"/>
              <a:t>omni</a:t>
            </a:r>
            <a:r>
              <a:rPr lang="en-US" dirty="0" smtClean="0"/>
              <a:t> is </a:t>
            </a:r>
            <a:r>
              <a:rPr lang="en-US" dirty="0" err="1" smtClean="0"/>
              <a:t>omni</a:t>
            </a:r>
            <a:r>
              <a:rPr lang="en-US" dirty="0" smtClean="0"/>
              <a:t>?)</a:t>
            </a:r>
          </a:p>
          <a:p>
            <a:r>
              <a:rPr lang="en-US" dirty="0" smtClean="0"/>
              <a:t>Self Noise</a:t>
            </a:r>
          </a:p>
          <a:p>
            <a:r>
              <a:rPr lang="en-US" dirty="0" smtClean="0"/>
              <a:t>Dynamic Range</a:t>
            </a:r>
          </a:p>
          <a:p>
            <a:r>
              <a:rPr lang="en-US" dirty="0" smtClean="0"/>
              <a:t>Maximum SPL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DPA 4006 Polar Response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48" y="797251"/>
            <a:ext cx="5949551" cy="5984549"/>
          </a:xfrm>
        </p:spPr>
      </p:pic>
    </p:spTree>
    <p:extLst>
      <p:ext uri="{BB962C8B-B14F-4D97-AF65-F5344CB8AC3E}">
        <p14:creationId xmlns:p14="http://schemas.microsoft.com/office/powerpoint/2010/main" val="28727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74656"/>
              </p:ext>
            </p:extLst>
          </p:nvPr>
        </p:nvGraphicFramePr>
        <p:xfrm>
          <a:off x="152400" y="228600"/>
          <a:ext cx="8915400" cy="6458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819"/>
                <a:gridCol w="1103478"/>
                <a:gridCol w="578012"/>
                <a:gridCol w="770683"/>
                <a:gridCol w="823230"/>
                <a:gridCol w="823230"/>
                <a:gridCol w="718136"/>
                <a:gridCol w="630559"/>
                <a:gridCol w="718136"/>
                <a:gridCol w="718136"/>
                <a:gridCol w="542981"/>
              </a:tblGrid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dB 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mV/Pa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mV/Pa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Hz - 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$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mfg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type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self noise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sensitivity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measured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freq resp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tol +/-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max SPL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price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notes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effectLst/>
                          <a:latin typeface="Arial"/>
                        </a:rPr>
                        <a:t>ACO+Josephson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7046+C617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ext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70.9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Audix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TM-1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20-25K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Beyerdynamic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MM-1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14.9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50-16K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dbx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6.46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Behringer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ECM-8000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10 ~ 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15-20K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unbal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Nady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CM-100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9.18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unbal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Dayton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EMM-6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24 ?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8.99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18-20K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unbal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Earthworks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M-30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9-27K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650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Earthworks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M-50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3-50K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1,300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DPA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4003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10-20K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1,925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DPA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4006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10-20K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1,925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Sennheiser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MKH-20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ext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12-20K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1,200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Schoeps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CMC6+MK2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ext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1,800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Josephson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C550H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9.85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Josephson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606+KA11N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ext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20-20K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1,280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NA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Reciprocity – primary standard method</a:t>
            </a:r>
          </a:p>
          <a:p>
            <a:pPr lvl="1"/>
            <a:r>
              <a:rPr lang="en-US" dirty="0" smtClean="0"/>
              <a:t> IEC 61094-2, edition 2</a:t>
            </a:r>
          </a:p>
          <a:p>
            <a:r>
              <a:rPr lang="en-US" dirty="0" smtClean="0"/>
              <a:t>Free Field Comparison</a:t>
            </a:r>
          </a:p>
          <a:p>
            <a:pPr lvl="1"/>
            <a:r>
              <a:rPr lang="en-US" dirty="0" smtClean="0"/>
              <a:t> IEC 61094-5, edition 1</a:t>
            </a:r>
          </a:p>
          <a:p>
            <a:r>
              <a:rPr lang="en-US" dirty="0" err="1" smtClean="0"/>
              <a:t>Pistonphone</a:t>
            </a:r>
            <a:endParaRPr lang="en-US" dirty="0" smtClean="0"/>
          </a:p>
          <a:p>
            <a:pPr lvl="1"/>
            <a:r>
              <a:rPr lang="en-US" dirty="0" smtClean="0"/>
              <a:t> typically 250 Hz,  114 or 124 </a:t>
            </a:r>
            <a:r>
              <a:rPr lang="en-US" dirty="0" err="1" smtClean="0"/>
              <a:t>dBSPL</a:t>
            </a:r>
            <a:endParaRPr lang="en-US" dirty="0" smtClean="0"/>
          </a:p>
          <a:p>
            <a:r>
              <a:rPr lang="en-US" dirty="0" smtClean="0"/>
              <a:t>Electronic Sound Calibrator</a:t>
            </a:r>
          </a:p>
          <a:p>
            <a:pPr lvl="1"/>
            <a:r>
              <a:rPr lang="en-US" dirty="0" smtClean="0"/>
              <a:t> typically 1000 Hz,  94, 104, 114 or 124 </a:t>
            </a:r>
            <a:r>
              <a:rPr lang="en-US" dirty="0" err="1" smtClean="0"/>
              <a:t>dBSPL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en-US" dirty="0" err="1" smtClean="0"/>
              <a:t>Mic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" y="1981200"/>
            <a:ext cx="9025732" cy="47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Overview of an Acoustic Measurement System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System Calibration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Microphones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Measurement System Comparis</a:t>
            </a:r>
            <a:r>
              <a:rPr lang="en-US" dirty="0" smtClean="0"/>
              <a:t>ons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Dedicated Hardware vs. Computer + </a:t>
            </a:r>
            <a:r>
              <a:rPr lang="en-US" sz="2400" dirty="0" smtClean="0"/>
              <a:t>SW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Audio Interfaces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Example real world use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Demonstrations</a:t>
            </a:r>
          </a:p>
        </p:txBody>
      </p:sp>
    </p:spTree>
    <p:extLst>
      <p:ext uri="{BB962C8B-B14F-4D97-AF65-F5344CB8AC3E}">
        <p14:creationId xmlns:p14="http://schemas.microsoft.com/office/powerpoint/2010/main" val="12834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en-US" dirty="0" err="1" smtClean="0"/>
              <a:t>Mic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" y="1981200"/>
            <a:ext cx="9019527" cy="47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Field Comparison Calibration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199"/>
            <a:ext cx="8844545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</a:t>
            </a:r>
            <a:r>
              <a:rPr lang="en-US" dirty="0" err="1" smtClean="0"/>
              <a:t>Mics</a:t>
            </a:r>
            <a:r>
              <a:rPr lang="en-US" dirty="0" smtClean="0"/>
              <a:t> Compared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199"/>
            <a:ext cx="8844544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</a:t>
            </a:r>
            <a:r>
              <a:rPr lang="en-US" dirty="0" err="1" smtClean="0"/>
              <a:t>Mics</a:t>
            </a:r>
            <a:r>
              <a:rPr lang="en-US" dirty="0" smtClean="0"/>
              <a:t> Compared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199"/>
            <a:ext cx="8844544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 7046-28439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199"/>
            <a:ext cx="8844545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Josephson C550H-5938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200"/>
            <a:ext cx="8844544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Beyerdynamic</a:t>
            </a:r>
            <a:r>
              <a:rPr lang="en-US" dirty="0" smtClean="0"/>
              <a:t> MM1-2267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200"/>
            <a:ext cx="8844544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Dayton EMM6-2372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199"/>
            <a:ext cx="8844544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Nady</a:t>
            </a:r>
            <a:r>
              <a:rPr lang="en-US" dirty="0" smtClean="0"/>
              <a:t> CM-100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200"/>
            <a:ext cx="8844544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dbx</a:t>
            </a:r>
            <a:r>
              <a:rPr lang="en-US" dirty="0" smtClean="0"/>
              <a:t> M2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199"/>
            <a:ext cx="8844544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Input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1" y="2590800"/>
            <a:ext cx="893376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 company ECM8000 3 </a:t>
            </a:r>
            <a:r>
              <a:rPr lang="en-US" dirty="0" err="1" smtClean="0"/>
              <a:t>mics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" y="1600199"/>
            <a:ext cx="8844544" cy="51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Bruel</a:t>
            </a:r>
            <a:r>
              <a:rPr lang="en-US" dirty="0" smtClean="0"/>
              <a:t> &amp; </a:t>
            </a:r>
            <a:r>
              <a:rPr lang="en-US" dirty="0" err="1" smtClean="0"/>
              <a:t>Kjaer</a:t>
            </a:r>
            <a:r>
              <a:rPr lang="en-US" dirty="0" smtClean="0"/>
              <a:t>, NT Instruments, Meyer SIM, Audio Precision, Rohde &amp; Schwarz</a:t>
            </a:r>
          </a:p>
          <a:p>
            <a:r>
              <a:rPr lang="en-US" dirty="0" smtClean="0"/>
              <a:t>CLIO, </a:t>
            </a:r>
            <a:r>
              <a:rPr lang="en-US" dirty="0" err="1" smtClean="0"/>
              <a:t>LinearX</a:t>
            </a:r>
            <a:r>
              <a:rPr lang="en-US" dirty="0" smtClean="0"/>
              <a:t>, DRA MLSSA</a:t>
            </a:r>
          </a:p>
          <a:p>
            <a:r>
              <a:rPr lang="en-US" dirty="0" smtClean="0"/>
              <a:t>EASERA, </a:t>
            </a:r>
            <a:r>
              <a:rPr lang="en-US" dirty="0" err="1" smtClean="0"/>
              <a:t>Smaart</a:t>
            </a:r>
            <a:r>
              <a:rPr lang="en-US" dirty="0" smtClean="0"/>
              <a:t>, Praxis</a:t>
            </a:r>
          </a:p>
          <a:p>
            <a:r>
              <a:rPr lang="en-US" dirty="0" err="1" smtClean="0"/>
              <a:t>Omnimic</a:t>
            </a:r>
            <a:r>
              <a:rPr lang="en-US" dirty="0" smtClean="0"/>
              <a:t>, </a:t>
            </a:r>
            <a:r>
              <a:rPr lang="en-US" dirty="0" err="1" smtClean="0"/>
              <a:t>TrueRTA</a:t>
            </a:r>
            <a:r>
              <a:rPr lang="en-US" dirty="0" smtClean="0"/>
              <a:t>, ETF5</a:t>
            </a:r>
            <a:endParaRPr lang="en-US" dirty="0"/>
          </a:p>
          <a:p>
            <a:r>
              <a:rPr lang="en-US" dirty="0" smtClean="0"/>
              <a:t>Room EQ Wizard, Speaker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Dedicated HW vs. Computer + 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Specific Imbedded OS instead of Win7, Lion or </a:t>
            </a:r>
            <a:r>
              <a:rPr lang="en-US" dirty="0" err="1" smtClean="0"/>
              <a:t>Linix</a:t>
            </a:r>
            <a:endParaRPr lang="en-US" dirty="0" smtClean="0"/>
          </a:p>
          <a:p>
            <a:r>
              <a:rPr lang="en-US" dirty="0" smtClean="0"/>
              <a:t>System crashes, BSOD occurrence minimized</a:t>
            </a:r>
          </a:p>
          <a:p>
            <a:r>
              <a:rPr lang="en-US" dirty="0" smtClean="0"/>
              <a:t>Dedicated controls for rapid feature access</a:t>
            </a:r>
          </a:p>
          <a:p>
            <a:r>
              <a:rPr lang="en-US" dirty="0" smtClean="0"/>
              <a:t>Minimal or no system integration</a:t>
            </a:r>
          </a:p>
          <a:p>
            <a:r>
              <a:rPr lang="en-US" dirty="0" smtClean="0"/>
              <a:t>System calibration</a:t>
            </a:r>
          </a:p>
          <a:p>
            <a:r>
              <a:rPr lang="en-US" dirty="0" smtClean="0"/>
              <a:t>Can be more 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Rohde &amp; Schwarz UPV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64480"/>
            <a:ext cx="8831581" cy="4224439"/>
          </a:xfrm>
        </p:spPr>
      </p:pic>
    </p:spTree>
    <p:extLst>
      <p:ext uri="{BB962C8B-B14F-4D97-AF65-F5344CB8AC3E}">
        <p14:creationId xmlns:p14="http://schemas.microsoft.com/office/powerpoint/2010/main" val="31805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Audio Precision SYS-2722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31581" cy="4648200"/>
          </a:xfrm>
        </p:spPr>
      </p:pic>
    </p:spTree>
    <p:extLst>
      <p:ext uri="{BB962C8B-B14F-4D97-AF65-F5344CB8AC3E}">
        <p14:creationId xmlns:p14="http://schemas.microsoft.com/office/powerpoint/2010/main" val="33112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Bruel</a:t>
            </a:r>
            <a:r>
              <a:rPr lang="en-US" dirty="0" smtClean="0"/>
              <a:t> &amp; </a:t>
            </a:r>
            <a:r>
              <a:rPr lang="en-US" dirty="0" err="1" smtClean="0"/>
              <a:t>Kjaer</a:t>
            </a:r>
            <a:r>
              <a:rPr lang="en-US" dirty="0" smtClean="0"/>
              <a:t>, NT Instruments, Meyer SIM, Audio Precision, Rohde &amp; Schwarz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Purpose built imbedded OS / hybrid with host OS</a:t>
            </a:r>
          </a:p>
          <a:p>
            <a:pPr lvl="1"/>
            <a:r>
              <a:rPr lang="en-US" dirty="0" smtClean="0"/>
              <a:t>Turnkey</a:t>
            </a:r>
          </a:p>
          <a:p>
            <a:pPr lvl="1"/>
            <a:r>
              <a:rPr lang="en-US" dirty="0" smtClean="0"/>
              <a:t>High Accuracy</a:t>
            </a:r>
          </a:p>
          <a:p>
            <a:pPr lvl="1"/>
            <a:r>
              <a:rPr lang="en-US" dirty="0" smtClean="0"/>
              <a:t>Calibrated</a:t>
            </a:r>
            <a:endParaRPr lang="en-US" dirty="0"/>
          </a:p>
          <a:p>
            <a:pPr lvl="1"/>
            <a:r>
              <a:rPr lang="en-US" dirty="0" smtClean="0"/>
              <a:t>Comprehensive</a:t>
            </a:r>
          </a:p>
          <a:p>
            <a:pPr lvl="1"/>
            <a:r>
              <a:rPr lang="en-US" dirty="0" smtClean="0"/>
              <a:t>$5K to $50K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CLIO, </a:t>
            </a:r>
            <a:r>
              <a:rPr lang="en-US" dirty="0" err="1" smtClean="0"/>
              <a:t>LinearX</a:t>
            </a:r>
            <a:r>
              <a:rPr lang="en-US" dirty="0" smtClean="0"/>
              <a:t>, DRA MLSSA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Hybrid embedded OS / computer host OS</a:t>
            </a:r>
          </a:p>
          <a:p>
            <a:pPr lvl="1"/>
            <a:r>
              <a:rPr lang="en-US" dirty="0" smtClean="0"/>
              <a:t>Minor integration</a:t>
            </a:r>
          </a:p>
          <a:p>
            <a:pPr lvl="1"/>
            <a:r>
              <a:rPr lang="en-US" dirty="0" smtClean="0"/>
              <a:t>High Accuracy</a:t>
            </a:r>
          </a:p>
          <a:p>
            <a:pPr lvl="1"/>
            <a:r>
              <a:rPr lang="en-US" dirty="0" smtClean="0"/>
              <a:t>Calibrated</a:t>
            </a:r>
          </a:p>
          <a:p>
            <a:pPr lvl="1"/>
            <a:r>
              <a:rPr lang="en-US" dirty="0" smtClean="0"/>
              <a:t>Comprehensive</a:t>
            </a:r>
          </a:p>
          <a:p>
            <a:pPr lvl="1"/>
            <a:r>
              <a:rPr lang="en-US" dirty="0" smtClean="0"/>
              <a:t>$2K to $10K</a:t>
            </a:r>
          </a:p>
        </p:txBody>
      </p:sp>
    </p:spTree>
    <p:extLst>
      <p:ext uri="{BB962C8B-B14F-4D97-AF65-F5344CB8AC3E}">
        <p14:creationId xmlns:p14="http://schemas.microsoft.com/office/powerpoint/2010/main" val="24984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EASERA, </a:t>
            </a:r>
            <a:r>
              <a:rPr lang="en-US" dirty="0" err="1" smtClean="0"/>
              <a:t>Smaart</a:t>
            </a:r>
            <a:r>
              <a:rPr lang="en-US" dirty="0" smtClean="0"/>
              <a:t>, Praxis</a:t>
            </a:r>
          </a:p>
          <a:p>
            <a:pPr lvl="1"/>
            <a:r>
              <a:rPr lang="en-US" dirty="0" smtClean="0"/>
              <a:t>Host </a:t>
            </a:r>
            <a:r>
              <a:rPr lang="en-US" dirty="0"/>
              <a:t>OS</a:t>
            </a:r>
          </a:p>
          <a:p>
            <a:pPr lvl="1"/>
            <a:r>
              <a:rPr lang="en-US" dirty="0" smtClean="0"/>
              <a:t>Moderate </a:t>
            </a:r>
            <a:r>
              <a:rPr lang="en-US" dirty="0"/>
              <a:t>integration</a:t>
            </a:r>
          </a:p>
          <a:p>
            <a:pPr lvl="1"/>
            <a:r>
              <a:rPr lang="en-US" dirty="0" smtClean="0"/>
              <a:t>Accuracy depends on quality of audio interface</a:t>
            </a:r>
            <a:endParaRPr lang="en-US" dirty="0"/>
          </a:p>
          <a:p>
            <a:pPr lvl="1"/>
            <a:r>
              <a:rPr lang="en-US" dirty="0" smtClean="0"/>
              <a:t>Can be calibrated</a:t>
            </a:r>
            <a:endParaRPr lang="en-US" dirty="0"/>
          </a:p>
          <a:p>
            <a:pPr lvl="1"/>
            <a:r>
              <a:rPr lang="en-US" dirty="0" smtClean="0"/>
              <a:t>EASERA comprehensive, </a:t>
            </a:r>
            <a:r>
              <a:rPr lang="en-US" dirty="0" err="1" smtClean="0"/>
              <a:t>Smaart</a:t>
            </a:r>
            <a:r>
              <a:rPr lang="en-US" dirty="0" smtClean="0"/>
              <a:t> more focused</a:t>
            </a:r>
            <a:endParaRPr lang="en-US" dirty="0"/>
          </a:p>
          <a:p>
            <a:pPr lvl="1"/>
            <a:r>
              <a:rPr lang="en-US" dirty="0" smtClean="0"/>
              <a:t>$800 to $1K except EASERA</a:t>
            </a:r>
          </a:p>
          <a:p>
            <a:pPr lvl="1"/>
            <a:r>
              <a:rPr lang="en-US" dirty="0" smtClean="0"/>
              <a:t>$800 to $5K EASERA depending on configuration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34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Omnimic</a:t>
            </a:r>
            <a:r>
              <a:rPr lang="en-US" dirty="0" smtClean="0"/>
              <a:t>, </a:t>
            </a:r>
            <a:r>
              <a:rPr lang="en-US" dirty="0" err="1" smtClean="0"/>
              <a:t>TrueRTA</a:t>
            </a:r>
            <a:r>
              <a:rPr lang="en-US" dirty="0" smtClean="0"/>
              <a:t>, ETF5</a:t>
            </a:r>
          </a:p>
          <a:p>
            <a:pPr lvl="1"/>
            <a:r>
              <a:rPr lang="en-US" dirty="0" smtClean="0"/>
              <a:t>Host </a:t>
            </a:r>
            <a:r>
              <a:rPr lang="en-US" dirty="0"/>
              <a:t>OS</a:t>
            </a:r>
          </a:p>
          <a:p>
            <a:pPr lvl="1"/>
            <a:r>
              <a:rPr lang="en-US" dirty="0" smtClean="0"/>
              <a:t>More complex integration except </a:t>
            </a:r>
            <a:r>
              <a:rPr lang="en-US" dirty="0" err="1" smtClean="0"/>
              <a:t>Omnimic</a:t>
            </a:r>
            <a:endParaRPr lang="en-US" dirty="0"/>
          </a:p>
          <a:p>
            <a:pPr lvl="1"/>
            <a:r>
              <a:rPr lang="en-US" dirty="0"/>
              <a:t>Accuracy depends on quality of audio interface</a:t>
            </a:r>
          </a:p>
          <a:p>
            <a:pPr lvl="1"/>
            <a:r>
              <a:rPr lang="en-US" dirty="0"/>
              <a:t>Can be </a:t>
            </a:r>
            <a:r>
              <a:rPr lang="en-US" dirty="0" smtClean="0"/>
              <a:t>calibrated</a:t>
            </a:r>
          </a:p>
          <a:p>
            <a:pPr lvl="1"/>
            <a:r>
              <a:rPr lang="en-US" dirty="0" err="1" smtClean="0"/>
              <a:t>Omnimic</a:t>
            </a:r>
            <a:r>
              <a:rPr lang="en-US" dirty="0" smtClean="0"/>
              <a:t> is a unique system</a:t>
            </a:r>
            <a:endParaRPr lang="en-US" dirty="0"/>
          </a:p>
          <a:p>
            <a:pPr lvl="1"/>
            <a:r>
              <a:rPr lang="en-US" dirty="0" smtClean="0"/>
              <a:t>Useful feature sets</a:t>
            </a:r>
            <a:endParaRPr lang="en-US" dirty="0"/>
          </a:p>
          <a:p>
            <a:pPr lvl="1"/>
            <a:r>
              <a:rPr lang="en-US" dirty="0" smtClean="0"/>
              <a:t>Free to $300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Room EQ Wizard, Speaker Workshop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Host </a:t>
            </a:r>
            <a:r>
              <a:rPr lang="en-US" dirty="0"/>
              <a:t>OS</a:t>
            </a:r>
          </a:p>
          <a:p>
            <a:pPr lvl="1"/>
            <a:r>
              <a:rPr lang="en-US" dirty="0" smtClean="0"/>
              <a:t>DIY integration</a:t>
            </a:r>
          </a:p>
          <a:p>
            <a:pPr lvl="1"/>
            <a:r>
              <a:rPr lang="en-US" dirty="0" smtClean="0"/>
              <a:t>Accuracy </a:t>
            </a:r>
            <a:r>
              <a:rPr lang="en-US" dirty="0"/>
              <a:t>depends on quality of audio interface</a:t>
            </a:r>
          </a:p>
          <a:p>
            <a:pPr lvl="1"/>
            <a:r>
              <a:rPr lang="en-US" dirty="0"/>
              <a:t>Can be calibrated</a:t>
            </a:r>
          </a:p>
          <a:p>
            <a:pPr lvl="1"/>
            <a:r>
              <a:rPr lang="en-US" dirty="0"/>
              <a:t>Useful feature sets</a:t>
            </a:r>
          </a:p>
          <a:p>
            <a:pPr lvl="1"/>
            <a:r>
              <a:rPr lang="en-US" dirty="0" smtClean="0"/>
              <a:t>Free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Output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1" y="2598660"/>
            <a:ext cx="8933761" cy="28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Interface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Firewire</a:t>
            </a:r>
            <a:r>
              <a:rPr lang="en-US" dirty="0" smtClean="0"/>
              <a:t> 400 &amp; 800</a:t>
            </a:r>
          </a:p>
          <a:p>
            <a:pPr lvl="1"/>
            <a:r>
              <a:rPr lang="en-US" dirty="0" smtClean="0"/>
              <a:t>USB 1.1, 2, 3</a:t>
            </a:r>
          </a:p>
          <a:p>
            <a:pPr lvl="1"/>
            <a:r>
              <a:rPr lang="en-US" dirty="0" smtClean="0"/>
              <a:t>Computer internal bus</a:t>
            </a:r>
          </a:p>
          <a:p>
            <a:pPr lvl="1"/>
            <a:r>
              <a:rPr lang="en-US" dirty="0" smtClean="0"/>
              <a:t>OS drivers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Interfaces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RME </a:t>
            </a:r>
            <a:r>
              <a:rPr lang="en-US" dirty="0" err="1" smtClean="0"/>
              <a:t>Fireface</a:t>
            </a:r>
            <a:r>
              <a:rPr lang="en-US" dirty="0" smtClean="0"/>
              <a:t> UC   $1300</a:t>
            </a:r>
          </a:p>
          <a:p>
            <a:r>
              <a:rPr lang="en-US" dirty="0" smtClean="0"/>
              <a:t>MOTU UltraLite-mk3   $550   (FW + USB)</a:t>
            </a:r>
          </a:p>
          <a:p>
            <a:r>
              <a:rPr lang="en-US" dirty="0" smtClean="0"/>
              <a:t>M-Audio Fast Track Pro   $200</a:t>
            </a:r>
          </a:p>
          <a:p>
            <a:r>
              <a:rPr lang="en-US" dirty="0" smtClean="0"/>
              <a:t>Lexicon I-</a:t>
            </a:r>
            <a:r>
              <a:rPr lang="en-US" dirty="0" err="1" smtClean="0"/>
              <a:t>Onix</a:t>
            </a:r>
            <a:r>
              <a:rPr lang="en-US" dirty="0" smtClean="0"/>
              <a:t> U22   $250 </a:t>
            </a:r>
          </a:p>
          <a:p>
            <a:r>
              <a:rPr lang="en-US" dirty="0" err="1" smtClean="0"/>
              <a:t>Focusrite</a:t>
            </a:r>
            <a:r>
              <a:rPr lang="en-US" dirty="0" smtClean="0"/>
              <a:t> Scarlett 2i2   $150</a:t>
            </a:r>
          </a:p>
          <a:p>
            <a:r>
              <a:rPr lang="en-US" dirty="0" smtClean="0"/>
              <a:t>Mackie Onyx Blackjack   $150</a:t>
            </a:r>
          </a:p>
          <a:p>
            <a:r>
              <a:rPr lang="en-US" dirty="0" smtClean="0"/>
              <a:t>Tascam US-100   $100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400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RME </a:t>
            </a:r>
            <a:r>
              <a:rPr lang="en-US" dirty="0" err="1" smtClean="0"/>
              <a:t>Fireface</a:t>
            </a:r>
            <a:r>
              <a:rPr lang="en-US" dirty="0" smtClean="0"/>
              <a:t> UC (USB)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39779"/>
            <a:ext cx="6400800" cy="428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M-Audio Fast Track 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Channel System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25360"/>
            <a:ext cx="8077200" cy="47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 Channel System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4725"/>
            <a:ext cx="8077200" cy="46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Integration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dpc</a:t>
            </a:r>
            <a:r>
              <a:rPr lang="en-US" dirty="0" smtClean="0"/>
              <a:t> latency checker</a:t>
            </a:r>
          </a:p>
          <a:p>
            <a:pPr lvl="1"/>
            <a:r>
              <a:rPr lang="en-US" dirty="0" smtClean="0"/>
              <a:t>deferred procedure calls timed</a:t>
            </a:r>
          </a:p>
          <a:p>
            <a:r>
              <a:rPr lang="en-US" dirty="0" smtClean="0"/>
              <a:t>Microsoft  rattv3</a:t>
            </a:r>
          </a:p>
          <a:p>
            <a:pPr lvl="1"/>
            <a:r>
              <a:rPr lang="en-US" dirty="0" smtClean="0"/>
              <a:t>time spent in ISR, deferred procedure calls and timer </a:t>
            </a:r>
            <a:r>
              <a:rPr lang="en-US" dirty="0" err="1" smtClean="0"/>
              <a:t>dpc</a:t>
            </a:r>
            <a:endParaRPr lang="en-US" dirty="0" smtClean="0"/>
          </a:p>
          <a:p>
            <a:r>
              <a:rPr lang="en-US" dirty="0" err="1" smtClean="0"/>
              <a:t>Centrance</a:t>
            </a:r>
            <a:r>
              <a:rPr lang="en-US" dirty="0" smtClean="0"/>
              <a:t> ASIO latency checker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Real World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63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Speaker frequency response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Measurement system comparison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Microphone comparison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Acoustic door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41309"/>
            <a:ext cx="7772400" cy="6514013"/>
          </a:xfrm>
        </p:spPr>
      </p:pic>
    </p:spTree>
    <p:extLst>
      <p:ext uri="{BB962C8B-B14F-4D97-AF65-F5344CB8AC3E}">
        <p14:creationId xmlns:p14="http://schemas.microsoft.com/office/powerpoint/2010/main" val="15877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Genelec</a:t>
            </a:r>
            <a:r>
              <a:rPr lang="en-US" dirty="0" smtClean="0"/>
              <a:t> 8030a – ACO 7046 </a:t>
            </a:r>
            <a:r>
              <a:rPr lang="en-US" dirty="0" err="1" smtClean="0"/>
              <a:t>mic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" y="1600200"/>
            <a:ext cx="8880517" cy="5203428"/>
          </a:xfrm>
        </p:spPr>
      </p:pic>
    </p:spTree>
    <p:extLst>
      <p:ext uri="{BB962C8B-B14F-4D97-AF65-F5344CB8AC3E}">
        <p14:creationId xmlns:p14="http://schemas.microsoft.com/office/powerpoint/2010/main" val="25051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Channel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77200" cy="45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Genelec</a:t>
            </a:r>
            <a:r>
              <a:rPr lang="en-US" dirty="0" smtClean="0"/>
              <a:t> 8030a – ACO 7046 </a:t>
            </a:r>
            <a:r>
              <a:rPr lang="en-US" dirty="0" err="1" smtClean="0"/>
              <a:t>mic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" y="1600200"/>
            <a:ext cx="8880517" cy="5203427"/>
          </a:xfrm>
        </p:spPr>
      </p:pic>
    </p:spTree>
    <p:extLst>
      <p:ext uri="{BB962C8B-B14F-4D97-AF65-F5344CB8AC3E}">
        <p14:creationId xmlns:p14="http://schemas.microsoft.com/office/powerpoint/2010/main" val="31352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Genelec</a:t>
            </a:r>
            <a:r>
              <a:rPr lang="en-US" dirty="0" smtClean="0"/>
              <a:t> 8030a – Dayton EMM6 </a:t>
            </a:r>
            <a:r>
              <a:rPr lang="en-US" dirty="0" err="1" smtClean="0"/>
              <a:t>mic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4" y="1600200"/>
            <a:ext cx="8880515" cy="5203427"/>
          </a:xfrm>
        </p:spPr>
      </p:pic>
    </p:spTree>
    <p:extLst>
      <p:ext uri="{BB962C8B-B14F-4D97-AF65-F5344CB8AC3E}">
        <p14:creationId xmlns:p14="http://schemas.microsoft.com/office/powerpoint/2010/main" val="11062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Genelec</a:t>
            </a:r>
            <a:r>
              <a:rPr lang="en-US" dirty="0" smtClean="0"/>
              <a:t> 8030a – 7046 - EMM6 </a:t>
            </a:r>
            <a:r>
              <a:rPr lang="en-US" dirty="0" err="1" smtClean="0"/>
              <a:t>mics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4" y="1600200"/>
            <a:ext cx="8880515" cy="5203426"/>
          </a:xfrm>
        </p:spPr>
      </p:pic>
    </p:spTree>
    <p:extLst>
      <p:ext uri="{BB962C8B-B14F-4D97-AF65-F5344CB8AC3E}">
        <p14:creationId xmlns:p14="http://schemas.microsoft.com/office/powerpoint/2010/main" val="31019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Acoustic Door Gasket Sound Leak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" y="1600200"/>
            <a:ext cx="8880518" cy="5203428"/>
          </a:xfrm>
        </p:spPr>
      </p:pic>
    </p:spTree>
    <p:extLst>
      <p:ext uri="{BB962C8B-B14F-4D97-AF65-F5344CB8AC3E}">
        <p14:creationId xmlns:p14="http://schemas.microsoft.com/office/powerpoint/2010/main" val="41992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Acoustic Door Gasket Seal Improved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" y="1600200"/>
            <a:ext cx="8880517" cy="5203428"/>
          </a:xfrm>
        </p:spPr>
      </p:pic>
    </p:spTree>
    <p:extLst>
      <p:ext uri="{BB962C8B-B14F-4D97-AF65-F5344CB8AC3E}">
        <p14:creationId xmlns:p14="http://schemas.microsoft.com/office/powerpoint/2010/main" val="12050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Meyer SIM</a:t>
            </a:r>
          </a:p>
          <a:p>
            <a:r>
              <a:rPr lang="en-US" dirty="0" err="1" smtClean="0"/>
              <a:t>SmaartLive</a:t>
            </a:r>
            <a:r>
              <a:rPr lang="en-US" dirty="0" smtClean="0"/>
              <a:t> v7</a:t>
            </a:r>
          </a:p>
          <a:p>
            <a:r>
              <a:rPr lang="en-US" dirty="0" smtClean="0"/>
              <a:t>Speaker measurement – nominal</a:t>
            </a:r>
          </a:p>
          <a:p>
            <a:r>
              <a:rPr lang="en-US" dirty="0" smtClean="0"/>
              <a:t>Speaker measurement – contaminated</a:t>
            </a:r>
          </a:p>
          <a:p>
            <a:r>
              <a:rPr lang="en-US" dirty="0" smtClean="0"/>
              <a:t>Delay measurement</a:t>
            </a:r>
          </a:p>
          <a:p>
            <a:r>
              <a:rPr lang="en-US" dirty="0" err="1" smtClean="0"/>
              <a:t>Omnimic</a:t>
            </a:r>
            <a:r>
              <a:rPr lang="en-US" dirty="0" smtClean="0"/>
              <a:t> – time permitting</a:t>
            </a:r>
          </a:p>
          <a:p>
            <a:r>
              <a:rPr lang="en-US" dirty="0" smtClean="0"/>
              <a:t>Room EQ Wizard – time permitting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Links to </a:t>
            </a:r>
            <a:r>
              <a:rPr lang="en-US" sz="3200" dirty="0" err="1" smtClean="0"/>
              <a:t>Mfgs</a:t>
            </a:r>
            <a:r>
              <a:rPr lang="en-US" sz="3200" dirty="0" smtClean="0"/>
              <a:t> mentioned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sz="1400" b="1" dirty="0"/>
              <a:t>Measurement Microphones:</a:t>
            </a:r>
          </a:p>
          <a:p>
            <a:r>
              <a:rPr lang="en-US" sz="1400" u="sng" dirty="0">
                <a:hlinkClick r:id="rId2"/>
              </a:rPr>
              <a:t>http://www.bksv.com/Products/TransducersConditioning/AcousticTransducers/Microphones.aspx</a:t>
            </a:r>
            <a:endParaRPr lang="en-US" sz="1400" dirty="0"/>
          </a:p>
          <a:p>
            <a:r>
              <a:rPr lang="en-US" sz="1400" u="sng" dirty="0">
                <a:hlinkClick r:id="rId3"/>
              </a:rPr>
              <a:t>http://www.acopacific.com/micdetal.html</a:t>
            </a:r>
            <a:endParaRPr lang="en-US" sz="1400" dirty="0"/>
          </a:p>
          <a:p>
            <a:r>
              <a:rPr lang="en-US" sz="1400" u="sng" dirty="0">
                <a:hlinkClick r:id="rId4"/>
              </a:rPr>
              <a:t>http://www.acopacific.com/chart.html</a:t>
            </a:r>
            <a:endParaRPr lang="en-US" sz="1400" dirty="0"/>
          </a:p>
          <a:p>
            <a:r>
              <a:rPr lang="en-US" sz="1400" u="sng" dirty="0">
                <a:hlinkClick r:id="rId5"/>
              </a:rPr>
              <a:t>http://www.microtechgefell.de/index.php/en/measuring-equipment/sound--noise</a:t>
            </a:r>
            <a:endParaRPr lang="en-US" sz="1400" dirty="0"/>
          </a:p>
          <a:p>
            <a:r>
              <a:rPr lang="en-US" sz="1400" u="sng" dirty="0">
                <a:hlinkClick r:id="rId6"/>
              </a:rPr>
              <a:t>http://www.dpamicrophones.com/en/products.aspx?c=Catalog&amp;category=234</a:t>
            </a:r>
            <a:endParaRPr lang="en-US" sz="1400" dirty="0"/>
          </a:p>
          <a:p>
            <a:r>
              <a:rPr lang="en-US" sz="1400" u="sng" dirty="0">
                <a:hlinkClick r:id="rId7"/>
              </a:rPr>
              <a:t>http://www.josephson.com/pdf/srs5.pdf</a:t>
            </a:r>
            <a:endParaRPr lang="en-US" sz="1400" dirty="0"/>
          </a:p>
          <a:p>
            <a:r>
              <a:rPr lang="en-US" sz="1400" u="sng" dirty="0">
                <a:hlinkClick r:id="rId8"/>
              </a:rPr>
              <a:t>http://www.earthworksaudio.com/our-microphones/m-series/</a:t>
            </a:r>
            <a:endParaRPr lang="en-US" sz="1400" dirty="0"/>
          </a:p>
          <a:p>
            <a:r>
              <a:rPr lang="en-US" sz="1400" u="sng" dirty="0">
                <a:hlinkClick r:id="rId9"/>
              </a:rPr>
              <a:t>http://www.linearx.com/products/microphones/m51/M51_1.htm</a:t>
            </a:r>
            <a:endParaRPr lang="en-US" sz="1400" dirty="0"/>
          </a:p>
          <a:p>
            <a:r>
              <a:rPr lang="en-US" sz="1400" u="sng" dirty="0">
                <a:hlinkClick r:id="rId10"/>
              </a:rPr>
              <a:t>http://north-america.beyerdynamic.com/shop/ct/conference-technology/product-line/microphones/special-microphones/mm-1.html</a:t>
            </a:r>
            <a:endParaRPr lang="en-US" sz="1400" dirty="0"/>
          </a:p>
          <a:p>
            <a:r>
              <a:rPr lang="en-US" sz="1400" u="sng" dirty="0">
                <a:hlinkClick r:id="rId11"/>
              </a:rPr>
              <a:t>http://www.audixusa.com/docs/products/TM1.shtml</a:t>
            </a:r>
            <a:endParaRPr lang="en-US" sz="1400" dirty="0"/>
          </a:p>
          <a:p>
            <a:r>
              <a:rPr lang="en-US" sz="1400" u="sng" dirty="0">
                <a:hlinkClick r:id="rId12"/>
              </a:rPr>
              <a:t>http://www.daytonaudio.com/index.php/emm-6-electret-measurement-microphone.html</a:t>
            </a:r>
            <a:endParaRPr lang="en-US" sz="1400" dirty="0"/>
          </a:p>
          <a:p>
            <a:r>
              <a:rPr lang="en-US" sz="1400" u="sng" dirty="0">
                <a:hlinkClick r:id="rId13"/>
              </a:rPr>
              <a:t>http://www.nady.com/cm100.html</a:t>
            </a:r>
            <a:endParaRPr lang="en-US" sz="1400" dirty="0"/>
          </a:p>
          <a:p>
            <a:r>
              <a:rPr lang="en-US" sz="1400" u="sng" dirty="0">
                <a:hlinkClick r:id="rId14"/>
              </a:rPr>
              <a:t>http://www.behringer.com/EN/Products/ECM8000.aspx</a:t>
            </a:r>
            <a:endParaRPr lang="en-US" sz="14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00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Links to </a:t>
            </a:r>
            <a:r>
              <a:rPr lang="en-US" sz="3200" dirty="0" err="1" smtClean="0"/>
              <a:t>Mfgs</a:t>
            </a:r>
            <a:r>
              <a:rPr lang="en-US" sz="3200" dirty="0" smtClean="0"/>
              <a:t> mentioned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DIY wm61a measurement </a:t>
            </a:r>
            <a:r>
              <a:rPr lang="en-US" sz="1400" dirty="0" err="1"/>
              <a:t>mic</a:t>
            </a:r>
            <a:r>
              <a:rPr lang="en-US" sz="1400" dirty="0"/>
              <a:t>:</a:t>
            </a:r>
          </a:p>
          <a:p>
            <a:r>
              <a:rPr lang="en-US" sz="1400" u="sng" dirty="0">
                <a:hlinkClick r:id="rId2"/>
              </a:rPr>
              <a:t>http://www.johncon.com/john/wm61a/</a:t>
            </a:r>
            <a:endParaRPr lang="en-US" sz="1400" dirty="0"/>
          </a:p>
          <a:p>
            <a:r>
              <a:rPr lang="en-US" sz="1400" u="sng" dirty="0">
                <a:hlinkClick r:id="rId3"/>
              </a:rPr>
              <a:t>http://www.linkwitzlab.com/sys_test.htm</a:t>
            </a:r>
            <a:endParaRPr lang="en-US" sz="1400" dirty="0"/>
          </a:p>
          <a:p>
            <a:r>
              <a:rPr lang="en-US" sz="1400" u="sng" dirty="0">
                <a:hlinkClick r:id="rId4"/>
              </a:rPr>
              <a:t>http://www.speakerbuilder.net/web_files/Articles/diymic/diymicmain.htm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Microphone Calibration Service:</a:t>
            </a:r>
          </a:p>
          <a:p>
            <a:r>
              <a:rPr lang="en-US" sz="1400" u="sng" dirty="0">
                <a:hlinkClick r:id="rId5"/>
              </a:rPr>
              <a:t>http://www.scantekinc.com/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Microphone Field Calibrators (SPL level):</a:t>
            </a:r>
          </a:p>
          <a:p>
            <a:r>
              <a:rPr lang="en-US" sz="1400" u="sng" dirty="0">
                <a:hlinkClick r:id="rId6"/>
              </a:rPr>
              <a:t>http://www.bksv.com/products/telecomaudiosolutions/electroacousticsaccessories/soundcalibratortype4231.aspx</a:t>
            </a:r>
            <a:endParaRPr lang="en-US" sz="1400" dirty="0"/>
          </a:p>
          <a:p>
            <a:r>
              <a:rPr lang="en-US" sz="1400" u="sng" dirty="0">
                <a:hlinkClick r:id="rId7"/>
              </a:rPr>
              <a:t>http://01640c0.netsolhost.com/fieldcali.htm</a:t>
            </a:r>
            <a:endParaRPr lang="en-US" sz="1400" dirty="0"/>
          </a:p>
          <a:p>
            <a:r>
              <a:rPr lang="en-US" sz="1400" u="sng" dirty="0">
                <a:hlinkClick r:id="rId8"/>
              </a:rPr>
              <a:t>http://www.acopacific.com/splcali.html</a:t>
            </a:r>
            <a:endParaRPr lang="en-US" sz="1400" dirty="0"/>
          </a:p>
          <a:p>
            <a:r>
              <a:rPr lang="en-US" sz="1400" u="sng" dirty="0">
                <a:hlinkClick r:id="rId9"/>
              </a:rPr>
              <a:t>http://www.ebay.com/sch/i.html?_from=R40&amp;_trksid=m570.l2736&amp;_</a:t>
            </a:r>
            <a:r>
              <a:rPr lang="en-US" sz="1400" u="sng" dirty="0" smtClean="0">
                <a:hlinkClick r:id="rId9"/>
              </a:rPr>
              <a:t>nkw=nd9+calibrator</a:t>
            </a:r>
            <a:endParaRPr lang="en-US" sz="1400" u="sng" dirty="0" smtClean="0"/>
          </a:p>
          <a:p>
            <a:endParaRPr lang="en-US" sz="1400" u="sng" dirty="0" smtClean="0"/>
          </a:p>
          <a:p>
            <a:r>
              <a:rPr lang="en-US" sz="1400" dirty="0"/>
              <a:t>Audio Interfaces:</a:t>
            </a:r>
          </a:p>
          <a:p>
            <a:r>
              <a:rPr lang="en-US" sz="1400" u="sng" dirty="0">
                <a:hlinkClick r:id="rId10"/>
              </a:rPr>
              <a:t>http://www.rme-audio.de/en_products_fireface_uc.php</a:t>
            </a:r>
            <a:endParaRPr lang="en-US" sz="1400" dirty="0"/>
          </a:p>
          <a:p>
            <a:r>
              <a:rPr lang="en-US" sz="1400" u="sng" dirty="0">
                <a:hlinkClick r:id="rId11"/>
              </a:rPr>
              <a:t>http://www.motu.com/products/motuaudio/ultralite-mk3</a:t>
            </a:r>
            <a:endParaRPr lang="en-US" sz="1400" dirty="0"/>
          </a:p>
          <a:p>
            <a:r>
              <a:rPr lang="en-US" sz="1400" u="sng" dirty="0">
                <a:hlinkClick r:id="rId12"/>
              </a:rPr>
              <a:t>http://www.m-audio.com/products/en_us/FastTrackPro.html</a:t>
            </a:r>
            <a:endParaRPr lang="en-US" sz="1400" dirty="0"/>
          </a:p>
          <a:p>
            <a:r>
              <a:rPr lang="en-US" sz="1400" u="sng" dirty="0">
                <a:hlinkClick r:id="rId13"/>
              </a:rPr>
              <a:t>http://www.focusrite.com/products/audio_interfaces/scarlett_2i2/</a:t>
            </a:r>
            <a:endParaRPr lang="en-US" sz="1400" dirty="0"/>
          </a:p>
          <a:p>
            <a:r>
              <a:rPr lang="en-US" sz="1400" u="sng" dirty="0">
                <a:hlinkClick r:id="rId14"/>
              </a:rPr>
              <a:t>http://www.mackie.com/products/onyxblackjack/</a:t>
            </a:r>
            <a:endParaRPr lang="en-US" sz="1400" dirty="0"/>
          </a:p>
          <a:p>
            <a:r>
              <a:rPr lang="en-US" sz="1400" u="sng" dirty="0">
                <a:hlinkClick r:id="rId15"/>
              </a:rPr>
              <a:t>http://tascam.com/product/us-100/</a:t>
            </a: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45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Links to </a:t>
            </a:r>
            <a:r>
              <a:rPr lang="en-US" sz="3200" dirty="0" err="1" smtClean="0"/>
              <a:t>Mfgs</a:t>
            </a:r>
            <a:r>
              <a:rPr lang="en-US" sz="3200" dirty="0" smtClean="0"/>
              <a:t> mentioned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sz="1400" dirty="0"/>
              <a:t>Acoustic Measurement Systems:</a:t>
            </a:r>
          </a:p>
          <a:p>
            <a:r>
              <a:rPr lang="en-US" sz="1400" u="sng" dirty="0">
                <a:hlinkClick r:id="rId2"/>
              </a:rPr>
              <a:t>http://www.bksv.com/</a:t>
            </a:r>
            <a:endParaRPr lang="en-US" sz="1400" dirty="0"/>
          </a:p>
          <a:p>
            <a:r>
              <a:rPr lang="en-US" sz="1400" u="sng" dirty="0">
                <a:hlinkClick r:id="rId3"/>
              </a:rPr>
              <a:t>http://www.nti-audio.com/</a:t>
            </a:r>
            <a:endParaRPr lang="en-US" sz="1400" dirty="0"/>
          </a:p>
          <a:p>
            <a:r>
              <a:rPr lang="en-US" sz="1400" u="sng" dirty="0">
                <a:hlinkClick r:id="rId4"/>
              </a:rPr>
              <a:t>http://www.meyersound.com/</a:t>
            </a:r>
            <a:endParaRPr lang="en-US" sz="1400" dirty="0"/>
          </a:p>
          <a:p>
            <a:r>
              <a:rPr lang="en-US" sz="1400" u="sng" dirty="0">
                <a:hlinkClick r:id="rId5"/>
              </a:rPr>
              <a:t>http://ap.com/</a:t>
            </a:r>
            <a:endParaRPr lang="en-US" sz="1400" dirty="0"/>
          </a:p>
          <a:p>
            <a:r>
              <a:rPr lang="en-US" sz="1400" u="sng" dirty="0">
                <a:hlinkClick r:id="rId6"/>
              </a:rPr>
              <a:t>http://www.rohde-schwarz.us/en/products/test_and_measurement/audio/audio_products/</a:t>
            </a:r>
            <a:endParaRPr lang="en-US" sz="1400" dirty="0"/>
          </a:p>
          <a:p>
            <a:r>
              <a:rPr lang="en-US" sz="1400" u="sng" dirty="0">
                <a:hlinkClick r:id="rId7"/>
              </a:rPr>
              <a:t>http://www.audiomatica.com/clio10/home1.htm</a:t>
            </a:r>
            <a:endParaRPr lang="en-US" sz="1400" dirty="0"/>
          </a:p>
          <a:p>
            <a:r>
              <a:rPr lang="en-US" sz="1400" u="sng" dirty="0">
                <a:hlinkClick r:id="rId8"/>
              </a:rPr>
              <a:t>http://www.linearx.com/</a:t>
            </a:r>
            <a:endParaRPr lang="en-US" sz="1400" dirty="0"/>
          </a:p>
          <a:p>
            <a:r>
              <a:rPr lang="en-US" sz="1400" u="sng" dirty="0">
                <a:hlinkClick r:id="rId9"/>
              </a:rPr>
              <a:t>http://www.mlssa.com/</a:t>
            </a:r>
            <a:endParaRPr lang="en-US" sz="1400" dirty="0"/>
          </a:p>
          <a:p>
            <a:r>
              <a:rPr lang="en-US" sz="1400" u="sng" dirty="0">
                <a:hlinkClick r:id="rId10"/>
              </a:rPr>
              <a:t>http://www.renkus-heinz.com/easera/index.html</a:t>
            </a:r>
            <a:endParaRPr lang="en-US" sz="1400" dirty="0"/>
          </a:p>
          <a:p>
            <a:r>
              <a:rPr lang="en-US" sz="1400" u="sng" dirty="0">
                <a:hlinkClick r:id="rId11"/>
              </a:rPr>
              <a:t>http://www.rationalacoustics.com/</a:t>
            </a:r>
            <a:endParaRPr lang="en-US" sz="1400" dirty="0"/>
          </a:p>
          <a:p>
            <a:r>
              <a:rPr lang="en-US" sz="1400" u="sng" dirty="0">
                <a:hlinkClick r:id="rId12"/>
              </a:rPr>
              <a:t>http://www.libinst.com/</a:t>
            </a:r>
            <a:endParaRPr lang="en-US" sz="1400" dirty="0"/>
          </a:p>
          <a:p>
            <a:r>
              <a:rPr lang="en-US" sz="1400" u="sng" dirty="0">
                <a:hlinkClick r:id="rId13"/>
              </a:rPr>
              <a:t>http://www.parts-express.com/pe/showdetl.cfm?Partnumber=390-790</a:t>
            </a:r>
            <a:endParaRPr lang="en-US" sz="1400" dirty="0"/>
          </a:p>
          <a:p>
            <a:r>
              <a:rPr lang="en-US" sz="1400" u="sng" dirty="0">
                <a:hlinkClick r:id="rId14"/>
              </a:rPr>
              <a:t>http://www.trueaudio.com/</a:t>
            </a:r>
            <a:endParaRPr lang="en-US" sz="1400" dirty="0"/>
          </a:p>
          <a:p>
            <a:r>
              <a:rPr lang="en-US" sz="1400" u="sng" dirty="0">
                <a:hlinkClick r:id="rId15"/>
              </a:rPr>
              <a:t>http://www.etfacoustic.com/</a:t>
            </a:r>
            <a:endParaRPr lang="en-US" sz="1400" dirty="0"/>
          </a:p>
          <a:p>
            <a:r>
              <a:rPr lang="en-US" sz="1400" u="sng" dirty="0">
                <a:hlinkClick r:id="rId16"/>
              </a:rPr>
              <a:t>http://www.hometheatershack.com/roomeq/</a:t>
            </a:r>
            <a:endParaRPr lang="en-US" sz="1400" dirty="0"/>
          </a:p>
          <a:p>
            <a:r>
              <a:rPr lang="en-US" sz="1400" u="sng" dirty="0">
                <a:hlinkClick r:id="rId17"/>
              </a:rPr>
              <a:t>http://www.audua.com/</a:t>
            </a:r>
            <a:endParaRPr lang="en-US" sz="1400" dirty="0"/>
          </a:p>
          <a:p>
            <a:r>
              <a:rPr lang="en-US" sz="1400" u="sng" dirty="0">
                <a:hlinkClick r:id="rId18"/>
              </a:rPr>
              <a:t>http://www.purebits.com/</a:t>
            </a:r>
            <a:endParaRPr lang="en-US" sz="1400" dirty="0"/>
          </a:p>
          <a:p>
            <a:r>
              <a:rPr lang="en-US" sz="1400" u="sng" dirty="0">
                <a:hlinkClick r:id="rId19"/>
              </a:rPr>
              <a:t>http://www.sigview.com/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51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Links to </a:t>
            </a:r>
            <a:r>
              <a:rPr lang="en-US" sz="3200" dirty="0" smtClean="0"/>
              <a:t>Useful Integration Tools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Useful Integration Tools:</a:t>
            </a:r>
            <a:endParaRPr lang="en-US" sz="1400" dirty="0"/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www.thesycon.de/deu/latency_check.shtml</a:t>
            </a: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msdn.microsoft.com/en-us/windows/hardware/gg487354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msdn.microsoft.com/en-us/windows/hardware/gg487334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http://centrance.com/downloads/ltu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4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 Channel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63461"/>
            <a:ext cx="8077200" cy="54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 Channel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9" y="1295400"/>
            <a:ext cx="8898698" cy="49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System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Microphone mV/Pa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Gain staging between </a:t>
            </a:r>
            <a:r>
              <a:rPr lang="en-US" sz="2800" dirty="0" err="1"/>
              <a:t>mic</a:t>
            </a:r>
            <a:r>
              <a:rPr lang="en-US" sz="2800" dirty="0"/>
              <a:t> and digital </a:t>
            </a:r>
            <a:r>
              <a:rPr lang="en-US" sz="2800" dirty="0" smtClean="0"/>
              <a:t>domain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Digital domain 0dBFS representation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How </a:t>
            </a:r>
            <a:r>
              <a:rPr lang="en-US" sz="2800" dirty="0"/>
              <a:t>many mV / Pa at microphone = ?? </a:t>
            </a:r>
            <a:r>
              <a:rPr lang="en-US" sz="2800" dirty="0" err="1"/>
              <a:t>dBFS</a:t>
            </a:r>
            <a:r>
              <a:rPr lang="en-US" sz="2800" dirty="0"/>
              <a:t> in digital </a:t>
            </a:r>
            <a:r>
              <a:rPr lang="en-US" sz="2800" dirty="0" smtClean="0"/>
              <a:t>domain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Mic</a:t>
            </a:r>
            <a:r>
              <a:rPr lang="en-US" sz="2800" dirty="0" smtClean="0"/>
              <a:t> calibrator (level only)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err="1" smtClean="0"/>
              <a:t>Bruel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Kjaer</a:t>
            </a:r>
            <a:r>
              <a:rPr lang="en-US" sz="2400" dirty="0" smtClean="0"/>
              <a:t> 4231 Type 1 NIST traceable ~ $2K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 smtClean="0"/>
              <a:t>Landtek</a:t>
            </a:r>
            <a:r>
              <a:rPr lang="en-US" sz="2400" dirty="0" smtClean="0"/>
              <a:t> ND9 – not traceable ~ $120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System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the mv/Pa is known for a measurement </a:t>
            </a:r>
            <a:r>
              <a:rPr lang="en-US" sz="2800" dirty="0" err="1" smtClean="0"/>
              <a:t>mic</a:t>
            </a:r>
            <a:r>
              <a:rPr lang="en-US" sz="2800" dirty="0" smtClean="0"/>
              <a:t> the following can be used in place of a </a:t>
            </a:r>
            <a:r>
              <a:rPr lang="en-US" sz="2800" dirty="0" err="1" smtClean="0"/>
              <a:t>mic</a:t>
            </a:r>
            <a:r>
              <a:rPr lang="en-US" sz="2800" dirty="0" smtClean="0"/>
              <a:t> calibrator to get close to calibrated SPL levels:</a:t>
            </a:r>
          </a:p>
          <a:p>
            <a:pPr lvl="1"/>
            <a:r>
              <a:rPr lang="en-US" sz="2400" dirty="0" smtClean="0"/>
              <a:t>Signal generator (even an iPod will work)</a:t>
            </a:r>
          </a:p>
          <a:p>
            <a:pPr lvl="1"/>
            <a:r>
              <a:rPr lang="en-US" sz="2400" dirty="0" smtClean="0"/>
              <a:t>AC voltmeter with a mV scale</a:t>
            </a:r>
          </a:p>
          <a:p>
            <a:pPr lvl="1"/>
            <a:r>
              <a:rPr lang="en-US" sz="2400" dirty="0" smtClean="0"/>
              <a:t>Set the sig gen for 1 KHz (or use 1 KHz </a:t>
            </a:r>
            <a:r>
              <a:rPr lang="en-US" sz="2400" dirty="0" err="1" smtClean="0"/>
              <a:t>wavefile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Connect sig gen to voltmeter and adjust output such that the voltmeter reads the same mV as the </a:t>
            </a:r>
            <a:r>
              <a:rPr lang="en-US" sz="2400" dirty="0" err="1" smtClean="0"/>
              <a:t>mic</a:t>
            </a:r>
            <a:r>
              <a:rPr lang="en-US" sz="2400" dirty="0" smtClean="0"/>
              <a:t> mV/Pa</a:t>
            </a:r>
          </a:p>
          <a:p>
            <a:pPr lvl="1"/>
            <a:r>
              <a:rPr lang="en-US" sz="2400" dirty="0" smtClean="0"/>
              <a:t>Now connect the sig gen output between Pins 2 &amp; 3 of the audio I/O </a:t>
            </a:r>
            <a:r>
              <a:rPr lang="en-US" sz="2400" dirty="0" err="1" smtClean="0"/>
              <a:t>mic</a:t>
            </a:r>
            <a:r>
              <a:rPr lang="en-US" sz="2400" dirty="0" smtClean="0"/>
              <a:t> preamp input (P48 off!) and adjust the preamp gain for the </a:t>
            </a:r>
            <a:r>
              <a:rPr lang="en-US" sz="2400" dirty="0" err="1" smtClean="0"/>
              <a:t>dBFS</a:t>
            </a:r>
            <a:r>
              <a:rPr lang="en-US" sz="2400" dirty="0" smtClean="0"/>
              <a:t> representation desired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1164</Words>
  <Application>Microsoft Office PowerPoint</Application>
  <PresentationFormat>On-screen Show (4:3)</PresentationFormat>
  <Paragraphs>426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Acoustic Measurement Systems 101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Calibration</vt:lpstr>
      <vt:lpstr>System Calibration</vt:lpstr>
      <vt:lpstr>Gain Staging:  -0.05 dBFS no clipping</vt:lpstr>
      <vt:lpstr>Gain Staging:  0 dBFS clipping</vt:lpstr>
      <vt:lpstr>Gain Staging:  -2 dBFS inter-stage clipping</vt:lpstr>
      <vt:lpstr>System Cal: 94 dBSPL = -16 dBFS</vt:lpstr>
      <vt:lpstr>Measurement Microphones</vt:lpstr>
      <vt:lpstr>Measurement Microphones</vt:lpstr>
      <vt:lpstr>DPA 4006 Polar Response</vt:lpstr>
      <vt:lpstr>PowerPoint Presentation</vt:lpstr>
      <vt:lpstr>Microphone Calibration</vt:lpstr>
      <vt:lpstr>Reference Mic 1</vt:lpstr>
      <vt:lpstr>Reference Mic 2</vt:lpstr>
      <vt:lpstr>Free Field Comparison Calibration</vt:lpstr>
      <vt:lpstr>Measurement Mics Compared</vt:lpstr>
      <vt:lpstr>Measurement Mics Compared</vt:lpstr>
      <vt:lpstr>ACO 7046-28439</vt:lpstr>
      <vt:lpstr>Josephson C550H-5938</vt:lpstr>
      <vt:lpstr>Beyerdynamic MM1-2267</vt:lpstr>
      <vt:lpstr>Dayton EMM6-2372</vt:lpstr>
      <vt:lpstr>Nady CM-100</vt:lpstr>
      <vt:lpstr>dbx M2</vt:lpstr>
      <vt:lpstr>The B company ECM8000 3 mics</vt:lpstr>
      <vt:lpstr>Measurement Systems</vt:lpstr>
      <vt:lpstr>Dedicated HW vs. Computer + SW</vt:lpstr>
      <vt:lpstr>Rohde &amp; Schwarz UPV</vt:lpstr>
      <vt:lpstr>Audio Precision SYS-2722</vt:lpstr>
      <vt:lpstr>Measurement Systems</vt:lpstr>
      <vt:lpstr>Measurement Systems</vt:lpstr>
      <vt:lpstr>Measurement Systems</vt:lpstr>
      <vt:lpstr>Measurement Systems</vt:lpstr>
      <vt:lpstr>Measurement Systems</vt:lpstr>
      <vt:lpstr>Audio Interfaces</vt:lpstr>
      <vt:lpstr>Audio Interfaces - Examples</vt:lpstr>
      <vt:lpstr>RME Fireface UC (USB)</vt:lpstr>
      <vt:lpstr>M-Audio Fast Track Pro</vt:lpstr>
      <vt:lpstr>PowerPoint Presentation</vt:lpstr>
      <vt:lpstr>PowerPoint Presentation</vt:lpstr>
      <vt:lpstr>Useful Integration Tools</vt:lpstr>
      <vt:lpstr>Real World Measurements</vt:lpstr>
      <vt:lpstr>PowerPoint Presentation</vt:lpstr>
      <vt:lpstr>Genelec 8030a – ACO 7046 mic</vt:lpstr>
      <vt:lpstr>Genelec 8030a – ACO 7046 mic</vt:lpstr>
      <vt:lpstr>Genelec 8030a – Dayton EMM6 mic</vt:lpstr>
      <vt:lpstr>Genelec 8030a – 7046 - EMM6 mics</vt:lpstr>
      <vt:lpstr>Acoustic Door Gasket Sound Leak</vt:lpstr>
      <vt:lpstr>Acoustic Door Gasket Seal Improved</vt:lpstr>
      <vt:lpstr>Demonstrations</vt:lpstr>
      <vt:lpstr>Links to Mfgs mentioned</vt:lpstr>
      <vt:lpstr>Links to Mfgs mentioned</vt:lpstr>
      <vt:lpstr>Links to Mfgs mentioned</vt:lpstr>
      <vt:lpstr>Links to Useful Integration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 Measurement Systems 101</dc:title>
  <dc:creator>robert.e.smith@medtronic.com</dc:creator>
  <cp:lastModifiedBy>Smith, Robert</cp:lastModifiedBy>
  <cp:revision>120</cp:revision>
  <dcterms:created xsi:type="dcterms:W3CDTF">2012-01-09T14:01:10Z</dcterms:created>
  <dcterms:modified xsi:type="dcterms:W3CDTF">2012-01-25T21:53:36Z</dcterms:modified>
</cp:coreProperties>
</file>